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322" r:id="rId2"/>
    <p:sldId id="257" r:id="rId3"/>
    <p:sldId id="374" r:id="rId4"/>
    <p:sldId id="345" r:id="rId5"/>
    <p:sldId id="265" r:id="rId6"/>
    <p:sldId id="266" r:id="rId7"/>
    <p:sldId id="267" r:id="rId8"/>
    <p:sldId id="402" r:id="rId9"/>
    <p:sldId id="334" r:id="rId10"/>
    <p:sldId id="378" r:id="rId11"/>
    <p:sldId id="376" r:id="rId12"/>
    <p:sldId id="332" r:id="rId13"/>
    <p:sldId id="379" r:id="rId14"/>
    <p:sldId id="273" r:id="rId15"/>
    <p:sldId id="380" r:id="rId16"/>
    <p:sldId id="382" r:id="rId17"/>
    <p:sldId id="377" r:id="rId18"/>
    <p:sldId id="383" r:id="rId19"/>
    <p:sldId id="384" r:id="rId20"/>
    <p:sldId id="272" r:id="rId21"/>
    <p:sldId id="385" r:id="rId22"/>
    <p:sldId id="386" r:id="rId23"/>
    <p:sldId id="387" r:id="rId24"/>
    <p:sldId id="388" r:id="rId25"/>
    <p:sldId id="274" r:id="rId26"/>
    <p:sldId id="389" r:id="rId27"/>
    <p:sldId id="390" r:id="rId28"/>
    <p:sldId id="391" r:id="rId29"/>
    <p:sldId id="392" r:id="rId30"/>
    <p:sldId id="393" r:id="rId31"/>
    <p:sldId id="394" r:id="rId32"/>
    <p:sldId id="395" r:id="rId33"/>
    <p:sldId id="262" r:id="rId34"/>
    <p:sldId id="367" r:id="rId35"/>
    <p:sldId id="335" r:id="rId36"/>
    <p:sldId id="396" r:id="rId37"/>
    <p:sldId id="397" r:id="rId38"/>
    <p:sldId id="398" r:id="rId39"/>
    <p:sldId id="399" r:id="rId40"/>
    <p:sldId id="400" r:id="rId41"/>
    <p:sldId id="369" r:id="rId42"/>
    <p:sldId id="401" r:id="rId43"/>
    <p:sldId id="354" r:id="rId44"/>
    <p:sldId id="326" r:id="rId45"/>
    <p:sldId id="323" r:id="rId46"/>
    <p:sldId id="355" r:id="rId47"/>
    <p:sldId id="356" r:id="rId48"/>
    <p:sldId id="357" r:id="rId49"/>
    <p:sldId id="358" r:id="rId50"/>
    <p:sldId id="359" r:id="rId51"/>
    <p:sldId id="360" r:id="rId52"/>
    <p:sldId id="361" r:id="rId53"/>
    <p:sldId id="362" r:id="rId54"/>
    <p:sldId id="365" r:id="rId55"/>
    <p:sldId id="366" r:id="rId56"/>
    <p:sldId id="330" r:id="rId57"/>
  </p:sldIdLst>
  <p:sldSz cx="12192000" cy="6858000"/>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bara Clark" initials="BC" lastIdx="1" clrIdx="0"/>
  <p:cmAuthor id="2" name="Susan" initials="S" lastIdx="1" clrIdx="1">
    <p:extLst>
      <p:ext uri="{19B8F6BF-5375-455C-9EA6-DF929625EA0E}">
        <p15:presenceInfo xmlns:p15="http://schemas.microsoft.com/office/powerpoint/2012/main" userId="Sus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74867C"/>
    <a:srgbClr val="FFC236"/>
    <a:srgbClr val="FFFFCC"/>
    <a:srgbClr val="00A94F"/>
    <a:srgbClr val="FFFF99"/>
    <a:srgbClr val="FFFF66"/>
    <a:srgbClr val="99FF66"/>
    <a:srgbClr val="326654"/>
    <a:srgbClr val="2E57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CCBCC"/>
          </a:solidFill>
        </a:fill>
      </a:tcStyle>
    </a:wholeTbl>
    <a:band2H>
      <a:tcTxStyle/>
      <a:tcStyle>
        <a:tcBdr/>
        <a:fill>
          <a:solidFill>
            <a:srgbClr val="F6E7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CCD2"/>
          </a:solidFill>
        </a:fill>
      </a:tcStyle>
    </a:wholeTbl>
    <a:band2H>
      <a:tcTxStyle/>
      <a:tcStyle>
        <a:tcBdr/>
        <a:fill>
          <a:solidFill>
            <a:srgbClr val="E8E7E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CACA"/>
          </a:solidFill>
        </a:fill>
      </a:tcStyle>
    </a:wholeTbl>
    <a:band2H>
      <a:tcTxStyle/>
      <a:tcStyle>
        <a:tcBdr/>
        <a:fill>
          <a:solidFill>
            <a:srgbClr val="ECE6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7021" autoAdjust="0"/>
    <p:restoredTop sz="94674"/>
  </p:normalViewPr>
  <p:slideViewPr>
    <p:cSldViewPr snapToGrid="0" snapToObjects="1">
      <p:cViewPr varScale="1">
        <p:scale>
          <a:sx n="110" d="100"/>
          <a:sy n="110" d="100"/>
        </p:scale>
        <p:origin x="1068" y="108"/>
      </p:cViewPr>
      <p:guideLst/>
    </p:cSldViewPr>
  </p:slideViewPr>
  <p:notesTextViewPr>
    <p:cViewPr>
      <p:scale>
        <a:sx n="1" d="1"/>
        <a:sy n="1" d="1"/>
      </p:scale>
      <p:origin x="0" y="0"/>
    </p:cViewPr>
  </p:notesTextViewPr>
  <p:sorterViewPr>
    <p:cViewPr varScale="1">
      <p:scale>
        <a:sx n="1" d="1"/>
        <a:sy n="1" d="1"/>
      </p:scale>
      <p:origin x="0" y="-1714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 name="Shape 122"/>
          <p:cNvSpPr>
            <a:spLocks noGrp="1" noRot="1" noChangeAspect="1"/>
          </p:cNvSpPr>
          <p:nvPr>
            <p:ph type="sldImg"/>
          </p:nvPr>
        </p:nvSpPr>
        <p:spPr>
          <a:xfrm>
            <a:off x="406400" y="696913"/>
            <a:ext cx="6197600" cy="3486150"/>
          </a:xfrm>
          <a:prstGeom prst="rect">
            <a:avLst/>
          </a:prstGeom>
        </p:spPr>
        <p:txBody>
          <a:bodyPr lIns="93177" tIns="46589" rIns="93177" bIns="46589"/>
          <a:lstStyle/>
          <a:p>
            <a:endParaRPr/>
          </a:p>
        </p:txBody>
      </p:sp>
      <p:sp>
        <p:nvSpPr>
          <p:cNvPr id="123" name="Shape 123"/>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extLst>
      <p:ext uri="{BB962C8B-B14F-4D97-AF65-F5344CB8AC3E}">
        <p14:creationId xmlns:p14="http://schemas.microsoft.com/office/powerpoint/2010/main" val="574612689"/>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wi65.org/baby-boomers/"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19" name="Rectangle 9"/>
          <p:cNvSpPr/>
          <p:nvPr userDrawn="1"/>
        </p:nvSpPr>
        <p:spPr>
          <a:xfrm rot="16200000">
            <a:off x="3035829" y="-3035830"/>
            <a:ext cx="6120348" cy="12192000"/>
          </a:xfrm>
          <a:prstGeom prst="rect">
            <a:avLst/>
          </a:prstGeom>
          <a:solidFill>
            <a:srgbClr val="74867C"/>
          </a:solidFill>
          <a:ln w="12700">
            <a:miter lim="400000"/>
          </a:ln>
        </p:spPr>
        <p:txBody>
          <a:bodyPr lIns="45719" rIns="45719" anchor="ctr"/>
          <a:lstStyle/>
          <a:p>
            <a:pPr algn="ctr">
              <a:defRPr>
                <a:solidFill>
                  <a:srgbClr val="FFFFFF"/>
                </a:solidFill>
              </a:defRPr>
            </a:pPr>
            <a:endParaRPr/>
          </a:p>
        </p:txBody>
      </p:sp>
      <p:sp>
        <p:nvSpPr>
          <p:cNvPr id="20" name="Rectangle"/>
          <p:cNvSpPr/>
          <p:nvPr userDrawn="1"/>
        </p:nvSpPr>
        <p:spPr>
          <a:xfrm>
            <a:off x="2700139" y="6068564"/>
            <a:ext cx="9491861" cy="789436"/>
          </a:xfrm>
          <a:prstGeom prst="rect">
            <a:avLst/>
          </a:prstGeom>
          <a:solidFill>
            <a:srgbClr val="74867C">
              <a:alpha val="80000"/>
            </a:srgbClr>
          </a:solidFill>
          <a:ln w="12700">
            <a:miter lim="400000"/>
          </a:ln>
        </p:spPr>
        <p:txBody>
          <a:bodyPr lIns="45719" rIns="45719" anchor="ctr"/>
          <a:lstStyle/>
          <a:p>
            <a:endParaRPr/>
          </a:p>
        </p:txBody>
      </p:sp>
      <p:sp>
        <p:nvSpPr>
          <p:cNvPr id="21" name="Circle"/>
          <p:cNvSpPr/>
          <p:nvPr userDrawn="1"/>
        </p:nvSpPr>
        <p:spPr>
          <a:xfrm>
            <a:off x="-790067" y="4264688"/>
            <a:ext cx="3642836" cy="3642836"/>
          </a:xfrm>
          <a:prstGeom prst="ellipse">
            <a:avLst/>
          </a:prstGeom>
          <a:solidFill>
            <a:srgbClr val="F8EDD8"/>
          </a:solidFill>
          <a:ln w="876300">
            <a:solidFill>
              <a:srgbClr val="FFC236"/>
            </a:solidFill>
            <a:miter/>
          </a:ln>
        </p:spPr>
        <p:txBody>
          <a:bodyPr lIns="45719" rIns="45719" anchor="ctr"/>
          <a:lstStyle/>
          <a:p>
            <a:endParaRPr/>
          </a:p>
        </p:txBody>
      </p:sp>
      <p:sp>
        <p:nvSpPr>
          <p:cNvPr id="22" name="Title Text"/>
          <p:cNvSpPr txBox="1">
            <a:spLocks noGrp="1"/>
          </p:cNvSpPr>
          <p:nvPr>
            <p:ph type="title"/>
          </p:nvPr>
        </p:nvSpPr>
        <p:spPr>
          <a:xfrm>
            <a:off x="533399" y="1297821"/>
            <a:ext cx="6350727" cy="1540224"/>
          </a:xfrm>
          <a:prstGeom prst="rect">
            <a:avLst/>
          </a:prstGeom>
        </p:spPr>
        <p:txBody>
          <a:bodyPr anchor="t"/>
          <a:lstStyle>
            <a:lvl1pPr algn="ctr">
              <a:defRPr sz="4400" b="1" i="0" cap="none" baseline="0">
                <a:solidFill>
                  <a:srgbClr val="FFC236"/>
                </a:solidFill>
                <a:latin typeface="Rockwell" charset="0"/>
                <a:ea typeface="Boton Bold"/>
                <a:cs typeface="Boton Bold"/>
                <a:sym typeface="Boton Bold"/>
              </a:defRPr>
            </a:lvl1pPr>
          </a:lstStyle>
          <a:p>
            <a:r>
              <a:rPr dirty="0"/>
              <a:t>Title Text</a:t>
            </a:r>
          </a:p>
        </p:txBody>
      </p:sp>
      <p:pic>
        <p:nvPicPr>
          <p:cNvPr id="23" name="whenim65-title-logo.png" descr="whenim65-title-logo.png"/>
          <p:cNvPicPr>
            <a:picLocks noChangeAspect="1"/>
          </p:cNvPicPr>
          <p:nvPr userDrawn="1"/>
        </p:nvPicPr>
        <p:blipFill>
          <a:blip r:embed="rId2"/>
          <a:stretch>
            <a:fillRect/>
          </a:stretch>
        </p:blipFill>
        <p:spPr>
          <a:xfrm>
            <a:off x="9553421" y="6170987"/>
            <a:ext cx="2393240" cy="584591"/>
          </a:xfrm>
          <a:prstGeom prst="rect">
            <a:avLst/>
          </a:prstGeom>
          <a:ln w="12700">
            <a:miter lim="400000"/>
          </a:ln>
        </p:spPr>
      </p:pic>
      <p:pic>
        <p:nvPicPr>
          <p:cNvPr id="24" name="IPIlogo.png" descr="IPIlogo.png"/>
          <p:cNvPicPr>
            <a:picLocks noChangeAspect="1"/>
          </p:cNvPicPr>
          <p:nvPr userDrawn="1"/>
        </p:nvPicPr>
        <p:blipFill>
          <a:blip r:embed="rId3"/>
          <a:stretch>
            <a:fillRect/>
          </a:stretch>
        </p:blipFill>
        <p:spPr>
          <a:xfrm>
            <a:off x="454260" y="5883997"/>
            <a:ext cx="1434241" cy="708027"/>
          </a:xfrm>
          <a:prstGeom prst="rect">
            <a:avLst/>
          </a:prstGeom>
          <a:ln w="12700">
            <a:miter lim="400000"/>
          </a:ln>
        </p:spPr>
      </p:pic>
      <p:pic>
        <p:nvPicPr>
          <p:cNvPr id="25" name="iptlogoA.png" descr="iptlogoA.png"/>
          <p:cNvPicPr>
            <a:picLocks noChangeAspect="1"/>
          </p:cNvPicPr>
          <p:nvPr userDrawn="1"/>
        </p:nvPicPr>
        <p:blipFill>
          <a:blip r:embed="rId4"/>
          <a:stretch>
            <a:fillRect/>
          </a:stretch>
        </p:blipFill>
        <p:spPr>
          <a:xfrm>
            <a:off x="543682" y="5031927"/>
            <a:ext cx="1255397" cy="733378"/>
          </a:xfrm>
          <a:prstGeom prst="rect">
            <a:avLst/>
          </a:prstGeom>
          <a:ln w="12700">
            <a:miter lim="400000"/>
          </a:ln>
        </p:spPr>
      </p:pic>
      <p:sp>
        <p:nvSpPr>
          <p:cNvPr id="26" name="Circle"/>
          <p:cNvSpPr/>
          <p:nvPr/>
        </p:nvSpPr>
        <p:spPr>
          <a:xfrm>
            <a:off x="9257769" y="-497812"/>
            <a:ext cx="3492545" cy="3492545"/>
          </a:xfrm>
          <a:prstGeom prst="ellipse">
            <a:avLst/>
          </a:prstGeom>
          <a:noFill/>
          <a:ln w="876300" cap="flat">
            <a:solidFill>
              <a:srgbClr val="FFFFFF"/>
            </a:solidFill>
            <a:prstDash val="solid"/>
            <a:miter lim="800000"/>
          </a:ln>
          <a:effectLst/>
        </p:spPr>
        <p:txBody>
          <a:bodyPr wrap="square" lIns="45719" tIns="45719" rIns="45719" bIns="45719" numCol="1" anchor="ctr">
            <a:noAutofit/>
          </a:bodyPr>
          <a:lstStyle/>
          <a:p>
            <a:endParaRPr/>
          </a:p>
        </p:txBody>
      </p:sp>
      <p:sp>
        <p:nvSpPr>
          <p:cNvPr id="27" name="Circle"/>
          <p:cNvSpPr/>
          <p:nvPr/>
        </p:nvSpPr>
        <p:spPr>
          <a:xfrm>
            <a:off x="9257769" y="-497812"/>
            <a:ext cx="3492545" cy="3492545"/>
          </a:xfrm>
          <a:prstGeom prst="ellipse">
            <a:avLst/>
          </a:prstGeom>
          <a:noFill/>
          <a:ln w="876300" cap="flat">
            <a:solidFill>
              <a:srgbClr val="74867C">
                <a:alpha val="76000"/>
              </a:srgbClr>
            </a:solidFill>
            <a:prstDash val="solid"/>
            <a:miter lim="800000"/>
          </a:ln>
          <a:effectLst/>
        </p:spPr>
        <p:txBody>
          <a:bodyPr wrap="square" lIns="45719" tIns="45719" rIns="45719" bIns="45719" numCol="1" anchor="ctr">
            <a:noAutofit/>
          </a:bodyPr>
          <a:lstStyle/>
          <a:p>
            <a:endParaRPr/>
          </a:p>
        </p:txBody>
      </p:sp>
      <p:pic>
        <p:nvPicPr>
          <p:cNvPr id="3" name="Picture 2">
            <a:extLst>
              <a:ext uri="{FF2B5EF4-FFF2-40B4-BE49-F238E27FC236}">
                <a16:creationId xmlns:a16="http://schemas.microsoft.com/office/drawing/2014/main" id="{F8C67A08-C801-7B43-8274-346DF943B88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78107">
            <a:off x="6656790" y="754131"/>
            <a:ext cx="3266784" cy="5048666"/>
          </a:xfrm>
          <a:prstGeom prst="rect">
            <a:avLst/>
          </a:prstGeom>
          <a:effectLst>
            <a:outerShdw blurRad="88900" dist="76200" dir="2700000" algn="tl" rotWithShape="0">
              <a:prstClr val="black">
                <a:alpha val="25000"/>
              </a:prstClr>
            </a:outerShdw>
          </a:effectLst>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reserve="1">
  <p:cSld name="Section Title">
    <p:spTree>
      <p:nvGrpSpPr>
        <p:cNvPr id="1" name=""/>
        <p:cNvGrpSpPr/>
        <p:nvPr/>
      </p:nvGrpSpPr>
      <p:grpSpPr>
        <a:xfrm>
          <a:off x="0" y="0"/>
          <a:ext cx="0" cy="0"/>
          <a:chOff x="0" y="0"/>
          <a:chExt cx="0" cy="0"/>
        </a:xfrm>
      </p:grpSpPr>
      <p:sp>
        <p:nvSpPr>
          <p:cNvPr id="36" name="Circle"/>
          <p:cNvSpPr/>
          <p:nvPr/>
        </p:nvSpPr>
        <p:spPr>
          <a:xfrm>
            <a:off x="-509848" y="-142212"/>
            <a:ext cx="3724276" cy="3724276"/>
          </a:xfrm>
          <a:prstGeom prst="ellipse">
            <a:avLst/>
          </a:prstGeom>
          <a:ln w="876300">
            <a:solidFill>
              <a:srgbClr val="F8EDD8">
                <a:alpha val="55492"/>
              </a:srgbClr>
            </a:solidFill>
            <a:miter/>
          </a:ln>
        </p:spPr>
        <p:txBody>
          <a:bodyPr lIns="45719" rIns="45719" anchor="ctr"/>
          <a:lstStyle/>
          <a:p>
            <a:endParaRPr/>
          </a:p>
        </p:txBody>
      </p:sp>
      <p:sp>
        <p:nvSpPr>
          <p:cNvPr id="37" name="Rectangle 9"/>
          <p:cNvSpPr/>
          <p:nvPr/>
        </p:nvSpPr>
        <p:spPr>
          <a:xfrm rot="16200000">
            <a:off x="5540854" y="-5540855"/>
            <a:ext cx="1110297" cy="12192000"/>
          </a:xfrm>
          <a:prstGeom prst="rect">
            <a:avLst/>
          </a:prstGeom>
          <a:solidFill>
            <a:srgbClr val="74867C"/>
          </a:solidFill>
          <a:ln w="12700">
            <a:miter lim="400000"/>
          </a:ln>
        </p:spPr>
        <p:txBody>
          <a:bodyPr lIns="45719" rIns="45719" anchor="ctr"/>
          <a:lstStyle/>
          <a:p>
            <a:pPr algn="ctr">
              <a:defRPr>
                <a:solidFill>
                  <a:srgbClr val="FFFFFF"/>
                </a:solidFill>
              </a:defRPr>
            </a:pPr>
            <a:endParaRPr/>
          </a:p>
        </p:txBody>
      </p:sp>
      <p:sp>
        <p:nvSpPr>
          <p:cNvPr id="38" name="Title Text"/>
          <p:cNvSpPr txBox="1">
            <a:spLocks noGrp="1"/>
          </p:cNvSpPr>
          <p:nvPr>
            <p:ph type="title" hasCustomPrompt="1"/>
          </p:nvPr>
        </p:nvSpPr>
        <p:spPr>
          <a:xfrm>
            <a:off x="359602" y="283704"/>
            <a:ext cx="4600576" cy="731521"/>
          </a:xfrm>
          <a:prstGeom prst="rect">
            <a:avLst/>
          </a:prstGeom>
        </p:spPr>
        <p:txBody>
          <a:bodyPr anchor="b"/>
          <a:lstStyle>
            <a:lvl1pPr>
              <a:defRPr sz="4400" b="1" i="0" cap="none" baseline="0">
                <a:solidFill>
                  <a:srgbClr val="FFC236"/>
                </a:solidFill>
                <a:latin typeface="Rockwell" charset="0"/>
                <a:ea typeface="Boton Bold"/>
                <a:cs typeface="Boton Bold"/>
                <a:sym typeface="Boton Bold"/>
              </a:defRPr>
            </a:lvl1pPr>
          </a:lstStyle>
          <a:p>
            <a:r>
              <a:rPr lang="en-US" dirty="0"/>
              <a:t>Title Text</a:t>
            </a:r>
            <a:endParaRPr dirty="0"/>
          </a:p>
        </p:txBody>
      </p:sp>
      <p:sp>
        <p:nvSpPr>
          <p:cNvPr id="39" name="Rectangle"/>
          <p:cNvSpPr/>
          <p:nvPr/>
        </p:nvSpPr>
        <p:spPr>
          <a:xfrm>
            <a:off x="0" y="6068564"/>
            <a:ext cx="12192000" cy="789436"/>
          </a:xfrm>
          <a:prstGeom prst="rect">
            <a:avLst/>
          </a:prstGeom>
          <a:solidFill>
            <a:srgbClr val="F8EDD8"/>
          </a:solidFill>
          <a:ln w="12700">
            <a:miter lim="400000"/>
          </a:ln>
        </p:spPr>
        <p:txBody>
          <a:bodyPr lIns="45719" rIns="45719" anchor="ctr"/>
          <a:lstStyle/>
          <a:p>
            <a:endParaRPr/>
          </a:p>
        </p:txBody>
      </p:sp>
      <p:pic>
        <p:nvPicPr>
          <p:cNvPr id="40" name="whenim65-title-logo.png" descr="whenim65-title-logo.png"/>
          <p:cNvPicPr>
            <a:picLocks noChangeAspect="1"/>
          </p:cNvPicPr>
          <p:nvPr/>
        </p:nvPicPr>
        <p:blipFill>
          <a:blip r:embed="rId2"/>
          <a:stretch>
            <a:fillRect/>
          </a:stretch>
        </p:blipFill>
        <p:spPr>
          <a:xfrm>
            <a:off x="182254" y="6289011"/>
            <a:ext cx="1698194" cy="414814"/>
          </a:xfrm>
          <a:prstGeom prst="rect">
            <a:avLst/>
          </a:prstGeom>
          <a:ln w="12700">
            <a:miter lim="400000"/>
          </a:ln>
        </p:spPr>
      </p:pic>
      <p:sp>
        <p:nvSpPr>
          <p:cNvPr id="43" name="Circle"/>
          <p:cNvSpPr/>
          <p:nvPr/>
        </p:nvSpPr>
        <p:spPr>
          <a:xfrm>
            <a:off x="9027852" y="3350288"/>
            <a:ext cx="4375715" cy="4375715"/>
          </a:xfrm>
          <a:prstGeom prst="ellipse">
            <a:avLst/>
          </a:prstGeom>
          <a:ln w="876300">
            <a:solidFill>
              <a:srgbClr val="FFFFFF"/>
            </a:solidFill>
            <a:miter/>
          </a:ln>
        </p:spPr>
        <p:txBody>
          <a:bodyPr lIns="45719" rIns="45719" anchor="ctr"/>
          <a:lstStyle/>
          <a:p>
            <a:endParaRPr/>
          </a:p>
        </p:txBody>
      </p:sp>
      <p:sp>
        <p:nvSpPr>
          <p:cNvPr id="44" name="Circle"/>
          <p:cNvSpPr/>
          <p:nvPr/>
        </p:nvSpPr>
        <p:spPr>
          <a:xfrm>
            <a:off x="9027852" y="3350288"/>
            <a:ext cx="4375715" cy="4375715"/>
          </a:xfrm>
          <a:prstGeom prst="ellipse">
            <a:avLst/>
          </a:prstGeom>
          <a:ln w="876300">
            <a:solidFill>
              <a:srgbClr val="74867C">
                <a:alpha val="80000"/>
              </a:srgbClr>
            </a:solidFill>
            <a:miter/>
          </a:ln>
        </p:spPr>
        <p:txBody>
          <a:bodyPr lIns="45719" rIns="45719" anchor="ctr"/>
          <a:lstStyle/>
          <a:p>
            <a:endParaRPr/>
          </a:p>
        </p:txBody>
      </p:sp>
      <p:sp>
        <p:nvSpPr>
          <p:cNvPr id="45" name="Text"/>
          <p:cNvSpPr txBox="1"/>
          <p:nvPr/>
        </p:nvSpPr>
        <p:spPr>
          <a:xfrm>
            <a:off x="11601786" y="6418574"/>
            <a:ext cx="456528" cy="288824"/>
          </a:xfrm>
          <a:prstGeom prst="rect">
            <a:avLst/>
          </a:prstGeom>
          <a:ln w="12700">
            <a:miter lim="400000"/>
          </a:ln>
        </p:spPr>
        <p:txBody>
          <a:bodyPr wrap="none" lIns="45719" rIns="45719">
            <a:spAutoFit/>
          </a:bodyPr>
          <a:lstStyle/>
          <a:p>
            <a:pPr algn="ctr">
              <a:defRPr sz="1400" b="1"/>
            </a:pPr>
            <a:endParaRPr/>
          </a:p>
        </p:txBody>
      </p:sp>
      <p:sp>
        <p:nvSpPr>
          <p:cNvPr id="13" name="Slide Number"/>
          <p:cNvSpPr txBox="1">
            <a:spLocks noGrp="1"/>
          </p:cNvSpPr>
          <p:nvPr>
            <p:ph type="sldNum" sz="quarter" idx="2"/>
          </p:nvPr>
        </p:nvSpPr>
        <p:spPr>
          <a:xfrm>
            <a:off x="11676483" y="6418574"/>
            <a:ext cx="307133" cy="307777"/>
          </a:xfrm>
          <a:prstGeom prst="rect">
            <a:avLst/>
          </a:prstGeom>
        </p:spPr>
        <p:txBody>
          <a:bodyPr/>
          <a:lstStyle>
            <a:lvl1pPr>
              <a:defRPr>
                <a:solidFill>
                  <a:srgbClr val="000000"/>
                </a:solidFill>
              </a:defRPr>
            </a:lvl1pPr>
          </a:lstStyle>
          <a:p>
            <a:fld id="{89ED1A7D-A5A0-404C-91AA-018DFAFBBDEA}" type="slidenum">
              <a:rPr lang="uk-UA" smtClean="0"/>
              <a:pPr/>
              <a:t>‹#›</a:t>
            </a:fld>
            <a:endParaRPr lang="uk-UA" dirty="0"/>
          </a:p>
        </p:txBody>
      </p:sp>
    </p:spTree>
    <p:extLst>
      <p:ext uri="{BB962C8B-B14F-4D97-AF65-F5344CB8AC3E}">
        <p14:creationId xmlns:p14="http://schemas.microsoft.com/office/powerpoint/2010/main" val="52811014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Comparison">
    <p:spTree>
      <p:nvGrpSpPr>
        <p:cNvPr id="1" name=""/>
        <p:cNvGrpSpPr/>
        <p:nvPr/>
      </p:nvGrpSpPr>
      <p:grpSpPr>
        <a:xfrm>
          <a:off x="0" y="0"/>
          <a:ext cx="0" cy="0"/>
          <a:chOff x="0" y="0"/>
          <a:chExt cx="0" cy="0"/>
        </a:xfrm>
      </p:grpSpPr>
      <p:sp>
        <p:nvSpPr>
          <p:cNvPr id="53" name="Circle"/>
          <p:cNvSpPr/>
          <p:nvPr/>
        </p:nvSpPr>
        <p:spPr>
          <a:xfrm>
            <a:off x="-830787" y="-523212"/>
            <a:ext cx="3724276" cy="3724276"/>
          </a:xfrm>
          <a:prstGeom prst="ellipse">
            <a:avLst/>
          </a:prstGeom>
          <a:ln w="876300">
            <a:solidFill>
              <a:srgbClr val="F8EDD8">
                <a:alpha val="55492"/>
              </a:srgbClr>
            </a:solidFill>
            <a:miter/>
          </a:ln>
        </p:spPr>
        <p:txBody>
          <a:bodyPr lIns="45719" rIns="45719" anchor="ctr"/>
          <a:lstStyle/>
          <a:p>
            <a:endParaRPr/>
          </a:p>
        </p:txBody>
      </p:sp>
      <p:sp>
        <p:nvSpPr>
          <p:cNvPr id="54" name="Rectangle 9"/>
          <p:cNvSpPr/>
          <p:nvPr/>
        </p:nvSpPr>
        <p:spPr>
          <a:xfrm rot="16200000">
            <a:off x="5540854" y="-5540855"/>
            <a:ext cx="1110297" cy="12192000"/>
          </a:xfrm>
          <a:prstGeom prst="rect">
            <a:avLst/>
          </a:prstGeom>
          <a:solidFill>
            <a:srgbClr val="74867C"/>
          </a:solidFill>
          <a:ln w="12700">
            <a:miter lim="400000"/>
          </a:ln>
        </p:spPr>
        <p:txBody>
          <a:bodyPr lIns="45719" rIns="45719" anchor="ctr"/>
          <a:lstStyle/>
          <a:p>
            <a:pPr algn="ctr">
              <a:defRPr>
                <a:solidFill>
                  <a:srgbClr val="FFFFFF"/>
                </a:solidFill>
              </a:defRPr>
            </a:pPr>
            <a:endParaRPr/>
          </a:p>
        </p:txBody>
      </p:sp>
      <p:sp>
        <p:nvSpPr>
          <p:cNvPr id="55" name="Rectangle"/>
          <p:cNvSpPr/>
          <p:nvPr/>
        </p:nvSpPr>
        <p:spPr>
          <a:xfrm>
            <a:off x="0" y="6068564"/>
            <a:ext cx="12192000" cy="789436"/>
          </a:xfrm>
          <a:prstGeom prst="rect">
            <a:avLst/>
          </a:prstGeom>
          <a:solidFill>
            <a:srgbClr val="F8EDD8"/>
          </a:solidFill>
          <a:ln w="12700">
            <a:miter lim="400000"/>
          </a:ln>
        </p:spPr>
        <p:txBody>
          <a:bodyPr lIns="45719" rIns="45719" anchor="ctr"/>
          <a:lstStyle/>
          <a:p>
            <a:endParaRPr/>
          </a:p>
        </p:txBody>
      </p:sp>
      <p:pic>
        <p:nvPicPr>
          <p:cNvPr id="56" name="whenim65-title-logo.png" descr="whenim65-title-logo.png"/>
          <p:cNvPicPr>
            <a:picLocks noChangeAspect="1"/>
          </p:cNvPicPr>
          <p:nvPr/>
        </p:nvPicPr>
        <p:blipFill>
          <a:blip r:embed="rId2"/>
          <a:stretch>
            <a:fillRect/>
          </a:stretch>
        </p:blipFill>
        <p:spPr>
          <a:xfrm>
            <a:off x="182254" y="6289011"/>
            <a:ext cx="1698194" cy="414814"/>
          </a:xfrm>
          <a:prstGeom prst="rect">
            <a:avLst/>
          </a:prstGeom>
          <a:ln w="12700">
            <a:miter lim="400000"/>
          </a:ln>
        </p:spPr>
      </p:pic>
      <p:sp>
        <p:nvSpPr>
          <p:cNvPr id="59" name="Rectangle 9"/>
          <p:cNvSpPr/>
          <p:nvPr/>
        </p:nvSpPr>
        <p:spPr>
          <a:xfrm>
            <a:off x="0" y="1743435"/>
            <a:ext cx="12192000" cy="3952876"/>
          </a:xfrm>
          <a:prstGeom prst="rect">
            <a:avLst/>
          </a:prstGeom>
          <a:solidFill>
            <a:srgbClr val="F8EDD8">
              <a:alpha val="25016"/>
            </a:srgbClr>
          </a:solidFill>
          <a:ln w="12700">
            <a:miter lim="400000"/>
          </a:ln>
        </p:spPr>
        <p:txBody>
          <a:bodyPr lIns="45719" rIns="45719" anchor="ctr"/>
          <a:lstStyle/>
          <a:p>
            <a:endParaRPr/>
          </a:p>
        </p:txBody>
      </p:sp>
      <p:sp>
        <p:nvSpPr>
          <p:cNvPr id="60" name="Rectangle 26"/>
          <p:cNvSpPr/>
          <p:nvPr/>
        </p:nvSpPr>
        <p:spPr>
          <a:xfrm>
            <a:off x="6078735" y="2066114"/>
            <a:ext cx="34530" cy="3267076"/>
          </a:xfrm>
          <a:prstGeom prst="rect">
            <a:avLst/>
          </a:prstGeom>
          <a:solidFill>
            <a:srgbClr val="74867C"/>
          </a:solidFill>
          <a:ln w="12700">
            <a:miter lim="400000"/>
          </a:ln>
        </p:spPr>
        <p:txBody>
          <a:bodyPr lIns="45719" rIns="45719" anchor="ctr"/>
          <a:lstStyle/>
          <a:p>
            <a:pPr algn="ctr">
              <a:defRPr>
                <a:solidFill>
                  <a:srgbClr val="FFFFFF"/>
                </a:solidFill>
              </a:defRPr>
            </a:pPr>
            <a:endParaRPr/>
          </a:p>
        </p:txBody>
      </p:sp>
      <p:sp>
        <p:nvSpPr>
          <p:cNvPr id="61" name="Slide Number"/>
          <p:cNvSpPr txBox="1">
            <a:spLocks noGrp="1"/>
          </p:cNvSpPr>
          <p:nvPr>
            <p:ph type="sldNum" sz="quarter" idx="2"/>
          </p:nvPr>
        </p:nvSpPr>
        <p:spPr>
          <a:xfrm>
            <a:off x="11676484" y="6418574"/>
            <a:ext cx="307133" cy="307777"/>
          </a:xfrm>
          <a:prstGeom prst="rect">
            <a:avLst/>
          </a:prstGeom>
        </p:spPr>
        <p:txBody>
          <a:bodyPr/>
          <a:lstStyle>
            <a:lvl1pPr>
              <a:defRPr>
                <a:solidFill>
                  <a:srgbClr val="000000"/>
                </a:solidFill>
              </a:defRPr>
            </a:lvl1pPr>
          </a:lstStyle>
          <a:p>
            <a:fld id="{0A875E37-0CD4-6B43-93F9-5A863BB6DB89}" type="slidenum">
              <a:rPr lang="uk-UA" smtClean="0"/>
              <a:pPr/>
              <a:t>‹#›</a:t>
            </a:fld>
            <a:endParaRPr lang="uk-UA" dirty="0"/>
          </a:p>
        </p:txBody>
      </p:sp>
      <p:sp>
        <p:nvSpPr>
          <p:cNvPr id="62" name="Circle"/>
          <p:cNvSpPr/>
          <p:nvPr/>
        </p:nvSpPr>
        <p:spPr>
          <a:xfrm>
            <a:off x="10083778" y="4391688"/>
            <a:ext cx="3492544" cy="3492544"/>
          </a:xfrm>
          <a:prstGeom prst="ellipse">
            <a:avLst/>
          </a:prstGeom>
          <a:ln w="876300">
            <a:solidFill>
              <a:srgbClr val="FFFFFF"/>
            </a:solidFill>
            <a:miter/>
          </a:ln>
        </p:spPr>
        <p:txBody>
          <a:bodyPr lIns="45719" rIns="45719" anchor="ctr"/>
          <a:lstStyle/>
          <a:p>
            <a:endParaRPr/>
          </a:p>
        </p:txBody>
      </p:sp>
      <p:sp>
        <p:nvSpPr>
          <p:cNvPr id="63" name="Circle"/>
          <p:cNvSpPr/>
          <p:nvPr/>
        </p:nvSpPr>
        <p:spPr>
          <a:xfrm>
            <a:off x="10083778" y="4391688"/>
            <a:ext cx="3492544" cy="3492544"/>
          </a:xfrm>
          <a:prstGeom prst="ellipse">
            <a:avLst/>
          </a:prstGeom>
          <a:ln w="876300">
            <a:solidFill>
              <a:srgbClr val="74867C">
                <a:alpha val="39000"/>
              </a:srgbClr>
            </a:solidFill>
            <a:miter/>
          </a:ln>
        </p:spPr>
        <p:txBody>
          <a:bodyPr lIns="45719" rIns="45719" anchor="ctr"/>
          <a:lstStyle/>
          <a:p>
            <a:endParaRPr/>
          </a:p>
        </p:txBody>
      </p:sp>
      <p:sp>
        <p:nvSpPr>
          <p:cNvPr id="3" name="Text Placeholder 2"/>
          <p:cNvSpPr>
            <a:spLocks noGrp="1"/>
          </p:cNvSpPr>
          <p:nvPr>
            <p:ph type="body" sz="quarter" idx="10"/>
          </p:nvPr>
        </p:nvSpPr>
        <p:spPr>
          <a:xfrm>
            <a:off x="360363" y="2065338"/>
            <a:ext cx="5459412" cy="3267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p:nvPr>
        </p:nvSpPr>
        <p:spPr>
          <a:xfrm>
            <a:off x="6351588" y="2065338"/>
            <a:ext cx="5473700" cy="3267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Text"/>
          <p:cNvSpPr txBox="1">
            <a:spLocks noGrp="1"/>
          </p:cNvSpPr>
          <p:nvPr>
            <p:ph type="title" hasCustomPrompt="1"/>
          </p:nvPr>
        </p:nvSpPr>
        <p:spPr>
          <a:xfrm>
            <a:off x="359602" y="283704"/>
            <a:ext cx="4600576" cy="731521"/>
          </a:xfrm>
          <a:prstGeom prst="rect">
            <a:avLst/>
          </a:prstGeom>
        </p:spPr>
        <p:txBody>
          <a:bodyPr anchor="b"/>
          <a:lstStyle>
            <a:lvl1pPr>
              <a:defRPr sz="3200" b="0" i="0" cap="none" baseline="0">
                <a:solidFill>
                  <a:srgbClr val="FFC236"/>
                </a:solidFill>
                <a:latin typeface="Rockwell" charset="0"/>
                <a:ea typeface="Boton Bold"/>
                <a:cs typeface="Boton Bold"/>
                <a:sym typeface="Boton Bold"/>
              </a:defRPr>
            </a:lvl1pPr>
          </a:lstStyle>
          <a:p>
            <a:r>
              <a:rPr lang="en-US" dirty="0"/>
              <a:t>Title Text</a:t>
            </a:r>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Picture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7770827" y="1493609"/>
            <a:ext cx="4251960" cy="4251960"/>
          </a:xfrm>
          <a:prstGeom prst="ellipse">
            <a:avLst/>
          </a:prstGeom>
        </p:spPr>
        <p:txBody>
          <a:bodyPr/>
          <a:lstStyle/>
          <a:p>
            <a:endParaRPr lang="en-US"/>
          </a:p>
        </p:txBody>
      </p:sp>
      <p:sp>
        <p:nvSpPr>
          <p:cNvPr id="71" name="Circle"/>
          <p:cNvSpPr/>
          <p:nvPr/>
        </p:nvSpPr>
        <p:spPr>
          <a:xfrm>
            <a:off x="-830787" y="4023388"/>
            <a:ext cx="3724276" cy="3724276"/>
          </a:xfrm>
          <a:prstGeom prst="ellipse">
            <a:avLst/>
          </a:prstGeom>
          <a:ln w="876300">
            <a:solidFill>
              <a:srgbClr val="F8EDD8">
                <a:alpha val="55492"/>
              </a:srgbClr>
            </a:solidFill>
            <a:miter/>
          </a:ln>
        </p:spPr>
        <p:txBody>
          <a:bodyPr lIns="45719" rIns="45719" anchor="ctr"/>
          <a:lstStyle/>
          <a:p>
            <a:endParaRPr/>
          </a:p>
        </p:txBody>
      </p:sp>
      <p:sp>
        <p:nvSpPr>
          <p:cNvPr id="72" name="Rectangle"/>
          <p:cNvSpPr/>
          <p:nvPr/>
        </p:nvSpPr>
        <p:spPr>
          <a:xfrm>
            <a:off x="0" y="6068564"/>
            <a:ext cx="12192000" cy="789436"/>
          </a:xfrm>
          <a:prstGeom prst="rect">
            <a:avLst/>
          </a:prstGeom>
          <a:solidFill>
            <a:srgbClr val="F8EDD8"/>
          </a:solidFill>
          <a:ln w="12700">
            <a:miter lim="400000"/>
          </a:ln>
        </p:spPr>
        <p:txBody>
          <a:bodyPr lIns="45719" rIns="45719" anchor="ctr"/>
          <a:lstStyle/>
          <a:p>
            <a:endParaRPr/>
          </a:p>
        </p:txBody>
      </p:sp>
      <p:pic>
        <p:nvPicPr>
          <p:cNvPr id="73" name="whenim65-title-logo.png" descr="whenim65-title-logo.png"/>
          <p:cNvPicPr>
            <a:picLocks noChangeAspect="1"/>
          </p:cNvPicPr>
          <p:nvPr/>
        </p:nvPicPr>
        <p:blipFill>
          <a:blip r:embed="rId2"/>
          <a:stretch>
            <a:fillRect/>
          </a:stretch>
        </p:blipFill>
        <p:spPr>
          <a:xfrm>
            <a:off x="182254" y="6289011"/>
            <a:ext cx="1698194" cy="414814"/>
          </a:xfrm>
          <a:prstGeom prst="rect">
            <a:avLst/>
          </a:prstGeom>
          <a:ln w="12700">
            <a:miter lim="400000"/>
          </a:ln>
        </p:spPr>
      </p:pic>
      <p:sp>
        <p:nvSpPr>
          <p:cNvPr id="76" name="Rectangle 9"/>
          <p:cNvSpPr/>
          <p:nvPr/>
        </p:nvSpPr>
        <p:spPr>
          <a:xfrm rot="16200000">
            <a:off x="5540854" y="-5540855"/>
            <a:ext cx="1110297" cy="12192000"/>
          </a:xfrm>
          <a:prstGeom prst="rect">
            <a:avLst/>
          </a:prstGeom>
          <a:solidFill>
            <a:srgbClr val="74867C"/>
          </a:solidFill>
          <a:ln w="12700">
            <a:miter lim="400000"/>
          </a:ln>
        </p:spPr>
        <p:txBody>
          <a:bodyPr lIns="45719" rIns="45719" anchor="ctr"/>
          <a:lstStyle/>
          <a:p>
            <a:pPr algn="ctr">
              <a:defRPr>
                <a:solidFill>
                  <a:srgbClr val="FFFFFF"/>
                </a:solidFill>
              </a:defRPr>
            </a:pPr>
            <a:endParaRPr/>
          </a:p>
        </p:txBody>
      </p:sp>
      <p:sp>
        <p:nvSpPr>
          <p:cNvPr id="5" name="Text Placeholder 4"/>
          <p:cNvSpPr>
            <a:spLocks noGrp="1"/>
          </p:cNvSpPr>
          <p:nvPr>
            <p:ph type="body" sz="quarter" idx="11"/>
          </p:nvPr>
        </p:nvSpPr>
        <p:spPr>
          <a:xfrm>
            <a:off x="469900" y="1384300"/>
            <a:ext cx="5943600" cy="433705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cNvSpPr txBox="1">
            <a:spLocks noGrp="1"/>
          </p:cNvSpPr>
          <p:nvPr>
            <p:ph type="sldNum" sz="quarter" idx="2"/>
          </p:nvPr>
        </p:nvSpPr>
        <p:spPr>
          <a:xfrm>
            <a:off x="11676483" y="6418574"/>
            <a:ext cx="307133" cy="307777"/>
          </a:xfrm>
          <a:prstGeom prst="rect">
            <a:avLst/>
          </a:prstGeom>
        </p:spPr>
        <p:txBody>
          <a:bodyPr/>
          <a:lstStyle>
            <a:lvl1pPr>
              <a:defRPr>
                <a:solidFill>
                  <a:srgbClr val="000000"/>
                </a:solidFill>
              </a:defRPr>
            </a:lvl1pPr>
          </a:lstStyle>
          <a:p>
            <a:fld id="{5927065D-5C8E-6E4B-AE64-6D4B0001415A}" type="slidenum">
              <a:rPr lang="uk-UA" smtClean="0"/>
              <a:pPr/>
              <a:t>‹#›</a:t>
            </a:fld>
            <a:endParaRPr lang="uk-UA" dirty="0"/>
          </a:p>
        </p:txBody>
      </p:sp>
      <p:sp>
        <p:nvSpPr>
          <p:cNvPr id="77" name="Circle"/>
          <p:cNvSpPr/>
          <p:nvPr/>
        </p:nvSpPr>
        <p:spPr>
          <a:xfrm>
            <a:off x="7214505" y="937288"/>
            <a:ext cx="5364604" cy="5364603"/>
          </a:xfrm>
          <a:prstGeom prst="ellipse">
            <a:avLst/>
          </a:prstGeom>
          <a:ln w="1143000">
            <a:solidFill>
              <a:srgbClr val="74867C">
                <a:alpha val="80000"/>
              </a:srgbClr>
            </a:solidFill>
            <a:miter/>
          </a:ln>
        </p:spPr>
        <p:txBody>
          <a:bodyPr lIns="45719" rIns="45719" anchor="ctr"/>
          <a:lstStyle/>
          <a:p>
            <a:endParaRPr/>
          </a:p>
        </p:txBody>
      </p:sp>
      <p:sp>
        <p:nvSpPr>
          <p:cNvPr id="11" name="Title Text"/>
          <p:cNvSpPr txBox="1">
            <a:spLocks noGrp="1"/>
          </p:cNvSpPr>
          <p:nvPr>
            <p:ph type="title" hasCustomPrompt="1"/>
          </p:nvPr>
        </p:nvSpPr>
        <p:spPr>
          <a:xfrm>
            <a:off x="359602" y="283704"/>
            <a:ext cx="4600576" cy="731521"/>
          </a:xfrm>
          <a:prstGeom prst="rect">
            <a:avLst/>
          </a:prstGeom>
        </p:spPr>
        <p:txBody>
          <a:bodyPr anchor="b"/>
          <a:lstStyle>
            <a:lvl1pPr>
              <a:defRPr sz="3200" b="0" i="0" cap="none" baseline="0">
                <a:solidFill>
                  <a:srgbClr val="FFC236"/>
                </a:solidFill>
                <a:latin typeface="Rockwell" charset="0"/>
                <a:ea typeface="Boton Bold"/>
                <a:cs typeface="Boton Bold"/>
                <a:sym typeface="Boton Bold"/>
              </a:defRPr>
            </a:lvl1pPr>
          </a:lstStyle>
          <a:p>
            <a:r>
              <a:rPr lang="en-US" dirty="0"/>
              <a:t>Title Text</a:t>
            </a:r>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676484" y="6418574"/>
            <a:ext cx="307133" cy="307777"/>
          </a:xfrm>
        </p:spPr>
        <p:txBody>
          <a:bodyPr/>
          <a:lstStyle>
            <a:lvl1pPr>
              <a:defRPr/>
            </a:lvl1pPr>
          </a:lstStyle>
          <a:p>
            <a:fld id="{FE9F84DF-ABA9-4546-AF2E-825DACC8D72C}" type="slidenum">
              <a:rPr lang="uk-UA" smtClean="0"/>
              <a:pPr/>
              <a:t>‹#›</a:t>
            </a:fld>
            <a:endParaRPr lang="uk-UA" dirty="0"/>
          </a:p>
        </p:txBody>
      </p:sp>
      <p:sp>
        <p:nvSpPr>
          <p:cNvPr id="6" name="Text Placeholder 4"/>
          <p:cNvSpPr>
            <a:spLocks noGrp="1"/>
          </p:cNvSpPr>
          <p:nvPr>
            <p:ph type="body" sz="quarter" idx="11"/>
          </p:nvPr>
        </p:nvSpPr>
        <p:spPr>
          <a:xfrm>
            <a:off x="469900" y="1384300"/>
            <a:ext cx="5943600" cy="433705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Text"/>
          <p:cNvSpPr txBox="1">
            <a:spLocks noGrp="1"/>
          </p:cNvSpPr>
          <p:nvPr>
            <p:ph type="title" hasCustomPrompt="1"/>
          </p:nvPr>
        </p:nvSpPr>
        <p:spPr>
          <a:xfrm>
            <a:off x="359602" y="283704"/>
            <a:ext cx="4600576" cy="731521"/>
          </a:xfrm>
          <a:prstGeom prst="rect">
            <a:avLst/>
          </a:prstGeom>
        </p:spPr>
        <p:txBody>
          <a:bodyPr anchor="b"/>
          <a:lstStyle>
            <a:lvl1pPr>
              <a:defRPr sz="3200" b="0" i="0" cap="none" baseline="0">
                <a:solidFill>
                  <a:srgbClr val="FFC236"/>
                </a:solidFill>
                <a:latin typeface="Rockwell" charset="0"/>
                <a:ea typeface="Boton Bold"/>
                <a:cs typeface="Boton Bold"/>
                <a:sym typeface="Boton Bold"/>
              </a:defRPr>
            </a:lvl1pPr>
          </a:lstStyle>
          <a:p>
            <a:r>
              <a:rPr lang="en-US" dirty="0"/>
              <a:t>Title Text</a:t>
            </a:r>
            <a:endParaRPr dirty="0"/>
          </a:p>
        </p:txBody>
      </p:sp>
    </p:spTree>
    <p:extLst>
      <p:ext uri="{BB962C8B-B14F-4D97-AF65-F5344CB8AC3E}">
        <p14:creationId xmlns:p14="http://schemas.microsoft.com/office/powerpoint/2010/main" val="268085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Video with Text">
    <p:spTree>
      <p:nvGrpSpPr>
        <p:cNvPr id="1" name=""/>
        <p:cNvGrpSpPr/>
        <p:nvPr/>
      </p:nvGrpSpPr>
      <p:grpSpPr>
        <a:xfrm>
          <a:off x="0" y="0"/>
          <a:ext cx="0" cy="0"/>
          <a:chOff x="0" y="0"/>
          <a:chExt cx="0" cy="0"/>
        </a:xfrm>
      </p:grpSpPr>
      <p:sp>
        <p:nvSpPr>
          <p:cNvPr id="37" name="Rectangle 9"/>
          <p:cNvSpPr/>
          <p:nvPr/>
        </p:nvSpPr>
        <p:spPr>
          <a:xfrm rot="16200000">
            <a:off x="3061719" y="-3061720"/>
            <a:ext cx="6068567" cy="12192000"/>
          </a:xfrm>
          <a:prstGeom prst="rect">
            <a:avLst/>
          </a:prstGeom>
          <a:solidFill>
            <a:srgbClr val="74867C"/>
          </a:solidFill>
          <a:ln w="12700">
            <a:miter lim="400000"/>
          </a:ln>
        </p:spPr>
        <p:txBody>
          <a:bodyPr lIns="45719" rIns="45719" anchor="ctr"/>
          <a:lstStyle/>
          <a:p>
            <a:pPr algn="ctr">
              <a:defRPr>
                <a:solidFill>
                  <a:srgbClr val="FFFFFF"/>
                </a:solidFill>
              </a:defRPr>
            </a:pPr>
            <a:endParaRPr/>
          </a:p>
        </p:txBody>
      </p:sp>
      <p:sp>
        <p:nvSpPr>
          <p:cNvPr id="36" name="Circle"/>
          <p:cNvSpPr/>
          <p:nvPr/>
        </p:nvSpPr>
        <p:spPr>
          <a:xfrm>
            <a:off x="-509848" y="-142212"/>
            <a:ext cx="3724276" cy="3724276"/>
          </a:xfrm>
          <a:prstGeom prst="ellipse">
            <a:avLst/>
          </a:prstGeom>
          <a:ln w="876300">
            <a:solidFill>
              <a:srgbClr val="FFFFFF">
                <a:alpha val="15000"/>
              </a:srgbClr>
            </a:solidFill>
            <a:miter/>
          </a:ln>
        </p:spPr>
        <p:txBody>
          <a:bodyPr lIns="45719" rIns="45719" anchor="ctr"/>
          <a:lstStyle/>
          <a:p>
            <a:endParaRPr/>
          </a:p>
        </p:txBody>
      </p:sp>
      <p:sp>
        <p:nvSpPr>
          <p:cNvPr id="39" name="Rectangle"/>
          <p:cNvSpPr/>
          <p:nvPr/>
        </p:nvSpPr>
        <p:spPr>
          <a:xfrm>
            <a:off x="0" y="6068564"/>
            <a:ext cx="12192000" cy="789436"/>
          </a:xfrm>
          <a:prstGeom prst="rect">
            <a:avLst/>
          </a:prstGeom>
          <a:solidFill>
            <a:srgbClr val="F8EDD8"/>
          </a:solidFill>
          <a:ln w="12700">
            <a:miter lim="400000"/>
          </a:ln>
        </p:spPr>
        <p:txBody>
          <a:bodyPr lIns="45719" rIns="45719" anchor="ctr"/>
          <a:lstStyle/>
          <a:p>
            <a:endParaRPr/>
          </a:p>
        </p:txBody>
      </p:sp>
      <p:pic>
        <p:nvPicPr>
          <p:cNvPr id="40" name="whenim65-title-logo.png" descr="whenim65-title-logo.png"/>
          <p:cNvPicPr>
            <a:picLocks noChangeAspect="1"/>
          </p:cNvPicPr>
          <p:nvPr/>
        </p:nvPicPr>
        <p:blipFill>
          <a:blip r:embed="rId2"/>
          <a:stretch>
            <a:fillRect/>
          </a:stretch>
        </p:blipFill>
        <p:spPr>
          <a:xfrm>
            <a:off x="182254" y="6289011"/>
            <a:ext cx="1698194" cy="414814"/>
          </a:xfrm>
          <a:prstGeom prst="rect">
            <a:avLst/>
          </a:prstGeom>
          <a:ln w="12700">
            <a:miter lim="400000"/>
          </a:ln>
        </p:spPr>
      </p:pic>
      <p:sp>
        <p:nvSpPr>
          <p:cNvPr id="43" name="Circle"/>
          <p:cNvSpPr/>
          <p:nvPr/>
        </p:nvSpPr>
        <p:spPr>
          <a:xfrm>
            <a:off x="9027852" y="3350288"/>
            <a:ext cx="4375715" cy="4375715"/>
          </a:xfrm>
          <a:prstGeom prst="ellipse">
            <a:avLst/>
          </a:prstGeom>
          <a:ln w="876300">
            <a:solidFill>
              <a:srgbClr val="FFFFFF"/>
            </a:solidFill>
            <a:miter/>
          </a:ln>
        </p:spPr>
        <p:txBody>
          <a:bodyPr lIns="45719" rIns="45719" anchor="ctr"/>
          <a:lstStyle/>
          <a:p>
            <a:endParaRPr/>
          </a:p>
        </p:txBody>
      </p:sp>
      <p:sp>
        <p:nvSpPr>
          <p:cNvPr id="44" name="Circle"/>
          <p:cNvSpPr/>
          <p:nvPr userDrawn="1"/>
        </p:nvSpPr>
        <p:spPr>
          <a:xfrm>
            <a:off x="9027852" y="3350288"/>
            <a:ext cx="4375715" cy="4375715"/>
          </a:xfrm>
          <a:prstGeom prst="ellipse">
            <a:avLst/>
          </a:prstGeom>
          <a:ln w="876300">
            <a:solidFill>
              <a:srgbClr val="74867C">
                <a:alpha val="80000"/>
              </a:srgbClr>
            </a:solidFill>
            <a:miter/>
          </a:ln>
        </p:spPr>
        <p:txBody>
          <a:bodyPr lIns="45719" rIns="45719" anchor="ctr"/>
          <a:lstStyle/>
          <a:p>
            <a:endParaRPr/>
          </a:p>
        </p:txBody>
      </p:sp>
      <p:sp>
        <p:nvSpPr>
          <p:cNvPr id="3" name="Media Placeholder 2"/>
          <p:cNvSpPr>
            <a:spLocks noGrp="1"/>
          </p:cNvSpPr>
          <p:nvPr>
            <p:ph type="media" sz="quarter" idx="10" hasCustomPrompt="1"/>
          </p:nvPr>
        </p:nvSpPr>
        <p:spPr>
          <a:xfrm>
            <a:off x="3844636" y="1384299"/>
            <a:ext cx="7863151" cy="4337051"/>
          </a:xfrm>
          <a:prstGeom prst="rect">
            <a:avLst/>
          </a:prstGeom>
        </p:spPr>
        <p:txBody>
          <a:bodyPr/>
          <a:lstStyle/>
          <a:p>
            <a:r>
              <a:rPr lang="en-US" dirty="0"/>
              <a:t>Insert Video here</a:t>
            </a:r>
          </a:p>
        </p:txBody>
      </p:sp>
      <p:sp>
        <p:nvSpPr>
          <p:cNvPr id="11" name="TextBox 10"/>
          <p:cNvSpPr txBox="1"/>
          <p:nvPr userDrawn="1"/>
        </p:nvSpPr>
        <p:spPr>
          <a:xfrm>
            <a:off x="387839" y="342900"/>
            <a:ext cx="11319948"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400" b="1" i="1" u="none" strike="noStrike" cap="none" spc="0" normalizeH="0" baseline="0" dirty="0">
                <a:ln>
                  <a:noFill/>
                </a:ln>
                <a:solidFill>
                  <a:srgbClr val="FFC236"/>
                </a:solidFill>
                <a:effectLst/>
                <a:uFillTx/>
                <a:latin typeface="Rockwell" charset="0"/>
                <a:ea typeface="+mj-ea"/>
                <a:cs typeface="+mj-cs"/>
                <a:sym typeface="Arial"/>
              </a:rPr>
              <a:t>When I’m 65 </a:t>
            </a:r>
            <a:r>
              <a:rPr kumimoji="0" lang="en-US" sz="4400" b="1" i="0" u="none" strike="noStrike" cap="none" spc="0" normalizeH="0" baseline="0" dirty="0">
                <a:ln>
                  <a:noFill/>
                </a:ln>
                <a:solidFill>
                  <a:srgbClr val="FFC236"/>
                </a:solidFill>
                <a:effectLst/>
                <a:uFillTx/>
                <a:latin typeface="Rockwell" charset="0"/>
                <a:ea typeface="+mj-ea"/>
                <a:cs typeface="+mj-cs"/>
                <a:sym typeface="Arial"/>
              </a:rPr>
              <a:t>video resources</a:t>
            </a:r>
          </a:p>
        </p:txBody>
      </p:sp>
      <p:sp>
        <p:nvSpPr>
          <p:cNvPr id="12" name="TextBox 11"/>
          <p:cNvSpPr txBox="1"/>
          <p:nvPr userDrawn="1"/>
        </p:nvSpPr>
        <p:spPr>
          <a:xfrm>
            <a:off x="433114" y="1264974"/>
            <a:ext cx="3347357" cy="48998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90000"/>
              </a:lnSpc>
              <a:spcBef>
                <a:spcPts val="1000"/>
              </a:spcBef>
              <a:spcAft>
                <a:spcPts val="0"/>
              </a:spcAft>
              <a:buClrTx/>
              <a:buSzTx/>
              <a:buFontTx/>
              <a:buNone/>
              <a:tabLst/>
            </a:pPr>
            <a:r>
              <a:rPr kumimoji="0" lang="en-US" sz="1600" b="0" i="0" u="none" strike="noStrike" cap="none" spc="0" normalizeH="0" baseline="0" dirty="0">
                <a:ln>
                  <a:noFill/>
                </a:ln>
                <a:solidFill>
                  <a:schemeClr val="bg1"/>
                </a:solidFill>
                <a:effectLst/>
                <a:uFillTx/>
                <a:latin typeface="+mj-lt"/>
                <a:ea typeface="+mj-ea"/>
                <a:cs typeface="+mj-cs"/>
                <a:sym typeface="Arial"/>
              </a:rPr>
              <a:t>NOTE TO PRESENTER</a:t>
            </a:r>
          </a:p>
          <a:p>
            <a:pPr marL="0" marR="0" indent="0" algn="l" defTabSz="914400" rtl="0" fontAlgn="auto" latinLnBrk="0" hangingPunct="0">
              <a:lnSpc>
                <a:spcPct val="90000"/>
              </a:lnSpc>
              <a:spcBef>
                <a:spcPts val="1000"/>
              </a:spcBef>
              <a:spcAft>
                <a:spcPts val="0"/>
              </a:spcAft>
              <a:buClrTx/>
              <a:buSzTx/>
              <a:buFontTx/>
              <a:buNone/>
              <a:tabLst/>
            </a:pPr>
            <a:r>
              <a:rPr kumimoji="0" lang="en-US" sz="1600" b="0" i="0" u="none" strike="noStrike" cap="none" spc="0" normalizeH="0" baseline="0" dirty="0">
                <a:ln>
                  <a:noFill/>
                </a:ln>
                <a:solidFill>
                  <a:schemeClr val="bg1"/>
                </a:solidFill>
                <a:effectLst/>
                <a:uFillTx/>
                <a:latin typeface="+mj-lt"/>
                <a:ea typeface="+mj-ea"/>
                <a:cs typeface="+mj-cs"/>
                <a:sym typeface="Arial"/>
              </a:rPr>
              <a:t>You can use this slide template to showcase WI65 video resources. Simply click on the “Insert Video” link in the box to upload one of the videos at: </a:t>
            </a:r>
            <a:r>
              <a:rPr lang="en-US" sz="1600" dirty="0">
                <a:hlinkClick r:id="rId3"/>
              </a:rPr>
              <a:t>http://www.wi65.org/baby-boomers/</a:t>
            </a:r>
            <a:endParaRPr kumimoji="0" lang="en-US" sz="1600" b="0" i="0" u="none" strike="noStrike" cap="none" spc="0" normalizeH="0" baseline="0" dirty="0">
              <a:ln>
                <a:noFill/>
              </a:ln>
              <a:solidFill>
                <a:schemeClr val="bg1"/>
              </a:solidFill>
              <a:effectLst/>
              <a:uFillTx/>
              <a:latin typeface="+mj-lt"/>
              <a:ea typeface="+mj-ea"/>
              <a:cs typeface="+mj-cs"/>
              <a:sym typeface="Arial"/>
            </a:endParaRPr>
          </a:p>
          <a:p>
            <a:pPr marL="0" marR="0" indent="0" algn="l" defTabSz="914400" rtl="0" fontAlgn="auto" latinLnBrk="0" hangingPunct="0">
              <a:lnSpc>
                <a:spcPct val="90000"/>
              </a:lnSpc>
              <a:spcBef>
                <a:spcPts val="1000"/>
              </a:spcBef>
              <a:spcAft>
                <a:spcPts val="0"/>
              </a:spcAft>
              <a:buClrTx/>
              <a:buSzTx/>
              <a:buFontTx/>
              <a:buNone/>
              <a:tabLst/>
            </a:pPr>
            <a:r>
              <a:rPr kumimoji="0" lang="en-US" sz="1600" b="0" i="0" u="none" strike="noStrike" cap="none" spc="0" normalizeH="0" baseline="0" dirty="0">
                <a:ln>
                  <a:noFill/>
                </a:ln>
                <a:solidFill>
                  <a:schemeClr val="bg1"/>
                </a:solidFill>
                <a:effectLst/>
                <a:uFillTx/>
                <a:latin typeface="+mj-lt"/>
                <a:ea typeface="+mj-ea"/>
                <a:cs typeface="+mj-cs"/>
                <a:sym typeface="Arial"/>
              </a:rPr>
              <a:t>Follow these instructions to create a display image for the video:</a:t>
            </a:r>
          </a:p>
          <a:p>
            <a:pPr marL="285750" marR="0" indent="-285750" algn="l" defTabSz="914400" rtl="0" fontAlgn="auto" latinLnBrk="0" hangingPunct="0">
              <a:lnSpc>
                <a:spcPct val="90000"/>
              </a:lnSpc>
              <a:spcBef>
                <a:spcPts val="1000"/>
              </a:spcBef>
              <a:spcAft>
                <a:spcPts val="0"/>
              </a:spcAft>
              <a:buClr>
                <a:schemeClr val="bg1"/>
              </a:buClr>
              <a:buSzTx/>
              <a:buFont typeface="Arial" charset="0"/>
              <a:buChar char="•"/>
              <a:tabLst/>
            </a:pPr>
            <a:r>
              <a:rPr kumimoji="0" lang="en-US" sz="1600" b="0" i="0" u="none" strike="noStrike" cap="none" spc="0" normalizeH="0" baseline="0" dirty="0">
                <a:ln>
                  <a:noFill/>
                </a:ln>
                <a:solidFill>
                  <a:schemeClr val="bg1"/>
                </a:solidFill>
                <a:effectLst/>
                <a:uFillTx/>
                <a:latin typeface="+mj-lt"/>
                <a:ea typeface="+mj-ea"/>
                <a:cs typeface="+mj-cs"/>
                <a:sym typeface="Arial"/>
              </a:rPr>
              <a:t>Play the video in the PowerPoint presentation. Freeze on the image you want to capture. </a:t>
            </a:r>
          </a:p>
          <a:p>
            <a:pPr marL="285750" marR="0" indent="-285750" algn="l" defTabSz="914400" rtl="0" fontAlgn="auto" latinLnBrk="0" hangingPunct="0">
              <a:lnSpc>
                <a:spcPct val="90000"/>
              </a:lnSpc>
              <a:spcBef>
                <a:spcPts val="1000"/>
              </a:spcBef>
              <a:spcAft>
                <a:spcPts val="0"/>
              </a:spcAft>
              <a:buClr>
                <a:schemeClr val="bg1"/>
              </a:buClr>
              <a:buSzTx/>
              <a:buFont typeface="Arial" charset="0"/>
              <a:buChar char="•"/>
              <a:tabLst/>
            </a:pPr>
            <a:r>
              <a:rPr kumimoji="0" lang="en-US" sz="1600" b="0" i="0" u="none" strike="noStrike" cap="none" spc="0" normalizeH="0" baseline="0" dirty="0">
                <a:ln>
                  <a:noFill/>
                </a:ln>
                <a:solidFill>
                  <a:schemeClr val="bg1"/>
                </a:solidFill>
                <a:effectLst/>
                <a:uFillTx/>
                <a:latin typeface="+mj-lt"/>
                <a:ea typeface="+mj-ea"/>
                <a:cs typeface="+mj-cs"/>
                <a:sym typeface="Arial"/>
              </a:rPr>
              <a:t>Choose “Poster Frame” from the “Format” menu, and then select “Current Frame.” </a:t>
            </a:r>
          </a:p>
          <a:p>
            <a:pPr marL="0" marR="0" indent="0" algn="l" defTabSz="914400" rtl="0" fontAlgn="auto" latinLnBrk="0" hangingPunct="0">
              <a:lnSpc>
                <a:spcPct val="90000"/>
              </a:lnSpc>
              <a:spcBef>
                <a:spcPts val="1000"/>
              </a:spcBef>
              <a:spcAft>
                <a:spcPts val="0"/>
              </a:spcAft>
              <a:buClrTx/>
              <a:buSzTx/>
              <a:buFontTx/>
              <a:buNone/>
              <a:tabLst/>
            </a:pPr>
            <a:r>
              <a:rPr kumimoji="0" lang="en-US" sz="1600" b="0" i="0" u="none" strike="noStrike" cap="none" spc="0" normalizeH="0" baseline="0" dirty="0">
                <a:ln>
                  <a:noFill/>
                </a:ln>
                <a:solidFill>
                  <a:schemeClr val="bg1"/>
                </a:solidFill>
                <a:effectLst/>
                <a:uFillTx/>
                <a:latin typeface="+mj-lt"/>
                <a:ea typeface="+mj-ea"/>
                <a:cs typeface="+mj-cs"/>
                <a:sym typeface="Arial"/>
              </a:rPr>
              <a:t>Finally, replace the text in this box with the title of the video you choose. </a:t>
            </a:r>
          </a:p>
          <a:p>
            <a:pPr marL="0" marR="0" indent="0" algn="l"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chemeClr val="bg1"/>
              </a:solidFill>
              <a:effectLst/>
              <a:uFillTx/>
              <a:latin typeface="+mj-lt"/>
              <a:ea typeface="+mj-ea"/>
              <a:cs typeface="+mj-cs"/>
              <a:sym typeface="Arial"/>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chemeClr val="bg1"/>
              </a:solidFill>
              <a:effectLst/>
              <a:uFillTx/>
              <a:latin typeface="+mj-lt"/>
              <a:ea typeface="+mj-ea"/>
              <a:cs typeface="+mj-cs"/>
              <a:sym typeface="Arial"/>
            </a:endParaRPr>
          </a:p>
        </p:txBody>
      </p:sp>
    </p:spTree>
    <p:extLst>
      <p:ext uri="{BB962C8B-B14F-4D97-AF65-F5344CB8AC3E}">
        <p14:creationId xmlns:p14="http://schemas.microsoft.com/office/powerpoint/2010/main" val="99693982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Circle"/>
          <p:cNvSpPr/>
          <p:nvPr/>
        </p:nvSpPr>
        <p:spPr>
          <a:xfrm>
            <a:off x="-814648" y="772188"/>
            <a:ext cx="2715270" cy="2715271"/>
          </a:xfrm>
          <a:prstGeom prst="ellipse">
            <a:avLst/>
          </a:prstGeom>
          <a:ln w="660400">
            <a:solidFill>
              <a:srgbClr val="F8EDD8">
                <a:alpha val="55492"/>
              </a:srgbClr>
            </a:solidFill>
            <a:miter/>
          </a:ln>
        </p:spPr>
        <p:txBody>
          <a:bodyPr lIns="45719" rIns="45719" anchor="ctr"/>
          <a:lstStyle/>
          <a:p>
            <a:endParaRPr/>
          </a:p>
        </p:txBody>
      </p:sp>
      <p:sp>
        <p:nvSpPr>
          <p:cNvPr id="3" name="Circle"/>
          <p:cNvSpPr/>
          <p:nvPr/>
        </p:nvSpPr>
        <p:spPr>
          <a:xfrm>
            <a:off x="9642192" y="251488"/>
            <a:ext cx="4375716" cy="4375715"/>
          </a:xfrm>
          <a:prstGeom prst="ellipse">
            <a:avLst/>
          </a:prstGeom>
          <a:ln w="876300">
            <a:solidFill>
              <a:srgbClr val="74867C">
                <a:alpha val="80000"/>
              </a:srgbClr>
            </a:solidFill>
            <a:miter/>
          </a:ln>
        </p:spPr>
        <p:txBody>
          <a:bodyPr lIns="45719" rIns="45719" anchor="ctr"/>
          <a:lstStyle/>
          <a:p>
            <a:endParaRPr/>
          </a:p>
        </p:txBody>
      </p:sp>
      <p:sp>
        <p:nvSpPr>
          <p:cNvPr id="4" name="Rectangle"/>
          <p:cNvSpPr/>
          <p:nvPr/>
        </p:nvSpPr>
        <p:spPr>
          <a:xfrm>
            <a:off x="0" y="6068564"/>
            <a:ext cx="12192000" cy="789436"/>
          </a:xfrm>
          <a:prstGeom prst="rect">
            <a:avLst/>
          </a:prstGeom>
          <a:solidFill>
            <a:srgbClr val="F8EDD8"/>
          </a:solidFill>
          <a:ln w="12700">
            <a:miter lim="400000"/>
          </a:ln>
        </p:spPr>
        <p:txBody>
          <a:bodyPr lIns="45719" rIns="45719" anchor="ctr"/>
          <a:lstStyle/>
          <a:p>
            <a:endParaRPr/>
          </a:p>
        </p:txBody>
      </p:sp>
      <p:pic>
        <p:nvPicPr>
          <p:cNvPr id="5" name="whenim65-title-logo.png" descr="whenim65-title-logo.png"/>
          <p:cNvPicPr>
            <a:picLocks noChangeAspect="1"/>
          </p:cNvPicPr>
          <p:nvPr/>
        </p:nvPicPr>
        <p:blipFill>
          <a:blip r:embed="rId8"/>
          <a:stretch>
            <a:fillRect/>
          </a:stretch>
        </p:blipFill>
        <p:spPr>
          <a:xfrm>
            <a:off x="182254" y="6289011"/>
            <a:ext cx="1698194" cy="414814"/>
          </a:xfrm>
          <a:prstGeom prst="rect">
            <a:avLst/>
          </a:prstGeom>
          <a:ln w="12700">
            <a:miter lim="400000"/>
          </a:ln>
        </p:spPr>
      </p:pic>
      <p:sp>
        <p:nvSpPr>
          <p:cNvPr id="9" name="Slide Number"/>
          <p:cNvSpPr txBox="1">
            <a:spLocks noGrp="1"/>
          </p:cNvSpPr>
          <p:nvPr>
            <p:ph type="sldNum" sz="quarter" idx="2"/>
          </p:nvPr>
        </p:nvSpPr>
        <p:spPr>
          <a:xfrm>
            <a:off x="11676484" y="6418574"/>
            <a:ext cx="307133" cy="307777"/>
          </a:xfrm>
          <a:prstGeom prst="rect">
            <a:avLst/>
          </a:prstGeom>
          <a:ln w="12700">
            <a:miter lim="400000"/>
          </a:ln>
        </p:spPr>
        <p:txBody>
          <a:bodyPr wrap="none" lIns="45719" rIns="45719">
            <a:spAutoFit/>
          </a:bodyPr>
          <a:lstStyle>
            <a:lvl1pPr algn="ctr">
              <a:defRPr sz="1400" b="1" baseline="0">
                <a:solidFill>
                  <a:schemeClr val="tx1"/>
                </a:solidFill>
              </a:defRPr>
            </a:lvl1pPr>
          </a:lstStyle>
          <a:p>
            <a:fld id="{4D023A20-205C-1C46-AD14-068D5F1D2B74}" type="slidenum">
              <a:rPr lang="uk-UA" smtClean="0"/>
              <a:pPr/>
              <a:t>‹#›</a:t>
            </a:fld>
            <a:endParaRPr lang="uk-UA" dirty="0"/>
          </a:p>
        </p:txBody>
      </p:sp>
      <p:sp>
        <p:nvSpPr>
          <p:cNvPr id="10" name="Rectangle 9"/>
          <p:cNvSpPr/>
          <p:nvPr/>
        </p:nvSpPr>
        <p:spPr>
          <a:xfrm rot="16200000">
            <a:off x="5540854" y="-5540855"/>
            <a:ext cx="1110297" cy="12192000"/>
          </a:xfrm>
          <a:prstGeom prst="rect">
            <a:avLst/>
          </a:prstGeom>
          <a:solidFill>
            <a:srgbClr val="74867C"/>
          </a:solidFill>
          <a:ln w="12700">
            <a:miter lim="400000"/>
          </a:ln>
        </p:spPr>
        <p:txBody>
          <a:bodyPr lIns="45719" rIns="45719" anchor="ctr"/>
          <a:lstStyle/>
          <a:p>
            <a:pPr algn="ctr">
              <a:defRPr>
                <a:solidFill>
                  <a:srgbClr val="FFFFFF"/>
                </a:solidFill>
              </a:defRPr>
            </a:pPr>
            <a:endParaRPr/>
          </a:p>
        </p:txBody>
      </p:sp>
    </p:spTree>
  </p:cSld>
  <p:clrMap bg1="lt1" tx1="dk1" bg2="lt2" tx2="dk2" accent1="accent1" accent2="accent2" accent3="accent3" accent4="accent4" accent5="accent5" accent6="accent6" hlink="hlink" folHlink="folHlink"/>
  <p:sldLayoutIdLst>
    <p:sldLayoutId id="2147483649" r:id="rId1"/>
    <p:sldLayoutId id="2147483657" r:id="rId2"/>
    <p:sldLayoutId id="2147483651" r:id="rId3"/>
    <p:sldLayoutId id="2147483652" r:id="rId4"/>
    <p:sldLayoutId id="2147483656" r:id="rId5"/>
    <p:sldLayoutId id="2147483658" r:id="rId6"/>
  </p:sldLayoutIdLst>
  <p:transition spd="med"/>
  <p:txStyles>
    <p:titleStyle>
      <a:lvl1pPr marL="0" marR="0" indent="0" algn="l" defTabSz="914400" rtl="0" latinLnBrk="0">
        <a:lnSpc>
          <a:spcPct val="90000"/>
        </a:lnSpc>
        <a:spcBef>
          <a:spcPts val="0"/>
        </a:spcBef>
        <a:spcAft>
          <a:spcPts val="0"/>
        </a:spcAft>
        <a:buClrTx/>
        <a:buSzTx/>
        <a:buFontTx/>
        <a:buNone/>
        <a:tabLst/>
        <a:defRPr sz="4000" b="1" i="0" u="none" strike="noStrike" cap="all" spc="0" baseline="0">
          <a:ln>
            <a:noFill/>
          </a:ln>
          <a:solidFill>
            <a:schemeClr val="accent1"/>
          </a:solidFill>
          <a:uFillTx/>
          <a:latin typeface="Arial Narrow"/>
          <a:ea typeface="Arial Narrow"/>
          <a:cs typeface="Arial Narrow"/>
          <a:sym typeface="Arial Narrow"/>
        </a:defRPr>
      </a:lvl1pPr>
      <a:lvl2pPr marL="0" marR="0" indent="0" algn="l" defTabSz="914400" rtl="0" latinLnBrk="0">
        <a:lnSpc>
          <a:spcPct val="90000"/>
        </a:lnSpc>
        <a:spcBef>
          <a:spcPts val="0"/>
        </a:spcBef>
        <a:spcAft>
          <a:spcPts val="0"/>
        </a:spcAft>
        <a:buClrTx/>
        <a:buSzTx/>
        <a:buFontTx/>
        <a:buNone/>
        <a:tabLst/>
        <a:defRPr sz="4000" b="1" i="0" u="none" strike="noStrike" cap="all" spc="0" baseline="0">
          <a:ln>
            <a:noFill/>
          </a:ln>
          <a:solidFill>
            <a:schemeClr val="accent1"/>
          </a:solidFill>
          <a:uFillTx/>
          <a:latin typeface="Arial Narrow"/>
          <a:ea typeface="Arial Narrow"/>
          <a:cs typeface="Arial Narrow"/>
          <a:sym typeface="Arial Narrow"/>
        </a:defRPr>
      </a:lvl2pPr>
      <a:lvl3pPr marL="0" marR="0" indent="0" algn="l" defTabSz="914400" rtl="0" latinLnBrk="0">
        <a:lnSpc>
          <a:spcPct val="90000"/>
        </a:lnSpc>
        <a:spcBef>
          <a:spcPts val="0"/>
        </a:spcBef>
        <a:spcAft>
          <a:spcPts val="0"/>
        </a:spcAft>
        <a:buClrTx/>
        <a:buSzTx/>
        <a:buFontTx/>
        <a:buNone/>
        <a:tabLst/>
        <a:defRPr sz="4000" b="1" i="0" u="none" strike="noStrike" cap="all" spc="0" baseline="0">
          <a:ln>
            <a:noFill/>
          </a:ln>
          <a:solidFill>
            <a:schemeClr val="accent1"/>
          </a:solidFill>
          <a:uFillTx/>
          <a:latin typeface="Arial Narrow"/>
          <a:ea typeface="Arial Narrow"/>
          <a:cs typeface="Arial Narrow"/>
          <a:sym typeface="Arial Narrow"/>
        </a:defRPr>
      </a:lvl3pPr>
      <a:lvl4pPr marL="0" marR="0" indent="0" algn="l" defTabSz="914400" rtl="0" latinLnBrk="0">
        <a:lnSpc>
          <a:spcPct val="90000"/>
        </a:lnSpc>
        <a:spcBef>
          <a:spcPts val="0"/>
        </a:spcBef>
        <a:spcAft>
          <a:spcPts val="0"/>
        </a:spcAft>
        <a:buClrTx/>
        <a:buSzTx/>
        <a:buFontTx/>
        <a:buNone/>
        <a:tabLst/>
        <a:defRPr sz="4000" b="1" i="0" u="none" strike="noStrike" cap="all" spc="0" baseline="0">
          <a:ln>
            <a:noFill/>
          </a:ln>
          <a:solidFill>
            <a:schemeClr val="accent1"/>
          </a:solidFill>
          <a:uFillTx/>
          <a:latin typeface="Arial Narrow"/>
          <a:ea typeface="Arial Narrow"/>
          <a:cs typeface="Arial Narrow"/>
          <a:sym typeface="Arial Narrow"/>
        </a:defRPr>
      </a:lvl4pPr>
      <a:lvl5pPr marL="0" marR="0" indent="0" algn="l" defTabSz="914400" rtl="0" latinLnBrk="0">
        <a:lnSpc>
          <a:spcPct val="90000"/>
        </a:lnSpc>
        <a:spcBef>
          <a:spcPts val="0"/>
        </a:spcBef>
        <a:spcAft>
          <a:spcPts val="0"/>
        </a:spcAft>
        <a:buClrTx/>
        <a:buSzTx/>
        <a:buFontTx/>
        <a:buNone/>
        <a:tabLst/>
        <a:defRPr sz="4000" b="1" i="0" u="none" strike="noStrike" cap="all" spc="0" baseline="0">
          <a:ln>
            <a:noFill/>
          </a:ln>
          <a:solidFill>
            <a:schemeClr val="accent1"/>
          </a:solidFill>
          <a:uFillTx/>
          <a:latin typeface="Arial Narrow"/>
          <a:ea typeface="Arial Narrow"/>
          <a:cs typeface="Arial Narrow"/>
          <a:sym typeface="Arial Narrow"/>
        </a:defRPr>
      </a:lvl5pPr>
      <a:lvl6pPr marL="0" marR="0" indent="0" algn="l" defTabSz="914400" rtl="0" latinLnBrk="0">
        <a:lnSpc>
          <a:spcPct val="90000"/>
        </a:lnSpc>
        <a:spcBef>
          <a:spcPts val="0"/>
        </a:spcBef>
        <a:spcAft>
          <a:spcPts val="0"/>
        </a:spcAft>
        <a:buClrTx/>
        <a:buSzTx/>
        <a:buFontTx/>
        <a:buNone/>
        <a:tabLst/>
        <a:defRPr sz="4000" b="1" i="0" u="none" strike="noStrike" cap="all" spc="0" baseline="0">
          <a:ln>
            <a:noFill/>
          </a:ln>
          <a:solidFill>
            <a:schemeClr val="accent1"/>
          </a:solidFill>
          <a:uFillTx/>
          <a:latin typeface="Arial Narrow"/>
          <a:ea typeface="Arial Narrow"/>
          <a:cs typeface="Arial Narrow"/>
          <a:sym typeface="Arial Narrow"/>
        </a:defRPr>
      </a:lvl6pPr>
      <a:lvl7pPr marL="0" marR="0" indent="0" algn="l" defTabSz="914400" rtl="0" latinLnBrk="0">
        <a:lnSpc>
          <a:spcPct val="90000"/>
        </a:lnSpc>
        <a:spcBef>
          <a:spcPts val="0"/>
        </a:spcBef>
        <a:spcAft>
          <a:spcPts val="0"/>
        </a:spcAft>
        <a:buClrTx/>
        <a:buSzTx/>
        <a:buFontTx/>
        <a:buNone/>
        <a:tabLst/>
        <a:defRPr sz="4000" b="1" i="0" u="none" strike="noStrike" cap="all" spc="0" baseline="0">
          <a:ln>
            <a:noFill/>
          </a:ln>
          <a:solidFill>
            <a:schemeClr val="accent1"/>
          </a:solidFill>
          <a:uFillTx/>
          <a:latin typeface="Arial Narrow"/>
          <a:ea typeface="Arial Narrow"/>
          <a:cs typeface="Arial Narrow"/>
          <a:sym typeface="Arial Narrow"/>
        </a:defRPr>
      </a:lvl7pPr>
      <a:lvl8pPr marL="0" marR="0" indent="0" algn="l" defTabSz="914400" rtl="0" latinLnBrk="0">
        <a:lnSpc>
          <a:spcPct val="90000"/>
        </a:lnSpc>
        <a:spcBef>
          <a:spcPts val="0"/>
        </a:spcBef>
        <a:spcAft>
          <a:spcPts val="0"/>
        </a:spcAft>
        <a:buClrTx/>
        <a:buSzTx/>
        <a:buFontTx/>
        <a:buNone/>
        <a:tabLst/>
        <a:defRPr sz="4000" b="1" i="0" u="none" strike="noStrike" cap="all" spc="0" baseline="0">
          <a:ln>
            <a:noFill/>
          </a:ln>
          <a:solidFill>
            <a:schemeClr val="accent1"/>
          </a:solidFill>
          <a:uFillTx/>
          <a:latin typeface="Arial Narrow"/>
          <a:ea typeface="Arial Narrow"/>
          <a:cs typeface="Arial Narrow"/>
          <a:sym typeface="Arial Narrow"/>
        </a:defRPr>
      </a:lvl8pPr>
      <a:lvl9pPr marL="0" marR="0" indent="0" algn="l" defTabSz="914400" rtl="0" latinLnBrk="0">
        <a:lnSpc>
          <a:spcPct val="90000"/>
        </a:lnSpc>
        <a:spcBef>
          <a:spcPts val="0"/>
        </a:spcBef>
        <a:spcAft>
          <a:spcPts val="0"/>
        </a:spcAft>
        <a:buClrTx/>
        <a:buSzTx/>
        <a:buFontTx/>
        <a:buNone/>
        <a:tabLst/>
        <a:defRPr sz="4000" b="1" i="0" u="none" strike="noStrike" cap="all" spc="0" baseline="0">
          <a:ln>
            <a:noFill/>
          </a:ln>
          <a:solidFill>
            <a:schemeClr val="accent1"/>
          </a:solidFill>
          <a:uFillTx/>
          <a:latin typeface="Arial Narrow"/>
          <a:ea typeface="Arial Narrow"/>
          <a:cs typeface="Arial Narrow"/>
          <a:sym typeface="Arial Narrow"/>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9pPr>
    </p:bodyStyle>
    <p:otherStyle>
      <a:lvl1pPr marL="0" marR="0" indent="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1pPr>
      <a:lvl2pPr marL="0" marR="0" indent="45720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2pPr>
      <a:lvl3pPr marL="0" marR="0" indent="91440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3pPr>
      <a:lvl4pPr marL="0" marR="0" indent="137160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4pPr>
      <a:lvl5pPr marL="0" marR="0" indent="182880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5pPr>
      <a:lvl6pPr marL="0" marR="0" indent="228600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6pPr>
      <a:lvl7pPr marL="0" marR="0" indent="274320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7pPr>
      <a:lvl8pPr marL="0" marR="0" indent="320040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8pPr>
      <a:lvl9pPr marL="0" marR="0" indent="365760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wi65.org/video"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irs.gov/retirement-plans/plan-participant-employee/required-minimum-distribution-worksheets" TargetMode="External"/><Relationship Id="rId2" Type="http://schemas.openxmlformats.org/officeDocument/2006/relationships/image" Target="../media/image8.png"/><Relationship Id="rId1" Type="http://schemas.openxmlformats.org/officeDocument/2006/relationships/slideLayout" Target="../slideLayouts/slideLayout5.xml"/><Relationship Id="rId5" Type="http://schemas.openxmlformats.org/officeDocument/2006/relationships/hyperlink" Target="https://www.investor.gov/additional-resources/free-financial-planning-tools/401k-ira-required-minimum-distribution-calculator" TargetMode="External"/><Relationship Id="rId4" Type="http://schemas.openxmlformats.org/officeDocument/2006/relationships/hyperlink" Target="http://www.kiplinger.com/tool/retirement/T032-S000-minimum-ira-distribution-calculator-what-is-my-min/index.ph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rencore.com/" TargetMode="External"/><Relationship Id="rId2" Type="http://schemas.openxmlformats.org/officeDocument/2006/relationships/hyperlink" Target="https://jobs.aarp.org/" TargetMode="Externa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hyperlink" Target="https://encore.or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sidehusl.com/" TargetMode="External"/><Relationship Id="rId2" Type="http://schemas.openxmlformats.org/officeDocument/2006/relationships/hyperlink" Target="https://takelessons.com/"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score.org/" TargetMode="External"/><Relationship Id="rId2" Type="http://schemas.openxmlformats.org/officeDocument/2006/relationships/hyperlink" Target="https://www.sba.gov/"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careeronestop.org/ResourcesFor/OlderWorker/older-worker.aspx"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www.aier.org/retirement-withdrawal-calculator" TargetMode="External"/><Relationship Id="rId2" Type="http://schemas.openxmlformats.org/officeDocument/2006/relationships/hyperlink" Target="https://www.kiplinger.com/article/retirement/T037-C000-S002-how-to-implement-the-bucket-system-in-retirement.html" TargetMode="Externa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hyperlink" Target="https://www.irs.gov/individuals/seniors-retiree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ssa.gov/benefits/medicare/"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facebook.com/WI65project/" TargetMode="External"/><Relationship Id="rId2" Type="http://schemas.openxmlformats.org/officeDocument/2006/relationships/hyperlink" Target="http://www.wi65.org/" TargetMode="External"/><Relationship Id="rId1" Type="http://schemas.openxmlformats.org/officeDocument/2006/relationships/slideLayout" Target="../slideLayouts/slideLayout2.xml"/><Relationship Id="rId4" Type="http://schemas.openxmlformats.org/officeDocument/2006/relationships/hyperlink" Target="https://twitter.com/WI65Project"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www.medicarerights.org/" TargetMode="External"/><Relationship Id="rId2" Type="http://schemas.openxmlformats.org/officeDocument/2006/relationships/hyperlink" Target="http://www.shiptacenter.org/" TargetMode="Externa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hyperlink" Target="https://www.medicare.gov/find-a-plan/questions/home.aspx"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www.nasaa.org/2709/how-to-check-out-your-broker-or-investment-adviser/" TargetMode="External"/><Relationship Id="rId2" Type="http://schemas.openxmlformats.org/officeDocument/2006/relationships/hyperlink" Target="http://www.fma.org/finance-certifications" TargetMode="Externa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hyperlink" Target="https://www.facebook.com/detroitpublictv" TargetMode="External"/><Relationship Id="rId3" Type="http://schemas.openxmlformats.org/officeDocument/2006/relationships/hyperlink" Target="https://www.facebook.com/InvestorProtectionTrust" TargetMode="External"/><Relationship Id="rId7" Type="http://schemas.openxmlformats.org/officeDocument/2006/relationships/hyperlink" Target="http://www.dptv.org/" TargetMode="External"/><Relationship Id="rId2" Type="http://schemas.openxmlformats.org/officeDocument/2006/relationships/hyperlink" Target="http://www.investorprotection.org/" TargetMode="External"/><Relationship Id="rId1" Type="http://schemas.openxmlformats.org/officeDocument/2006/relationships/slideLayout" Target="../slideLayouts/slideLayout2.xml"/><Relationship Id="rId6" Type="http://schemas.openxmlformats.org/officeDocument/2006/relationships/hyperlink" Target="https://twitter.com/ipi_news" TargetMode="External"/><Relationship Id="rId5" Type="http://schemas.openxmlformats.org/officeDocument/2006/relationships/hyperlink" Target="http://www.iinvest.org/" TargetMode="External"/><Relationship Id="rId4" Type="http://schemas.openxmlformats.org/officeDocument/2006/relationships/hyperlink" Target="https://twitter.com/ipt_info" TargetMode="External"/><Relationship Id="rId9" Type="http://schemas.openxmlformats.org/officeDocument/2006/relationships/hyperlink" Target="https://twitter.com/detroitpublictv"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livabilityindex.aarp.org/" TargetMode="External"/><Relationship Id="rId2" Type="http://schemas.openxmlformats.org/officeDocument/2006/relationships/hyperlink" Target="http://www.bestplaces.net/compare-cities/" TargetMode="Externa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hyperlink" Target="http://www.aarp.org/livable-communities/network-age-friendly-communities/info-2014/member-list.html"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kiplinger.com/tool/retirement/T055-S001-state-by-state-guide-to-taxes-on-retirees/index.php?rid=PROD-LINKS" TargetMode="External"/><Relationship Id="rId2" Type="http://schemas.openxmlformats.org/officeDocument/2006/relationships/hyperlink" Target="http://www.bankrate.com/calculators/savings/moving-cost-of-living-calculator.aspx" TargetMode="Externa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investor.gov/introduction-investing/basics/investment-products/annuities" TargetMode="External"/><Relationship Id="rId2" Type="http://schemas.openxmlformats.org/officeDocument/2006/relationships/hyperlink" Target="https://entp.hud.gov/idapp/html/hecm_agency_look.cfm" TargetMode="Externa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FD073-2E17-48DA-99D9-BB695F4128F9}"/>
              </a:ext>
            </a:extLst>
          </p:cNvPr>
          <p:cNvSpPr>
            <a:spLocks noGrp="1"/>
          </p:cNvSpPr>
          <p:nvPr>
            <p:ph type="title"/>
          </p:nvPr>
        </p:nvSpPr>
        <p:spPr>
          <a:xfrm>
            <a:off x="359601" y="283704"/>
            <a:ext cx="8059780" cy="731521"/>
          </a:xfrm>
        </p:spPr>
        <p:txBody>
          <a:bodyPr/>
          <a:lstStyle/>
          <a:p>
            <a:r>
              <a:rPr lang="en-US" dirty="0"/>
              <a:t>Note to presenter</a:t>
            </a:r>
          </a:p>
        </p:txBody>
      </p:sp>
      <p:sp>
        <p:nvSpPr>
          <p:cNvPr id="3" name="TextBox 2">
            <a:extLst>
              <a:ext uri="{FF2B5EF4-FFF2-40B4-BE49-F238E27FC236}">
                <a16:creationId xmlns:a16="http://schemas.microsoft.com/office/drawing/2014/main" id="{A86A0EC3-5E69-475E-8415-4A4D43CF1A46}"/>
              </a:ext>
            </a:extLst>
          </p:cNvPr>
          <p:cNvSpPr txBox="1"/>
          <p:nvPr/>
        </p:nvSpPr>
        <p:spPr>
          <a:xfrm rot="10800000" flipH="1" flipV="1">
            <a:off x="359601" y="1171814"/>
            <a:ext cx="8181285" cy="49398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lvl="0" indent="-285750">
              <a:buFont typeface="Arial" panose="020B0604020202020204" pitchFamily="34" charset="0"/>
              <a:buChar char="•"/>
            </a:pPr>
            <a:r>
              <a:rPr lang="en-US" sz="1500" dirty="0"/>
              <a:t>Thank you for participating in the </a:t>
            </a:r>
            <a:r>
              <a:rPr lang="en-US" sz="1500" b="1" i="1" dirty="0"/>
              <a:t>When I’m 65 </a:t>
            </a:r>
            <a:r>
              <a:rPr lang="en-US" sz="1500" dirty="0"/>
              <a:t>program and for working to make sure everyone has the information they need to plan for a secure and fulfilling retirement.</a:t>
            </a:r>
          </a:p>
          <a:p>
            <a:pPr marL="285750" lvl="0" indent="-285750">
              <a:buFont typeface="Arial" panose="020B0604020202020204" pitchFamily="34" charset="0"/>
              <a:buChar char="•"/>
            </a:pPr>
            <a:endParaRPr lang="en-US" sz="1500" dirty="0"/>
          </a:p>
          <a:p>
            <a:pPr marL="285750" lvl="0" indent="-285750">
              <a:buFont typeface="Arial" panose="020B0604020202020204" pitchFamily="34" charset="0"/>
              <a:buChar char="•"/>
            </a:pPr>
            <a:r>
              <a:rPr lang="en-US" sz="1500" dirty="0"/>
              <a:t>This slide set was developed as part of the </a:t>
            </a:r>
            <a:r>
              <a:rPr lang="en-US" sz="1500" b="1" i="1" dirty="0"/>
              <a:t>When I’m 65 </a:t>
            </a:r>
            <a:r>
              <a:rPr lang="en-US" sz="1500" dirty="0"/>
              <a:t>program and is designed to be used with the “Making Your Money Last in Retirement” booklet and the </a:t>
            </a:r>
            <a:r>
              <a:rPr lang="en-US" sz="1500" b="1" i="1" dirty="0"/>
              <a:t>When I’m 65 </a:t>
            </a:r>
            <a:r>
              <a:rPr lang="en-US" sz="1500" dirty="0"/>
              <a:t>documentary and complementary video as part of an investor education course or other educational event, curriculum or course of study.   </a:t>
            </a:r>
          </a:p>
          <a:p>
            <a:pPr marL="285750" lvl="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a:t>The content is designed to educate adults ages 70+ who are fully retired or still working and looking to lock in sources of guaranteed retirement income and spend their savings safely. The target audience also includes individuals exploring ways to stay engaged in the workforce, to make the most of Medicare and to receive trustworthy financial advice as they age.</a:t>
            </a:r>
          </a:p>
          <a:p>
            <a:pPr marL="285750" lvl="0" indent="-285750">
              <a:buFont typeface="Arial" panose="020B0604020202020204" pitchFamily="34" charset="0"/>
              <a:buChar char="•"/>
            </a:pPr>
            <a:endParaRPr lang="en-US" sz="1500" dirty="0"/>
          </a:p>
          <a:p>
            <a:pPr marL="285750" lvl="0" indent="-285750">
              <a:buFont typeface="Arial" panose="020B0604020202020204" pitchFamily="34" charset="0"/>
              <a:buChar char="•"/>
            </a:pPr>
            <a:r>
              <a:rPr lang="en-US" sz="1500" b="1" i="1" dirty="0"/>
              <a:t>When I’m 65 </a:t>
            </a:r>
            <a:r>
              <a:rPr lang="en-US" sz="1500" dirty="0"/>
              <a:t>offers a lot of great video that you can download and include with this presentation including the full documentary.  Go to </a:t>
            </a:r>
            <a:r>
              <a:rPr lang="en-US" sz="1500" dirty="0">
                <a:hlinkClick r:id="rId2"/>
              </a:rPr>
              <a:t>www.wi65.org/video</a:t>
            </a:r>
            <a:r>
              <a:rPr lang="en-US" sz="1500" dirty="0"/>
              <a:t> and click on “Information for Age 70+.”</a:t>
            </a:r>
          </a:p>
          <a:p>
            <a:r>
              <a:rPr lang="en-US" sz="1500" dirty="0"/>
              <a:t> </a:t>
            </a:r>
          </a:p>
          <a:p>
            <a:pPr marL="285750" lvl="0" indent="-285750">
              <a:buFont typeface="Arial" panose="020B0604020202020204" pitchFamily="34" charset="0"/>
              <a:buChar char="•"/>
            </a:pPr>
            <a:r>
              <a:rPr lang="en-US" sz="1500" dirty="0"/>
              <a:t>The </a:t>
            </a:r>
            <a:r>
              <a:rPr lang="en-US" sz="1500" b="1" i="1" dirty="0"/>
              <a:t>When I’m 65</a:t>
            </a:r>
            <a:r>
              <a:rPr lang="en-US" sz="1500" dirty="0"/>
              <a:t> materials are all independent, unbiased, noncommercial and for educational use only. Facilitators/presenters are prohibited from selling financial or investing products or services as part of the </a:t>
            </a:r>
            <a:r>
              <a:rPr lang="en-US" sz="1500" b="1" i="1" dirty="0"/>
              <a:t>When I’m 65</a:t>
            </a:r>
            <a:r>
              <a:rPr lang="en-US" sz="1500" dirty="0"/>
              <a:t> program.</a:t>
            </a:r>
          </a:p>
          <a:p>
            <a:pPr marL="285750" lvl="0" indent="-285750">
              <a:buFont typeface="Arial" panose="020B0604020202020204" pitchFamily="34" charset="0"/>
              <a:buChar char="•"/>
            </a:pPr>
            <a:endParaRPr lang="en-US" sz="1500" dirty="0"/>
          </a:p>
          <a:p>
            <a:pPr marL="285750" lvl="0" indent="-285750">
              <a:buFont typeface="Arial" panose="020B0604020202020204" pitchFamily="34" charset="0"/>
              <a:buChar char="•"/>
            </a:pPr>
            <a:r>
              <a:rPr lang="en-US" sz="1500" dirty="0"/>
              <a:t>Delete this slide before the presentation. </a:t>
            </a:r>
          </a:p>
        </p:txBody>
      </p:sp>
    </p:spTree>
    <p:extLst>
      <p:ext uri="{BB962C8B-B14F-4D97-AF65-F5344CB8AC3E}">
        <p14:creationId xmlns:p14="http://schemas.microsoft.com/office/powerpoint/2010/main" val="370845638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28C11F-850A-402F-8F37-DA130B9A1D3B}"/>
              </a:ext>
            </a:extLst>
          </p:cNvPr>
          <p:cNvSpPr>
            <a:spLocks noGrp="1"/>
          </p:cNvSpPr>
          <p:nvPr>
            <p:ph type="body" sz="quarter" idx="11"/>
          </p:nvPr>
        </p:nvSpPr>
        <p:spPr>
          <a:xfrm>
            <a:off x="359600" y="1241300"/>
            <a:ext cx="6452680" cy="4731188"/>
          </a:xfrm>
        </p:spPr>
        <p:txBody>
          <a:bodyPr/>
          <a:lstStyle/>
          <a:p>
            <a:pPr marL="0" indent="0">
              <a:lnSpc>
                <a:spcPct val="100000"/>
              </a:lnSpc>
              <a:spcBef>
                <a:spcPts val="600"/>
              </a:spcBef>
              <a:spcAft>
                <a:spcPts val="600"/>
              </a:spcAft>
              <a:buNone/>
            </a:pPr>
            <a:r>
              <a:rPr lang="en-US" sz="2200" b="1" dirty="0"/>
              <a:t>THE DATES</a:t>
            </a:r>
          </a:p>
          <a:p>
            <a:pPr>
              <a:lnSpc>
                <a:spcPct val="100000"/>
              </a:lnSpc>
              <a:spcBef>
                <a:spcPts val="600"/>
              </a:spcBef>
              <a:spcAft>
                <a:spcPts val="600"/>
              </a:spcAft>
            </a:pPr>
            <a:r>
              <a:rPr lang="en-US" sz="2200" dirty="0"/>
              <a:t>You generally must take your first RMD by April 1 of the year after you turn 70</a:t>
            </a:r>
            <a:r>
              <a:rPr lang="en-US" sz="2200" dirty="0">
                <a:latin typeface="Antenna-Light"/>
              </a:rPr>
              <a:t>½</a:t>
            </a:r>
            <a:r>
              <a:rPr lang="en-US" sz="2200" dirty="0"/>
              <a:t>.</a:t>
            </a:r>
          </a:p>
          <a:p>
            <a:pPr>
              <a:lnSpc>
                <a:spcPct val="100000"/>
              </a:lnSpc>
              <a:spcBef>
                <a:spcPts val="600"/>
              </a:spcBef>
              <a:spcAft>
                <a:spcPts val="600"/>
              </a:spcAft>
            </a:pPr>
            <a:r>
              <a:rPr lang="en-US" sz="2200" dirty="0"/>
              <a:t>In subsequent years, you must take RMDs by December 31.</a:t>
            </a:r>
          </a:p>
          <a:p>
            <a:pPr>
              <a:lnSpc>
                <a:spcPct val="100000"/>
              </a:lnSpc>
              <a:spcBef>
                <a:spcPts val="600"/>
              </a:spcBef>
              <a:spcAft>
                <a:spcPts val="600"/>
              </a:spcAft>
            </a:pPr>
            <a:r>
              <a:rPr lang="en-US" sz="2200" dirty="0"/>
              <a:t>If you push your first RMD to the year after you turn 70</a:t>
            </a:r>
            <a:r>
              <a:rPr lang="en-US" sz="2200" dirty="0">
                <a:latin typeface="Antenna-Light"/>
              </a:rPr>
              <a:t>½</a:t>
            </a:r>
            <a:r>
              <a:rPr lang="en-US" sz="2200" dirty="0"/>
              <a:t>, you’ll have to take (and pay tax on) two RMDs in one year.</a:t>
            </a:r>
          </a:p>
          <a:p>
            <a:pPr>
              <a:lnSpc>
                <a:spcPct val="100000"/>
              </a:lnSpc>
              <a:spcBef>
                <a:spcPts val="600"/>
              </a:spcBef>
              <a:spcAft>
                <a:spcPts val="600"/>
              </a:spcAft>
            </a:pPr>
            <a:r>
              <a:rPr lang="en-US" sz="2200" b="1" dirty="0"/>
              <a:t>Example: </a:t>
            </a:r>
            <a:r>
              <a:rPr lang="en-US" sz="2200" dirty="0"/>
              <a:t>Say you turned 70</a:t>
            </a:r>
            <a:r>
              <a:rPr lang="en-US" sz="2200" dirty="0">
                <a:latin typeface="Antenna-Light"/>
              </a:rPr>
              <a:t>½</a:t>
            </a:r>
            <a:r>
              <a:rPr lang="en-US" sz="2200" dirty="0"/>
              <a:t> in 2018 but put off taking the RMD until March 2019. In 2019, you’ll also have to withdraw the RMD for that year, so you’ll face a double tax burden.</a:t>
            </a:r>
          </a:p>
        </p:txBody>
      </p:sp>
      <p:sp>
        <p:nvSpPr>
          <p:cNvPr id="3" name="Title 2">
            <a:extLst>
              <a:ext uri="{FF2B5EF4-FFF2-40B4-BE49-F238E27FC236}">
                <a16:creationId xmlns:a16="http://schemas.microsoft.com/office/drawing/2014/main" id="{7EAFC612-6175-44C3-AFA8-8166EE2A55BD}"/>
              </a:ext>
            </a:extLst>
          </p:cNvPr>
          <p:cNvSpPr>
            <a:spLocks noGrp="1"/>
          </p:cNvSpPr>
          <p:nvPr>
            <p:ph type="title"/>
          </p:nvPr>
        </p:nvSpPr>
        <p:spPr>
          <a:xfrm>
            <a:off x="359600" y="283704"/>
            <a:ext cx="11475645" cy="731521"/>
          </a:xfrm>
        </p:spPr>
        <p:txBody>
          <a:bodyPr/>
          <a:lstStyle/>
          <a:p>
            <a:r>
              <a:rPr lang="en-US" sz="4200" b="1" dirty="0"/>
              <a:t>Understand the rules for RMDs</a:t>
            </a:r>
          </a:p>
        </p:txBody>
      </p:sp>
      <p:pic>
        <p:nvPicPr>
          <p:cNvPr id="10" name="Picture 9">
            <a:extLst>
              <a:ext uri="{FF2B5EF4-FFF2-40B4-BE49-F238E27FC236}">
                <a16:creationId xmlns:a16="http://schemas.microsoft.com/office/drawing/2014/main" id="{B67794A2-3805-4BB2-AFFE-6EA5928DC851}"/>
              </a:ext>
            </a:extLst>
          </p:cNvPr>
          <p:cNvPicPr>
            <a:picLocks noChangeAspect="1"/>
          </p:cNvPicPr>
          <p:nvPr/>
        </p:nvPicPr>
        <p:blipFill>
          <a:blip r:embed="rId2"/>
          <a:stretch>
            <a:fillRect/>
          </a:stretch>
        </p:blipFill>
        <p:spPr>
          <a:xfrm>
            <a:off x="7399592" y="1332739"/>
            <a:ext cx="3584638" cy="5167467"/>
          </a:xfrm>
          <a:prstGeom prst="rect">
            <a:avLst/>
          </a:prstGeom>
          <a:ln>
            <a:solidFill>
              <a:srgbClr val="74867C"/>
            </a:solidFill>
          </a:ln>
        </p:spPr>
      </p:pic>
    </p:spTree>
    <p:extLst>
      <p:ext uri="{BB962C8B-B14F-4D97-AF65-F5344CB8AC3E}">
        <p14:creationId xmlns:p14="http://schemas.microsoft.com/office/powerpoint/2010/main" val="124965308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F9453-92CF-457F-B6C9-AD6D65F04589}"/>
              </a:ext>
            </a:extLst>
          </p:cNvPr>
          <p:cNvSpPr>
            <a:spLocks noGrp="1"/>
          </p:cNvSpPr>
          <p:nvPr>
            <p:ph type="title"/>
          </p:nvPr>
        </p:nvSpPr>
        <p:spPr>
          <a:xfrm>
            <a:off x="359600" y="283704"/>
            <a:ext cx="10905876" cy="731521"/>
          </a:xfrm>
        </p:spPr>
        <p:txBody>
          <a:bodyPr/>
          <a:lstStyle/>
          <a:p>
            <a:r>
              <a:rPr lang="en-US" sz="4200" dirty="0"/>
              <a:t>2 exceptions</a:t>
            </a:r>
          </a:p>
        </p:txBody>
      </p:sp>
      <p:sp>
        <p:nvSpPr>
          <p:cNvPr id="3" name="TextBox 2">
            <a:extLst>
              <a:ext uri="{FF2B5EF4-FFF2-40B4-BE49-F238E27FC236}">
                <a16:creationId xmlns:a16="http://schemas.microsoft.com/office/drawing/2014/main" id="{8C9C0E44-0D10-426D-9205-98B6A65505F1}"/>
              </a:ext>
            </a:extLst>
          </p:cNvPr>
          <p:cNvSpPr txBox="1"/>
          <p:nvPr/>
        </p:nvSpPr>
        <p:spPr>
          <a:xfrm>
            <a:off x="449053" y="1368484"/>
            <a:ext cx="6134627" cy="32624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28600" lvl="0" indent="-228600" hangingPunct="1">
              <a:spcBef>
                <a:spcPts val="1200"/>
              </a:spcBef>
              <a:spcAft>
                <a:spcPts val="600"/>
              </a:spcAft>
              <a:buSzPct val="100000"/>
              <a:buFont typeface="Arial"/>
              <a:buChar char="•"/>
            </a:pPr>
            <a:r>
              <a:rPr lang="en-US" sz="2200" dirty="0">
                <a:solidFill>
                  <a:srgbClr val="A5A5A5">
                    <a:lumMod val="50000"/>
                  </a:srgbClr>
                </a:solidFill>
                <a:latin typeface="Tw Cen MT" panose="020B0602020104020603" pitchFamily="34" charset="0"/>
              </a:rPr>
              <a:t>Usually, you don’t have to take RMDs from your current employer’s 401(k) account until you leave that job. </a:t>
            </a:r>
            <a:r>
              <a:rPr lang="en-US" sz="2200" b="1" dirty="0">
                <a:solidFill>
                  <a:srgbClr val="A5A5A5">
                    <a:lumMod val="50000"/>
                  </a:srgbClr>
                </a:solidFill>
                <a:latin typeface="Tw Cen MT" panose="020B0602020104020603" pitchFamily="34" charset="0"/>
              </a:rPr>
              <a:t>If you own more than 5% of the company</a:t>
            </a:r>
            <a:r>
              <a:rPr lang="en-US" sz="2200" dirty="0">
                <a:solidFill>
                  <a:srgbClr val="A5A5A5">
                    <a:lumMod val="50000"/>
                  </a:srgbClr>
                </a:solidFill>
                <a:latin typeface="Tw Cen MT" panose="020B0602020104020603" pitchFamily="34" charset="0"/>
              </a:rPr>
              <a:t>, however, you must start RMDs at age 70½ even if you’re still on the job.</a:t>
            </a:r>
          </a:p>
          <a:p>
            <a:pPr marL="228600" lvl="0" indent="-228600" hangingPunct="1">
              <a:spcBef>
                <a:spcPts val="1200"/>
              </a:spcBef>
              <a:spcAft>
                <a:spcPts val="600"/>
              </a:spcAft>
              <a:buSzPct val="100000"/>
              <a:buFont typeface="Arial"/>
              <a:buChar char="•"/>
            </a:pPr>
            <a:r>
              <a:rPr lang="en-US" sz="2200" dirty="0">
                <a:solidFill>
                  <a:srgbClr val="A5A5A5">
                    <a:lumMod val="50000"/>
                  </a:srgbClr>
                </a:solidFill>
                <a:latin typeface="Tw Cen MT" panose="020B0602020104020603" pitchFamily="34" charset="0"/>
              </a:rPr>
              <a:t>While you do have to take RMDs from Roth 401(k)s, </a:t>
            </a:r>
            <a:r>
              <a:rPr lang="en-US" sz="2200" b="1" dirty="0">
                <a:solidFill>
                  <a:srgbClr val="A5A5A5">
                    <a:lumMod val="50000"/>
                  </a:srgbClr>
                </a:solidFill>
                <a:latin typeface="Tw Cen MT" panose="020B0602020104020603" pitchFamily="34" charset="0"/>
              </a:rPr>
              <a:t>you’re not required to take them from Roth IRAs</a:t>
            </a:r>
            <a:r>
              <a:rPr lang="en-US" sz="2200" dirty="0">
                <a:solidFill>
                  <a:srgbClr val="A5A5A5">
                    <a:lumMod val="50000"/>
                  </a:srgbClr>
                </a:solidFill>
                <a:latin typeface="Tw Cen MT" panose="020B0602020104020603" pitchFamily="34" charset="0"/>
              </a:rPr>
              <a:t>. In both cases, the withdrawals are tax-free.</a:t>
            </a:r>
          </a:p>
        </p:txBody>
      </p:sp>
      <p:sp>
        <p:nvSpPr>
          <p:cNvPr id="5" name="Speech Bubble: Rectangle 4">
            <a:extLst>
              <a:ext uri="{FF2B5EF4-FFF2-40B4-BE49-F238E27FC236}">
                <a16:creationId xmlns:a16="http://schemas.microsoft.com/office/drawing/2014/main" id="{F208871B-96C7-49B4-803A-3FB527C02A8E}"/>
              </a:ext>
            </a:extLst>
          </p:cNvPr>
          <p:cNvSpPr/>
          <p:nvPr/>
        </p:nvSpPr>
        <p:spPr>
          <a:xfrm>
            <a:off x="7443216" y="1331078"/>
            <a:ext cx="3822260" cy="4708981"/>
          </a:xfrm>
          <a:prstGeom prst="wedgeRectCallout">
            <a:avLst>
              <a:gd name="adj1" fmla="val -59377"/>
              <a:gd name="adj2" fmla="val -19963"/>
            </a:avLst>
          </a:prstGeom>
          <a:solidFill>
            <a:schemeClr val="accent4">
              <a:lumMod val="20000"/>
              <a:lumOff val="80000"/>
            </a:schemeClr>
          </a:solidFill>
          <a:ln>
            <a:solidFill>
              <a:srgbClr val="74867C"/>
            </a:solidFill>
          </a:ln>
        </p:spPr>
        <p:style>
          <a:lnRef idx="2">
            <a:schemeClr val="accent4"/>
          </a:lnRef>
          <a:fillRef idx="1">
            <a:schemeClr val="lt1"/>
          </a:fillRef>
          <a:effectRef idx="0">
            <a:schemeClr val="accent4"/>
          </a:effectRef>
          <a:fontRef idx="minor">
            <a:schemeClr val="dk1"/>
          </a:fontRef>
        </p:style>
        <p:txBody>
          <a:bodyPr rot="0" spcFirstLastPara="1" vertOverflow="overflow" horzOverflow="overflow" vert="horz" wrap="square" lIns="274320" tIns="274320" rIns="274320" bIns="274320"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0000"/>
                </a:solidFill>
                <a:effectLst/>
                <a:uLnTx/>
                <a:uFillTx/>
                <a:latin typeface="Rockwell" panose="02060603020205020403"/>
                <a:ea typeface="+mn-ea"/>
                <a:cs typeface="+mn-cs"/>
                <a:sym typeface="Arial"/>
              </a:rPr>
              <a:t>Question:</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000000"/>
              </a:solidFill>
              <a:effectLst/>
              <a:uLnTx/>
              <a:uFillTx/>
              <a:latin typeface="Rockwell" panose="02060603020205020403"/>
              <a:ea typeface="+mn-ea"/>
              <a:cs typeface="+mn-cs"/>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000000"/>
                </a:solidFill>
                <a:effectLst/>
                <a:uLnTx/>
                <a:uFillTx/>
                <a:latin typeface="Rockwell" panose="02060603020205020403"/>
                <a:ea typeface="+mn-ea"/>
                <a:cs typeface="+mn-cs"/>
                <a:sym typeface="Arial"/>
              </a:rPr>
              <a:t>Do separate RMDs apply for married couples filing jointly?</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000000"/>
              </a:solidFill>
              <a:effectLst/>
              <a:uLnTx/>
              <a:uFillTx/>
              <a:latin typeface="Rockwell" panose="02060603020205020403"/>
              <a:ea typeface="+mn-ea"/>
              <a:cs typeface="+mn-cs"/>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0000"/>
                </a:solidFill>
                <a:effectLst/>
                <a:uLnTx/>
                <a:uFillTx/>
                <a:latin typeface="Rockwell" panose="02060603020205020403"/>
                <a:ea typeface="+mn-ea"/>
                <a:cs typeface="+mn-cs"/>
                <a:sym typeface="Arial"/>
              </a:rPr>
              <a:t>Answer:</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000000"/>
              </a:solidFill>
              <a:effectLst/>
              <a:uLnTx/>
              <a:uFillTx/>
              <a:latin typeface="Rockwell" panose="02060603020205020403"/>
              <a:ea typeface="+mn-ea"/>
              <a:cs typeface="+mn-cs"/>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000000"/>
                </a:solidFill>
                <a:effectLst/>
                <a:uLnTx/>
                <a:uFillTx/>
                <a:latin typeface="Rockwell" panose="02060603020205020403"/>
                <a:ea typeface="+mn-ea"/>
                <a:cs typeface="+mn-cs"/>
                <a:sym typeface="Arial"/>
              </a:rPr>
              <a:t>You and your spouse must take RMDs separately from your own accounts even if you file a joint tax return. </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000000"/>
              </a:solidFill>
              <a:effectLst/>
              <a:uLnTx/>
              <a:uFillTx/>
              <a:latin typeface="Rockwell" panose="02060603020205020403"/>
              <a:ea typeface="+mn-ea"/>
              <a:cs typeface="+mn-cs"/>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000000"/>
                </a:solidFill>
                <a:effectLst/>
                <a:uLnTx/>
                <a:uFillTx/>
                <a:latin typeface="Rockwell" panose="02060603020205020403"/>
                <a:ea typeface="+mn-ea"/>
                <a:cs typeface="+mn-cs"/>
                <a:sym typeface="Arial"/>
              </a:rPr>
              <a:t>Pulling the RMD from only one spouse’s account will trigger IRS penalties.</a:t>
            </a:r>
          </a:p>
        </p:txBody>
      </p:sp>
    </p:spTree>
    <p:extLst>
      <p:ext uri="{BB962C8B-B14F-4D97-AF65-F5344CB8AC3E}">
        <p14:creationId xmlns:p14="http://schemas.microsoft.com/office/powerpoint/2010/main" val="340844267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ell phone&#10;&#10;Description generated with very high confidence">
            <a:extLst>
              <a:ext uri="{FF2B5EF4-FFF2-40B4-BE49-F238E27FC236}">
                <a16:creationId xmlns:a16="http://schemas.microsoft.com/office/drawing/2014/main" id="{16453EE1-1E85-440C-944D-601EE272DB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8633" y="1264839"/>
            <a:ext cx="6213789" cy="4178772"/>
          </a:xfrm>
          <a:prstGeom prst="rect">
            <a:avLst/>
          </a:prstGeom>
          <a:effectLst/>
        </p:spPr>
      </p:pic>
      <p:sp>
        <p:nvSpPr>
          <p:cNvPr id="2" name="Text Placeholder 1">
            <a:extLst>
              <a:ext uri="{FF2B5EF4-FFF2-40B4-BE49-F238E27FC236}">
                <a16:creationId xmlns:a16="http://schemas.microsoft.com/office/drawing/2014/main" id="{63708701-E81C-4007-A589-2A08C83F9160}"/>
              </a:ext>
            </a:extLst>
          </p:cNvPr>
          <p:cNvSpPr>
            <a:spLocks noGrp="1"/>
          </p:cNvSpPr>
          <p:nvPr>
            <p:ph type="body" sz="quarter" idx="11"/>
          </p:nvPr>
        </p:nvSpPr>
        <p:spPr>
          <a:xfrm>
            <a:off x="359602" y="1262554"/>
            <a:ext cx="3693844" cy="4681728"/>
          </a:xfrm>
        </p:spPr>
        <p:txBody>
          <a:bodyPr vert="horz" lIns="91440" tIns="45720" rIns="91440" bIns="45720" rtlCol="0">
            <a:noAutofit/>
          </a:bodyPr>
          <a:lstStyle/>
          <a:p>
            <a:pPr marL="0" indent="0">
              <a:lnSpc>
                <a:spcPct val="100000"/>
              </a:lnSpc>
              <a:spcBef>
                <a:spcPts val="600"/>
              </a:spcBef>
              <a:spcAft>
                <a:spcPts val="600"/>
              </a:spcAft>
              <a:buNone/>
            </a:pPr>
            <a:r>
              <a:rPr lang="en-US" sz="1800" kern="1200" dirty="0">
                <a:solidFill>
                  <a:schemeClr val="tx1"/>
                </a:solidFill>
                <a:latin typeface="+mn-lt"/>
                <a:ea typeface="+mn-ea"/>
                <a:cs typeface="+mn-cs"/>
              </a:rPr>
              <a:t>A tax pro can help you calculate your RMDs, but you can get a quick estimate using these tools:</a:t>
            </a:r>
          </a:p>
          <a:p>
            <a:pPr>
              <a:lnSpc>
                <a:spcPct val="100000"/>
              </a:lnSpc>
              <a:spcBef>
                <a:spcPts val="600"/>
              </a:spcBef>
              <a:spcAft>
                <a:spcPts val="600"/>
              </a:spcAft>
              <a:buFont typeface="Arial" panose="020B0604020202020204" pitchFamily="34" charset="0"/>
              <a:buChar char="•"/>
            </a:pPr>
            <a:r>
              <a:rPr lang="en-US" sz="1700" kern="1200" dirty="0">
                <a:solidFill>
                  <a:schemeClr val="tx1"/>
                </a:solidFill>
                <a:latin typeface="+mn-lt"/>
                <a:ea typeface="+mn-ea"/>
                <a:cs typeface="+mn-cs"/>
                <a:hlinkClick r:id="rId3"/>
              </a:rPr>
              <a:t>www.irs.gov/retirement-plans/plan-participant-employee/required-minimum-distribution-worksheets</a:t>
            </a:r>
            <a:endParaRPr lang="en-US" sz="1700" kern="1200" dirty="0">
              <a:solidFill>
                <a:schemeClr val="tx1"/>
              </a:solidFill>
              <a:latin typeface="+mn-lt"/>
              <a:ea typeface="+mn-ea"/>
              <a:cs typeface="+mn-cs"/>
            </a:endParaRPr>
          </a:p>
          <a:p>
            <a:pPr>
              <a:lnSpc>
                <a:spcPct val="100000"/>
              </a:lnSpc>
              <a:spcBef>
                <a:spcPts val="600"/>
              </a:spcBef>
              <a:spcAft>
                <a:spcPts val="600"/>
              </a:spcAft>
              <a:buFont typeface="Arial" panose="020B0604020202020204" pitchFamily="34" charset="0"/>
              <a:buChar char="•"/>
            </a:pPr>
            <a:r>
              <a:rPr lang="en-US" sz="1700" kern="1200" dirty="0">
                <a:solidFill>
                  <a:schemeClr val="tx1"/>
                </a:solidFill>
                <a:latin typeface="+mn-lt"/>
                <a:ea typeface="+mn-ea"/>
                <a:cs typeface="+mn-cs"/>
                <a:hlinkClick r:id="rId4"/>
              </a:rPr>
              <a:t>www.kiplinger.com/tool/retirement/T032-S000-minimum-ira-distribution-calculator-what-is-my-min/index.php</a:t>
            </a:r>
            <a:endParaRPr lang="en-US" sz="1700" kern="1200" dirty="0">
              <a:solidFill>
                <a:schemeClr val="tx1"/>
              </a:solidFill>
              <a:latin typeface="+mn-lt"/>
              <a:ea typeface="+mn-ea"/>
              <a:cs typeface="+mn-cs"/>
            </a:endParaRPr>
          </a:p>
          <a:p>
            <a:pPr lvl="0">
              <a:lnSpc>
                <a:spcPct val="100000"/>
              </a:lnSpc>
              <a:spcBef>
                <a:spcPts val="600"/>
              </a:spcBef>
              <a:spcAft>
                <a:spcPts val="600"/>
              </a:spcAft>
              <a:buFont typeface="Arial" panose="020B0604020202020204" pitchFamily="34" charset="0"/>
              <a:buChar char="•"/>
            </a:pPr>
            <a:r>
              <a:rPr lang="en-US" sz="1700" kern="1200" dirty="0">
                <a:latin typeface="Rockwell" panose="02060603020205020403"/>
                <a:hlinkClick r:id="rId5"/>
              </a:rPr>
              <a:t>https://www.investor.gov/additional-resources/free-financial-planning-tools/401k-ira-required-minimum-distribution-calculator</a:t>
            </a:r>
            <a:endParaRPr lang="en-US" sz="1700" kern="1200" dirty="0">
              <a:latin typeface="Rockwell" panose="02060603020205020403"/>
            </a:endParaRPr>
          </a:p>
          <a:p>
            <a:pPr marL="0">
              <a:buFont typeface="Arial" panose="020B0604020202020204" pitchFamily="34" charset="0"/>
              <a:buChar char="•"/>
            </a:pPr>
            <a:endParaRPr lang="en-US" sz="1400" kern="1200" dirty="0">
              <a:solidFill>
                <a:schemeClr val="tx1"/>
              </a:solidFill>
              <a:latin typeface="+mn-lt"/>
              <a:ea typeface="+mn-ea"/>
              <a:cs typeface="+mn-cs"/>
            </a:endParaRPr>
          </a:p>
        </p:txBody>
      </p:sp>
      <p:sp>
        <p:nvSpPr>
          <p:cNvPr id="4" name="Title 3">
            <a:extLst>
              <a:ext uri="{FF2B5EF4-FFF2-40B4-BE49-F238E27FC236}">
                <a16:creationId xmlns:a16="http://schemas.microsoft.com/office/drawing/2014/main" id="{FCCE0982-1838-4898-9443-407D669117F7}"/>
              </a:ext>
            </a:extLst>
          </p:cNvPr>
          <p:cNvSpPr>
            <a:spLocks noGrp="1"/>
          </p:cNvSpPr>
          <p:nvPr>
            <p:ph type="title"/>
          </p:nvPr>
        </p:nvSpPr>
        <p:spPr>
          <a:xfrm>
            <a:off x="359602" y="118871"/>
            <a:ext cx="2566478" cy="731521"/>
          </a:xfrm>
        </p:spPr>
        <p:txBody>
          <a:bodyPr/>
          <a:lstStyle/>
          <a:p>
            <a:r>
              <a:rPr lang="en-US" sz="2400" b="1" dirty="0"/>
              <a:t>ACTION STEP</a:t>
            </a:r>
          </a:p>
        </p:txBody>
      </p:sp>
    </p:spTree>
    <p:extLst>
      <p:ext uri="{BB962C8B-B14F-4D97-AF65-F5344CB8AC3E}">
        <p14:creationId xmlns:p14="http://schemas.microsoft.com/office/powerpoint/2010/main" val="386865166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0B2D4-3EAE-42DD-84B9-6433F5C45FBD}"/>
              </a:ext>
            </a:extLst>
          </p:cNvPr>
          <p:cNvSpPr>
            <a:spLocks noGrp="1"/>
          </p:cNvSpPr>
          <p:nvPr>
            <p:ph type="title"/>
          </p:nvPr>
        </p:nvSpPr>
        <p:spPr>
          <a:xfrm>
            <a:off x="359602" y="283704"/>
            <a:ext cx="11170982" cy="731521"/>
          </a:xfrm>
        </p:spPr>
        <p:txBody>
          <a:bodyPr/>
          <a:lstStyle/>
          <a:p>
            <a:r>
              <a:rPr lang="en-US" sz="4200" dirty="0"/>
              <a:t>Step 3: Stay engaged in the workplace</a:t>
            </a:r>
          </a:p>
        </p:txBody>
      </p:sp>
      <p:sp>
        <p:nvSpPr>
          <p:cNvPr id="3" name="TextBox 2">
            <a:extLst>
              <a:ext uri="{FF2B5EF4-FFF2-40B4-BE49-F238E27FC236}">
                <a16:creationId xmlns:a16="http://schemas.microsoft.com/office/drawing/2014/main" id="{CFDB39D1-44C3-49C0-B85C-B0F0434427AD}"/>
              </a:ext>
            </a:extLst>
          </p:cNvPr>
          <p:cNvSpPr txBox="1"/>
          <p:nvPr/>
        </p:nvSpPr>
        <p:spPr>
          <a:xfrm>
            <a:off x="448056" y="1442727"/>
            <a:ext cx="7644384" cy="38164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2200" dirty="0"/>
              <a:t>Continuing to work in some capacity can be a key strategy for making your money last.</a:t>
            </a: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2200" i="0" u="none" strike="noStrike" cap="none" spc="0" normalizeH="0" baseline="0" dirty="0">
              <a:ln>
                <a:noFill/>
              </a:ln>
              <a:solidFill>
                <a:srgbClr val="000000"/>
              </a:solidFill>
              <a:effectLst/>
              <a:uFillTx/>
              <a:latin typeface="+mj-lt"/>
              <a:ea typeface="+mj-ea"/>
              <a:cs typeface="+mj-cs"/>
              <a:sym typeface="Arial"/>
            </a:endParaRP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2200" b="1" dirty="0"/>
              <a:t>Nearly nine in 10 </a:t>
            </a:r>
            <a:r>
              <a:rPr lang="en-US" sz="2200" dirty="0"/>
              <a:t>people expect working to provide extra income in retirement.</a:t>
            </a: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2200" i="0" u="none" strike="noStrike" cap="none" spc="0" normalizeH="0" baseline="0" dirty="0">
              <a:ln>
                <a:noFill/>
              </a:ln>
              <a:solidFill>
                <a:srgbClr val="000000"/>
              </a:solidFill>
              <a:effectLst/>
              <a:uFillTx/>
              <a:latin typeface="+mj-lt"/>
              <a:ea typeface="+mj-ea"/>
              <a:cs typeface="+mj-cs"/>
              <a:sym typeface="Arial"/>
            </a:endParaRP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2200" dirty="0"/>
              <a:t>Pre-retirees also say they’ll choose to work simply to stay active and involved.</a:t>
            </a: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2200" i="0" u="none" strike="noStrike" cap="none" spc="0" normalizeH="0" baseline="0" dirty="0">
              <a:ln>
                <a:noFill/>
              </a:ln>
              <a:solidFill>
                <a:srgbClr val="000000"/>
              </a:solidFill>
              <a:effectLst/>
              <a:uFillTx/>
              <a:latin typeface="+mj-lt"/>
              <a:ea typeface="+mj-ea"/>
              <a:cs typeface="+mj-cs"/>
              <a:sym typeface="Arial"/>
            </a:endParaRP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2200" dirty="0"/>
              <a:t>Let’s explore some of the many ways you can discover a work opportunity that meets your needs.</a:t>
            </a:r>
            <a:endParaRPr kumimoji="0" lang="en-US" sz="2200" i="0" u="none" strike="noStrike" cap="none" spc="0" normalizeH="0" baseline="0" dirty="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153771057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0311" y="1750541"/>
            <a:ext cx="5742918" cy="4524413"/>
          </a:xfrm>
        </p:spPr>
        <p:txBody>
          <a:bodyPr/>
          <a:lstStyle/>
          <a:p>
            <a:pPr marL="0" lvl="0" indent="0">
              <a:spcBef>
                <a:spcPts val="600"/>
              </a:spcBef>
              <a:buNone/>
            </a:pPr>
            <a:r>
              <a:rPr lang="en-US" sz="2100" dirty="0"/>
              <a:t>Target your search to organizations that cater to retirees. Three resources:</a:t>
            </a:r>
          </a:p>
          <a:p>
            <a:pPr lvl="0"/>
            <a:r>
              <a:rPr lang="en-US" sz="2100" dirty="0"/>
              <a:t>The AARP Job Board at </a:t>
            </a:r>
            <a:r>
              <a:rPr lang="en-US" sz="2100" dirty="0">
                <a:hlinkClick r:id="rId2"/>
              </a:rPr>
              <a:t>jobs.aarp.org </a:t>
            </a:r>
            <a:r>
              <a:rPr lang="en-US" sz="2100" dirty="0"/>
              <a:t>matches your interests and skills with employers committed to an age-diverse workforce.</a:t>
            </a:r>
          </a:p>
          <a:p>
            <a:pPr lvl="0"/>
            <a:r>
              <a:rPr lang="en-US" sz="2100" dirty="0">
                <a:hlinkClick r:id="rId3"/>
              </a:rPr>
              <a:t>YourEncore.com </a:t>
            </a:r>
            <a:r>
              <a:rPr lang="en-US" sz="2100" dirty="0"/>
              <a:t>partners with top life sciences and consumer companies to recruit retirees with scientific or technical backgrounds.</a:t>
            </a:r>
          </a:p>
          <a:p>
            <a:pPr lvl="0"/>
            <a:r>
              <a:rPr lang="en-US" sz="2100" dirty="0">
                <a:hlinkClick r:id="rId4"/>
              </a:rPr>
              <a:t>Encore.org</a:t>
            </a:r>
            <a:r>
              <a:rPr lang="en-US" sz="2100" dirty="0"/>
              <a:t>, through its Encore Fellowships, matches experienced professionals who are 50+ with social purpose organizations for paid transitional positions.</a:t>
            </a:r>
          </a:p>
          <a:p>
            <a:pPr>
              <a:lnSpc>
                <a:spcPct val="100000"/>
              </a:lnSpc>
              <a:spcBef>
                <a:spcPts val="1200"/>
              </a:spcBef>
              <a:spcAft>
                <a:spcPts val="600"/>
              </a:spcAft>
            </a:pPr>
            <a:endParaRPr lang="en-US" sz="2400" dirty="0"/>
          </a:p>
        </p:txBody>
      </p:sp>
      <p:sp>
        <p:nvSpPr>
          <p:cNvPr id="4" name="Title 3"/>
          <p:cNvSpPr>
            <a:spLocks noGrp="1"/>
          </p:cNvSpPr>
          <p:nvPr>
            <p:ph type="title"/>
          </p:nvPr>
        </p:nvSpPr>
        <p:spPr>
          <a:xfrm>
            <a:off x="359602" y="283704"/>
            <a:ext cx="11662680" cy="731521"/>
          </a:xfrm>
        </p:spPr>
        <p:txBody>
          <a:bodyPr/>
          <a:lstStyle/>
          <a:p>
            <a:r>
              <a:rPr lang="en-US" sz="4200" b="1" dirty="0"/>
              <a:t>Stay engaged in the workplace</a:t>
            </a:r>
          </a:p>
        </p:txBody>
      </p:sp>
      <p:pic>
        <p:nvPicPr>
          <p:cNvPr id="7" name="Picture 6">
            <a:extLst>
              <a:ext uri="{FF2B5EF4-FFF2-40B4-BE49-F238E27FC236}">
                <a16:creationId xmlns:a16="http://schemas.microsoft.com/office/drawing/2014/main" id="{C7DA195C-5161-4196-9539-919CD0CDE2EB}"/>
              </a:ext>
            </a:extLst>
          </p:cNvPr>
          <p:cNvPicPr>
            <a:picLocks noChangeAspect="1"/>
          </p:cNvPicPr>
          <p:nvPr/>
        </p:nvPicPr>
        <p:blipFill>
          <a:blip r:embed="rId5"/>
          <a:stretch>
            <a:fillRect/>
          </a:stretch>
        </p:blipFill>
        <p:spPr>
          <a:xfrm>
            <a:off x="6238773" y="1750541"/>
            <a:ext cx="5595939" cy="3723495"/>
          </a:xfrm>
          <a:prstGeom prst="rect">
            <a:avLst/>
          </a:prstGeom>
        </p:spPr>
      </p:pic>
    </p:spTree>
    <p:extLst>
      <p:ext uri="{BB962C8B-B14F-4D97-AF65-F5344CB8AC3E}">
        <p14:creationId xmlns:p14="http://schemas.microsoft.com/office/powerpoint/2010/main" val="323640620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D6B7DD-D5A9-430C-847F-D53DA3815A44}"/>
              </a:ext>
            </a:extLst>
          </p:cNvPr>
          <p:cNvSpPr>
            <a:spLocks noGrp="1"/>
          </p:cNvSpPr>
          <p:nvPr>
            <p:ph type="body" sz="quarter" idx="11"/>
          </p:nvPr>
        </p:nvSpPr>
        <p:spPr>
          <a:xfrm>
            <a:off x="501334" y="1475740"/>
            <a:ext cx="8062022" cy="4412996"/>
          </a:xfrm>
        </p:spPr>
        <p:txBody>
          <a:bodyPr/>
          <a:lstStyle/>
          <a:p>
            <a:pPr marL="0" indent="0">
              <a:lnSpc>
                <a:spcPct val="100000"/>
              </a:lnSpc>
              <a:spcBef>
                <a:spcPts val="1200"/>
              </a:spcBef>
              <a:spcAft>
                <a:spcPts val="600"/>
              </a:spcAft>
              <a:buNone/>
            </a:pPr>
            <a:r>
              <a:rPr lang="en-US" sz="2200" b="1" dirty="0"/>
              <a:t>CONSIDER THE GIG APPROACH</a:t>
            </a:r>
          </a:p>
          <a:p>
            <a:pPr marL="0" indent="0">
              <a:lnSpc>
                <a:spcPct val="100000"/>
              </a:lnSpc>
              <a:spcBef>
                <a:spcPts val="1200"/>
              </a:spcBef>
              <a:spcAft>
                <a:spcPts val="600"/>
              </a:spcAft>
              <a:buNone/>
            </a:pPr>
            <a:r>
              <a:rPr lang="en-US" sz="2200" dirty="0"/>
              <a:t>Anyone can connect to the gig economy, thanks to online platforms that link skilled providers with temporary paid work.</a:t>
            </a:r>
          </a:p>
          <a:p>
            <a:pPr marL="0" indent="0">
              <a:lnSpc>
                <a:spcPct val="100000"/>
              </a:lnSpc>
              <a:spcBef>
                <a:spcPts val="1200"/>
              </a:spcBef>
              <a:spcAft>
                <a:spcPts val="600"/>
              </a:spcAft>
              <a:buNone/>
            </a:pPr>
            <a:r>
              <a:rPr lang="en-US" sz="2200" i="1" dirty="0"/>
              <a:t>2 examples:</a:t>
            </a:r>
          </a:p>
          <a:p>
            <a:pPr>
              <a:lnSpc>
                <a:spcPct val="100000"/>
              </a:lnSpc>
              <a:spcBef>
                <a:spcPts val="1200"/>
              </a:spcBef>
              <a:spcAft>
                <a:spcPts val="600"/>
              </a:spcAft>
            </a:pPr>
            <a:r>
              <a:rPr lang="en-US" sz="2200" dirty="0"/>
              <a:t>Speak a foreign language or play a musical instrument? You can find tutoring opportunities at </a:t>
            </a:r>
            <a:r>
              <a:rPr lang="en-US" sz="2200" dirty="0">
                <a:hlinkClick r:id="rId2"/>
              </a:rPr>
              <a:t>TakeLessons.com</a:t>
            </a:r>
            <a:r>
              <a:rPr lang="en-US" sz="2200" dirty="0"/>
              <a:t>.</a:t>
            </a:r>
          </a:p>
          <a:p>
            <a:pPr>
              <a:lnSpc>
                <a:spcPct val="100000"/>
              </a:lnSpc>
              <a:spcBef>
                <a:spcPts val="1200"/>
              </a:spcBef>
              <a:spcAft>
                <a:spcPts val="600"/>
              </a:spcAft>
            </a:pPr>
            <a:r>
              <a:rPr lang="en-US" sz="2200" dirty="0"/>
              <a:t>Find ratings and reviews of more than 250 gig opportunities, their earning potential, and fees at </a:t>
            </a:r>
            <a:r>
              <a:rPr lang="en-US" sz="2200" dirty="0">
                <a:hlinkClick r:id="rId3"/>
              </a:rPr>
              <a:t>SideHusl.com</a:t>
            </a:r>
            <a:r>
              <a:rPr lang="en-US" sz="2200" dirty="0"/>
              <a:t>.</a:t>
            </a:r>
          </a:p>
        </p:txBody>
      </p:sp>
      <p:sp>
        <p:nvSpPr>
          <p:cNvPr id="3" name="Title 2">
            <a:extLst>
              <a:ext uri="{FF2B5EF4-FFF2-40B4-BE49-F238E27FC236}">
                <a16:creationId xmlns:a16="http://schemas.microsoft.com/office/drawing/2014/main" id="{356DC577-BB28-4454-A0BB-E6847D7F24C2}"/>
              </a:ext>
            </a:extLst>
          </p:cNvPr>
          <p:cNvSpPr>
            <a:spLocks noGrp="1"/>
          </p:cNvSpPr>
          <p:nvPr>
            <p:ph type="title"/>
          </p:nvPr>
        </p:nvSpPr>
        <p:spPr>
          <a:xfrm>
            <a:off x="359602" y="283704"/>
            <a:ext cx="9287318" cy="731521"/>
          </a:xfrm>
        </p:spPr>
        <p:txBody>
          <a:bodyPr/>
          <a:lstStyle/>
          <a:p>
            <a:r>
              <a:rPr lang="en-US" sz="4200" b="1" dirty="0"/>
              <a:t>Stay engaged in the workplace</a:t>
            </a:r>
            <a:endParaRPr lang="en-US" dirty="0"/>
          </a:p>
        </p:txBody>
      </p:sp>
    </p:spTree>
    <p:extLst>
      <p:ext uri="{BB962C8B-B14F-4D97-AF65-F5344CB8AC3E}">
        <p14:creationId xmlns:p14="http://schemas.microsoft.com/office/powerpoint/2010/main" val="141231140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1B768-81E9-4958-977A-4BA4E3E9AF68}"/>
              </a:ext>
            </a:extLst>
          </p:cNvPr>
          <p:cNvSpPr>
            <a:spLocks noGrp="1"/>
          </p:cNvSpPr>
          <p:nvPr>
            <p:ph type="title"/>
          </p:nvPr>
        </p:nvSpPr>
        <p:spPr>
          <a:xfrm>
            <a:off x="359602" y="283704"/>
            <a:ext cx="9579926" cy="731521"/>
          </a:xfrm>
        </p:spPr>
        <p:txBody>
          <a:bodyPr/>
          <a:lstStyle/>
          <a:p>
            <a:r>
              <a:rPr lang="en-US" sz="4200" dirty="0"/>
              <a:t>Stay engaged in the workplace</a:t>
            </a:r>
            <a:endParaRPr lang="en-US" dirty="0"/>
          </a:p>
        </p:txBody>
      </p:sp>
      <p:sp>
        <p:nvSpPr>
          <p:cNvPr id="3" name="TextBox 2">
            <a:extLst>
              <a:ext uri="{FF2B5EF4-FFF2-40B4-BE49-F238E27FC236}">
                <a16:creationId xmlns:a16="http://schemas.microsoft.com/office/drawing/2014/main" id="{312481AD-50EC-4F64-BF15-EC11E3E09919}"/>
              </a:ext>
            </a:extLst>
          </p:cNvPr>
          <p:cNvSpPr txBox="1"/>
          <p:nvPr/>
        </p:nvSpPr>
        <p:spPr>
          <a:xfrm>
            <a:off x="471114" y="1221909"/>
            <a:ext cx="7787702" cy="45243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0" hangingPunct="1">
              <a:spcBef>
                <a:spcPts val="1200"/>
              </a:spcBef>
              <a:spcAft>
                <a:spcPts val="600"/>
              </a:spcAft>
              <a:buSzPct val="100000"/>
            </a:pPr>
            <a:r>
              <a:rPr lang="en-US" sz="2200" b="1" dirty="0"/>
              <a:t>EXPLORE ENTREPRENEURSHIP</a:t>
            </a:r>
          </a:p>
          <a:p>
            <a:pPr marL="228600" lvl="0" indent="-228600" hangingPunct="1">
              <a:spcBef>
                <a:spcPts val="1200"/>
              </a:spcBef>
              <a:spcAft>
                <a:spcPts val="600"/>
              </a:spcAft>
              <a:buSzPct val="100000"/>
              <a:buFont typeface="Arial"/>
              <a:buChar char="•"/>
            </a:pPr>
            <a:r>
              <a:rPr lang="en-US" sz="2200" dirty="0"/>
              <a:t>Older adults are a growing segment of the U.S. entrepreneurial population.</a:t>
            </a:r>
          </a:p>
          <a:p>
            <a:pPr marL="228600" lvl="0" indent="-228600" hangingPunct="1">
              <a:spcBef>
                <a:spcPts val="1200"/>
              </a:spcBef>
              <a:spcAft>
                <a:spcPts val="600"/>
              </a:spcAft>
              <a:buSzPct val="100000"/>
              <a:buFont typeface="Arial"/>
              <a:buChar char="•"/>
            </a:pPr>
            <a:r>
              <a:rPr lang="en-US" sz="2200" dirty="0"/>
              <a:t>Self-employment on your own terms provides greater flexibility.</a:t>
            </a:r>
          </a:p>
          <a:p>
            <a:pPr lvl="0" hangingPunct="1">
              <a:spcBef>
                <a:spcPts val="1200"/>
              </a:spcBef>
              <a:spcAft>
                <a:spcPts val="600"/>
              </a:spcAft>
              <a:buSzPct val="100000"/>
            </a:pPr>
            <a:r>
              <a:rPr lang="en-US" sz="2200" i="1" dirty="0"/>
              <a:t>2 examples:</a:t>
            </a:r>
          </a:p>
          <a:p>
            <a:pPr marL="457200" lvl="1" indent="-274320" hangingPunct="1">
              <a:spcBef>
                <a:spcPts val="1200"/>
              </a:spcBef>
              <a:spcAft>
                <a:spcPts val="600"/>
              </a:spcAft>
              <a:buSzPct val="100000"/>
              <a:buFont typeface="Courier New" panose="02070309020205020404" pitchFamily="49" charset="0"/>
              <a:buChar char="o"/>
            </a:pPr>
            <a:r>
              <a:rPr lang="en-US" sz="2200" dirty="0">
                <a:hlinkClick r:id="rId2"/>
              </a:rPr>
              <a:t>SBA.gov</a:t>
            </a:r>
            <a:r>
              <a:rPr lang="en-US" sz="2200" dirty="0"/>
              <a:t> offers a free online course for “encore entrepreneurs.” Search for “An Introduction to Starting Your Own Business.”</a:t>
            </a:r>
          </a:p>
          <a:p>
            <a:pPr marL="457200" lvl="1" indent="-274320" hangingPunct="1">
              <a:spcBef>
                <a:spcPts val="1200"/>
              </a:spcBef>
              <a:spcAft>
                <a:spcPts val="600"/>
              </a:spcAft>
              <a:buSzPct val="100000"/>
              <a:buFont typeface="Courier New" panose="02070309020205020404" pitchFamily="49" charset="0"/>
              <a:buChar char="o"/>
            </a:pPr>
            <a:r>
              <a:rPr lang="en-US" sz="2200" dirty="0">
                <a:hlinkClick r:id="rId3"/>
              </a:rPr>
              <a:t>SCORE.org</a:t>
            </a:r>
            <a:r>
              <a:rPr lang="en-US" sz="2200" dirty="0"/>
              <a:t> offers free business mentoring and startup education across 62 industries in 320 US locations.</a:t>
            </a:r>
            <a:endParaRPr lang="en-US" sz="2200" i="1" dirty="0"/>
          </a:p>
        </p:txBody>
      </p:sp>
    </p:spTree>
    <p:extLst>
      <p:ext uri="{BB962C8B-B14F-4D97-AF65-F5344CB8AC3E}">
        <p14:creationId xmlns:p14="http://schemas.microsoft.com/office/powerpoint/2010/main" val="406080303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ckwell" panose="02060603020205020403"/>
              <a:ea typeface="+mn-ea"/>
              <a:cs typeface="+mn-cs"/>
              <a:sym typeface="Arial"/>
            </a:endParaRPr>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ckwell" panose="02060603020205020403"/>
              <a:ea typeface="+mn-ea"/>
              <a:cs typeface="+mn-cs"/>
              <a:sym typeface="Arial"/>
            </a:endParaRPr>
          </a:p>
        </p:txBody>
      </p:sp>
      <p:sp>
        <p:nvSpPr>
          <p:cNvPr id="2" name="Text Placeholder 1">
            <a:extLst>
              <a:ext uri="{FF2B5EF4-FFF2-40B4-BE49-F238E27FC236}">
                <a16:creationId xmlns:a16="http://schemas.microsoft.com/office/drawing/2014/main" id="{63708701-E81C-4007-A589-2A08C83F9160}"/>
              </a:ext>
            </a:extLst>
          </p:cNvPr>
          <p:cNvSpPr>
            <a:spLocks noGrp="1"/>
          </p:cNvSpPr>
          <p:nvPr>
            <p:ph type="body" sz="quarter" idx="11"/>
          </p:nvPr>
        </p:nvSpPr>
        <p:spPr>
          <a:xfrm>
            <a:off x="329516" y="1387039"/>
            <a:ext cx="3825326" cy="3898193"/>
          </a:xfrm>
        </p:spPr>
        <p:txBody>
          <a:bodyPr vert="horz" lIns="91440" tIns="45720" rIns="91440" bIns="45720" rtlCol="0">
            <a:noAutofit/>
          </a:bodyPr>
          <a:lstStyle/>
          <a:p>
            <a:pPr marL="0" indent="0">
              <a:spcBef>
                <a:spcPts val="1200"/>
              </a:spcBef>
              <a:spcAft>
                <a:spcPts val="1200"/>
              </a:spcAft>
              <a:buNone/>
            </a:pPr>
            <a:r>
              <a:rPr lang="en-US" sz="1800" b="1" kern="1200" dirty="0">
                <a:solidFill>
                  <a:schemeClr val="accent3">
                    <a:lumMod val="50000"/>
                  </a:schemeClr>
                </a:solidFill>
                <a:latin typeface="+mn-lt"/>
              </a:rPr>
              <a:t>Find workforce tips</a:t>
            </a:r>
            <a:r>
              <a:rPr lang="en-US" sz="1800" kern="1200" dirty="0">
                <a:solidFill>
                  <a:schemeClr val="accent3">
                    <a:lumMod val="50000"/>
                  </a:schemeClr>
                </a:solidFill>
                <a:latin typeface="+mn-lt"/>
              </a:rPr>
              <a:t>, job advice, and employment services specifically geared to older adults by visiting:</a:t>
            </a:r>
          </a:p>
          <a:p>
            <a:pPr marL="0" indent="0">
              <a:spcBef>
                <a:spcPts val="1200"/>
              </a:spcBef>
              <a:spcAft>
                <a:spcPts val="1200"/>
              </a:spcAft>
              <a:buNone/>
            </a:pPr>
            <a:r>
              <a:rPr lang="en-US" sz="1800" kern="1200" dirty="0">
                <a:solidFill>
                  <a:schemeClr val="accent3">
                    <a:lumMod val="50000"/>
                  </a:schemeClr>
                </a:solidFill>
                <a:latin typeface="+mn-lt"/>
              </a:rPr>
              <a:t>The US Department of Labor’s  age-specific resources portal </a:t>
            </a:r>
            <a:r>
              <a:rPr lang="en-US" sz="1800" kern="1200" dirty="0">
                <a:solidFill>
                  <a:schemeClr val="accent3">
                    <a:lumMod val="50000"/>
                  </a:schemeClr>
                </a:solidFill>
                <a:latin typeface="+mn-lt"/>
                <a:hlinkClick r:id="rId2"/>
              </a:rPr>
              <a:t>www.careeronestop.org/ResourcesFor/OlderWorker/older-worker.aspx</a:t>
            </a:r>
            <a:endParaRPr lang="en-US" sz="1800" kern="1200" dirty="0">
              <a:solidFill>
                <a:schemeClr val="accent3">
                  <a:lumMod val="50000"/>
                </a:schemeClr>
              </a:solidFill>
              <a:latin typeface="+mn-lt"/>
            </a:endParaRPr>
          </a:p>
          <a:p>
            <a:pPr marL="0" indent="0">
              <a:buNone/>
            </a:pPr>
            <a:endParaRPr lang="en-US" sz="1400" kern="1200" dirty="0">
              <a:solidFill>
                <a:schemeClr val="tx1"/>
              </a:solidFill>
              <a:latin typeface="+mn-lt"/>
              <a:ea typeface="+mn-ea"/>
              <a:cs typeface="+mn-cs"/>
            </a:endParaRPr>
          </a:p>
        </p:txBody>
      </p:sp>
      <p:sp>
        <p:nvSpPr>
          <p:cNvPr id="4" name="Title 3">
            <a:extLst>
              <a:ext uri="{FF2B5EF4-FFF2-40B4-BE49-F238E27FC236}">
                <a16:creationId xmlns:a16="http://schemas.microsoft.com/office/drawing/2014/main" id="{FCCE0982-1838-4898-9443-407D669117F7}"/>
              </a:ext>
            </a:extLst>
          </p:cNvPr>
          <p:cNvSpPr>
            <a:spLocks noGrp="1"/>
          </p:cNvSpPr>
          <p:nvPr>
            <p:ph type="title"/>
          </p:nvPr>
        </p:nvSpPr>
        <p:spPr>
          <a:xfrm>
            <a:off x="359602" y="118871"/>
            <a:ext cx="2566478" cy="731521"/>
          </a:xfrm>
        </p:spPr>
        <p:txBody>
          <a:bodyPr/>
          <a:lstStyle/>
          <a:p>
            <a:r>
              <a:rPr lang="en-US" sz="2400" b="1" dirty="0"/>
              <a:t>ACTION STEP</a:t>
            </a:r>
          </a:p>
        </p:txBody>
      </p:sp>
      <p:pic>
        <p:nvPicPr>
          <p:cNvPr id="3" name="Picture 2">
            <a:extLst>
              <a:ext uri="{FF2B5EF4-FFF2-40B4-BE49-F238E27FC236}">
                <a16:creationId xmlns:a16="http://schemas.microsoft.com/office/drawing/2014/main" id="{444C64CC-04D3-4BEF-BFE1-550EB89BA101}"/>
              </a:ext>
            </a:extLst>
          </p:cNvPr>
          <p:cNvPicPr>
            <a:picLocks noChangeAspect="1"/>
          </p:cNvPicPr>
          <p:nvPr/>
        </p:nvPicPr>
        <p:blipFill>
          <a:blip r:embed="rId3"/>
          <a:stretch>
            <a:fillRect/>
          </a:stretch>
        </p:blipFill>
        <p:spPr>
          <a:xfrm>
            <a:off x="5297424" y="1360144"/>
            <a:ext cx="6236208" cy="3925088"/>
          </a:xfrm>
          <a:prstGeom prst="rect">
            <a:avLst/>
          </a:prstGeom>
          <a:ln w="19050">
            <a:solidFill>
              <a:srgbClr val="74867C"/>
            </a:solidFill>
          </a:ln>
        </p:spPr>
      </p:pic>
    </p:spTree>
    <p:extLst>
      <p:ext uri="{BB962C8B-B14F-4D97-AF65-F5344CB8AC3E}">
        <p14:creationId xmlns:p14="http://schemas.microsoft.com/office/powerpoint/2010/main" val="245051648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A4EC7-3048-4B5B-9767-843AEDB65542}"/>
              </a:ext>
            </a:extLst>
          </p:cNvPr>
          <p:cNvSpPr>
            <a:spLocks noGrp="1"/>
          </p:cNvSpPr>
          <p:nvPr>
            <p:ph type="title"/>
          </p:nvPr>
        </p:nvSpPr>
        <p:spPr>
          <a:xfrm>
            <a:off x="359602" y="283704"/>
            <a:ext cx="10000550" cy="731521"/>
          </a:xfrm>
        </p:spPr>
        <p:txBody>
          <a:bodyPr/>
          <a:lstStyle/>
          <a:p>
            <a:r>
              <a:rPr lang="en-US" sz="4200" dirty="0"/>
              <a:t>Step 4: Spend your savings safely</a:t>
            </a:r>
          </a:p>
        </p:txBody>
      </p:sp>
      <p:sp>
        <p:nvSpPr>
          <p:cNvPr id="3" name="TextBox 2">
            <a:extLst>
              <a:ext uri="{FF2B5EF4-FFF2-40B4-BE49-F238E27FC236}">
                <a16:creationId xmlns:a16="http://schemas.microsoft.com/office/drawing/2014/main" id="{7F8063F8-C3AD-4FD9-AF2C-956D17BD4A1B}"/>
              </a:ext>
            </a:extLst>
          </p:cNvPr>
          <p:cNvSpPr txBox="1"/>
          <p:nvPr/>
        </p:nvSpPr>
        <p:spPr>
          <a:xfrm>
            <a:off x="459963" y="1339038"/>
            <a:ext cx="6891590" cy="4247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600"/>
              </a:spcBef>
              <a:spcAft>
                <a:spcPts val="600"/>
              </a:spcAft>
              <a:buClrTx/>
              <a:buSzTx/>
              <a:buFontTx/>
              <a:buNone/>
              <a:tabLst/>
            </a:pPr>
            <a:r>
              <a:rPr kumimoji="0" lang="en-US" sz="2200" b="1" i="0" u="none" strike="noStrike" cap="none" spc="0" normalizeH="0" baseline="0" dirty="0">
                <a:ln>
                  <a:noFill/>
                </a:ln>
                <a:solidFill>
                  <a:srgbClr val="000000"/>
                </a:solidFill>
                <a:effectLst/>
                <a:uFillTx/>
                <a:latin typeface="+mj-lt"/>
                <a:ea typeface="+mj-ea"/>
                <a:cs typeface="+mj-cs"/>
                <a:sym typeface="Arial"/>
              </a:rPr>
              <a:t>CALCULATE A SAFE SPEND-DOWN PLAN</a:t>
            </a:r>
          </a:p>
          <a:p>
            <a:pPr>
              <a:spcBef>
                <a:spcPts val="600"/>
              </a:spcBef>
              <a:spcAft>
                <a:spcPts val="600"/>
              </a:spcAft>
            </a:pPr>
            <a:r>
              <a:rPr lang="en-US" sz="2200" dirty="0"/>
              <a:t>One rule of thumb that many financial experts recommend is the “4% rule.” This means:</a:t>
            </a:r>
          </a:p>
          <a:p>
            <a:pPr marL="342900" indent="-342900">
              <a:spcBef>
                <a:spcPts val="600"/>
              </a:spcBef>
              <a:spcAft>
                <a:spcPts val="600"/>
              </a:spcAft>
              <a:buFont typeface="Arial" panose="020B0604020202020204" pitchFamily="34" charset="0"/>
              <a:buChar char="•"/>
            </a:pPr>
            <a:r>
              <a:rPr lang="en-US" sz="2200" dirty="0"/>
              <a:t>Withdrawing 4% of total savings (from both retirement and nonretirement accounts) during the first year.  </a:t>
            </a:r>
          </a:p>
          <a:p>
            <a:pPr marL="342900" indent="-342900">
              <a:spcBef>
                <a:spcPts val="600"/>
              </a:spcBef>
              <a:spcAft>
                <a:spcPts val="600"/>
              </a:spcAft>
              <a:buFont typeface="Arial" panose="020B0604020202020204" pitchFamily="34" charset="0"/>
              <a:buChar char="•"/>
            </a:pPr>
            <a:r>
              <a:rPr lang="en-US" sz="2200" dirty="0"/>
              <a:t>Each year thereafter, increase that 4% slightly to account for inflation.</a:t>
            </a:r>
          </a:p>
          <a:p>
            <a:pPr marL="342900" indent="-342900">
              <a:spcBef>
                <a:spcPts val="600"/>
              </a:spcBef>
              <a:spcAft>
                <a:spcPts val="600"/>
              </a:spcAft>
              <a:buFont typeface="Arial" panose="020B0604020202020204" pitchFamily="34" charset="0"/>
              <a:buChar char="•"/>
            </a:pPr>
            <a:r>
              <a:rPr lang="en-US" sz="2200" dirty="0"/>
              <a:t>Adjust the percentage every year, up or down, depending on the depth of your income sources and how well your investments perform.</a:t>
            </a:r>
          </a:p>
        </p:txBody>
      </p:sp>
      <p:sp>
        <p:nvSpPr>
          <p:cNvPr id="5" name="TextBox 4">
            <a:extLst>
              <a:ext uri="{FF2B5EF4-FFF2-40B4-BE49-F238E27FC236}">
                <a16:creationId xmlns:a16="http://schemas.microsoft.com/office/drawing/2014/main" id="{A762AC07-9022-44DA-9EE1-BC8A95E3B2FA}"/>
              </a:ext>
            </a:extLst>
          </p:cNvPr>
          <p:cNvSpPr txBox="1"/>
          <p:nvPr/>
        </p:nvSpPr>
        <p:spPr>
          <a:xfrm>
            <a:off x="7906214" y="1454453"/>
            <a:ext cx="3389971" cy="4016484"/>
          </a:xfrm>
          <a:prstGeom prst="rect">
            <a:avLst/>
          </a:prstGeom>
          <a:solidFill>
            <a:schemeClr val="accent4">
              <a:lumMod val="20000"/>
              <a:lumOff val="80000"/>
            </a:schemeClr>
          </a:solidFill>
          <a:ln w="12700" cap="flat">
            <a:solidFill>
              <a:srgbClr val="74867C"/>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82880" rIns="182880" bIns="182880"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2200" i="1" u="none" strike="noStrike" cap="none" spc="0" normalizeH="0" baseline="0" dirty="0">
                <a:ln>
                  <a:noFill/>
                </a:ln>
                <a:solidFill>
                  <a:srgbClr val="000000"/>
                </a:solidFill>
                <a:effectLst/>
                <a:uFillTx/>
                <a:latin typeface="+mj-lt"/>
                <a:ea typeface="+mj-ea"/>
                <a:cs typeface="+mj-cs"/>
                <a:sym typeface="Arial"/>
              </a:rPr>
              <a:t>Key to the success of this recommendation:</a:t>
            </a:r>
          </a:p>
          <a:p>
            <a:pPr marL="0" marR="0" indent="0" defTabSz="914400" rtl="0" fontAlgn="auto" latinLnBrk="0" hangingPunct="0">
              <a:lnSpc>
                <a:spcPct val="100000"/>
              </a:lnSpc>
              <a:spcBef>
                <a:spcPts val="0"/>
              </a:spcBef>
              <a:spcAft>
                <a:spcPts val="0"/>
              </a:spcAft>
              <a:buClrTx/>
              <a:buSzTx/>
              <a:buFontTx/>
              <a:buNone/>
              <a:tabLst/>
            </a:pPr>
            <a:endParaRPr kumimoji="0" lang="en-US" sz="2200" i="1" u="none" strike="noStrike" cap="none" spc="0" normalizeH="0" baseline="0" dirty="0">
              <a:ln>
                <a:noFill/>
              </a:ln>
              <a:solidFill>
                <a:srgbClr val="000000"/>
              </a:solidFill>
              <a:effectLst/>
              <a:uFillTx/>
              <a:latin typeface="+mj-lt"/>
              <a:ea typeface="+mj-ea"/>
              <a:cs typeface="+mj-cs"/>
              <a:sym typeface="Arial"/>
            </a:endParaRPr>
          </a:p>
          <a:p>
            <a:pPr marL="0" marR="0" indent="0" defTabSz="914400" rtl="0" fontAlgn="auto" latinLnBrk="0" hangingPunct="0">
              <a:lnSpc>
                <a:spcPct val="100000"/>
              </a:lnSpc>
              <a:spcBef>
                <a:spcPts val="0"/>
              </a:spcBef>
              <a:spcAft>
                <a:spcPts val="0"/>
              </a:spcAft>
              <a:buClrTx/>
              <a:buSzTx/>
              <a:buFontTx/>
              <a:buNone/>
              <a:tabLst/>
            </a:pPr>
            <a:r>
              <a:rPr lang="en-US" sz="2200" b="1" i="1" dirty="0"/>
              <a:t>Don’t spend more than your money earns.</a:t>
            </a:r>
          </a:p>
          <a:p>
            <a:pPr marL="0" marR="0" indent="0" defTabSz="914400" rtl="0" fontAlgn="auto" latinLnBrk="0" hangingPunct="0">
              <a:lnSpc>
                <a:spcPct val="100000"/>
              </a:lnSpc>
              <a:spcBef>
                <a:spcPts val="0"/>
              </a:spcBef>
              <a:spcAft>
                <a:spcPts val="0"/>
              </a:spcAft>
              <a:buClrTx/>
              <a:buSzTx/>
              <a:buFontTx/>
              <a:buNone/>
              <a:tabLst/>
            </a:pPr>
            <a:endParaRPr lang="en-US" sz="2200" b="1" i="1" dirty="0">
              <a:ln>
                <a:solidFill>
                  <a:srgbClr val="74867C"/>
                </a:solidFill>
              </a:ln>
            </a:endParaRPr>
          </a:p>
          <a:p>
            <a:pPr marL="0" marR="0" indent="0" defTabSz="914400" rtl="0" fontAlgn="auto" latinLnBrk="0" hangingPunct="0">
              <a:lnSpc>
                <a:spcPct val="100000"/>
              </a:lnSpc>
              <a:spcBef>
                <a:spcPts val="0"/>
              </a:spcBef>
              <a:spcAft>
                <a:spcPts val="0"/>
              </a:spcAft>
              <a:buClrTx/>
              <a:buSzTx/>
              <a:buFontTx/>
              <a:buNone/>
              <a:tabLst/>
            </a:pPr>
            <a:r>
              <a:rPr kumimoji="0" lang="en-US" sz="2100" b="0" i="1" u="none" strike="noStrike" cap="none" spc="0" normalizeH="0" baseline="0" dirty="0">
                <a:ln>
                  <a:noFill/>
                </a:ln>
                <a:solidFill>
                  <a:srgbClr val="000000"/>
                </a:solidFill>
                <a:effectLst/>
                <a:uFillTx/>
                <a:latin typeface="+mj-lt"/>
                <a:ea typeface="+mj-ea"/>
                <a:cs typeface="+mj-cs"/>
                <a:sym typeface="Arial"/>
              </a:rPr>
              <a:t>Example:</a:t>
            </a:r>
            <a:r>
              <a:rPr kumimoji="0" lang="en-US" sz="2100" b="0" i="0" u="none" strike="noStrike" cap="none" spc="0" normalizeH="0" baseline="0" dirty="0">
                <a:ln>
                  <a:noFill/>
                </a:ln>
                <a:solidFill>
                  <a:srgbClr val="000000"/>
                </a:solidFill>
                <a:effectLst/>
                <a:uFillTx/>
                <a:latin typeface="+mj-lt"/>
                <a:ea typeface="+mj-ea"/>
                <a:cs typeface="+mj-cs"/>
                <a:sym typeface="Arial"/>
              </a:rPr>
              <a:t> </a:t>
            </a:r>
            <a:r>
              <a:rPr lang="en-US" sz="2100" dirty="0"/>
              <a:t>If your portfolio earns an average 3% return per year, withdrawing 4% may deplete it too quickly.</a:t>
            </a:r>
            <a:endParaRPr kumimoji="0" lang="en-US" sz="2100" b="0" i="0" u="none" strike="noStrike" cap="none" spc="0" normalizeH="0" baseline="0" dirty="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335477346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912B2C9-D235-4A5F-B25E-29E7EE38A7D2}"/>
              </a:ext>
            </a:extLst>
          </p:cNvPr>
          <p:cNvSpPr>
            <a:spLocks noGrp="1"/>
          </p:cNvSpPr>
          <p:nvPr>
            <p:ph type="body" sz="quarter" idx="11"/>
          </p:nvPr>
        </p:nvSpPr>
        <p:spPr>
          <a:xfrm>
            <a:off x="469900" y="1397000"/>
            <a:ext cx="4983046" cy="4337050"/>
          </a:xfrm>
        </p:spPr>
        <p:txBody>
          <a:bodyPr/>
          <a:lstStyle/>
          <a:p>
            <a:pPr marL="0" lvl="0" indent="0" hangingPunct="0">
              <a:lnSpc>
                <a:spcPct val="100000"/>
              </a:lnSpc>
              <a:spcBef>
                <a:spcPts val="1200"/>
              </a:spcBef>
              <a:spcAft>
                <a:spcPts val="1200"/>
              </a:spcAft>
              <a:buSzTx/>
              <a:buNone/>
            </a:pPr>
            <a:r>
              <a:rPr lang="en-US" sz="2200" b="1" dirty="0"/>
              <a:t>USE A BUCKET STRATEGY FOR THE LONG HAUL</a:t>
            </a:r>
          </a:p>
          <a:p>
            <a:pPr hangingPunct="0">
              <a:lnSpc>
                <a:spcPct val="100000"/>
              </a:lnSpc>
              <a:spcBef>
                <a:spcPts val="1200"/>
              </a:spcBef>
              <a:spcAft>
                <a:spcPts val="1200"/>
              </a:spcAft>
              <a:buSzTx/>
            </a:pPr>
            <a:r>
              <a:rPr lang="en-US" sz="2200" dirty="0"/>
              <a:t>This strategy divides your savings into three “buckets.”</a:t>
            </a:r>
          </a:p>
          <a:p>
            <a:pPr hangingPunct="0">
              <a:lnSpc>
                <a:spcPct val="100000"/>
              </a:lnSpc>
              <a:spcBef>
                <a:spcPts val="1200"/>
              </a:spcBef>
              <a:spcAft>
                <a:spcPts val="1200"/>
              </a:spcAft>
              <a:buSzTx/>
            </a:pPr>
            <a:r>
              <a:rPr lang="en-US" sz="2200" dirty="0"/>
              <a:t>Each is based on a three-stage time horizon.</a:t>
            </a:r>
          </a:p>
          <a:p>
            <a:pPr hangingPunct="0">
              <a:lnSpc>
                <a:spcPct val="100000"/>
              </a:lnSpc>
              <a:spcBef>
                <a:spcPts val="1200"/>
              </a:spcBef>
              <a:spcAft>
                <a:spcPts val="1200"/>
              </a:spcAft>
              <a:buSzTx/>
            </a:pPr>
            <a:r>
              <a:rPr lang="en-US" sz="2200" dirty="0"/>
              <a:t>Let’s look at what each bucket holds, and how they work together.</a:t>
            </a:r>
          </a:p>
          <a:p>
            <a:pPr marL="0" indent="0">
              <a:buNone/>
            </a:pPr>
            <a:endParaRPr lang="en-US" dirty="0"/>
          </a:p>
        </p:txBody>
      </p:sp>
      <p:sp>
        <p:nvSpPr>
          <p:cNvPr id="4" name="Title 3">
            <a:extLst>
              <a:ext uri="{FF2B5EF4-FFF2-40B4-BE49-F238E27FC236}">
                <a16:creationId xmlns:a16="http://schemas.microsoft.com/office/drawing/2014/main" id="{C1917045-7BA1-4EF8-B5C1-7498FCCA02EB}"/>
              </a:ext>
            </a:extLst>
          </p:cNvPr>
          <p:cNvSpPr>
            <a:spLocks noGrp="1"/>
          </p:cNvSpPr>
          <p:nvPr>
            <p:ph type="title"/>
          </p:nvPr>
        </p:nvSpPr>
        <p:spPr>
          <a:xfrm>
            <a:off x="359601" y="283704"/>
            <a:ext cx="7411225" cy="731521"/>
          </a:xfrm>
        </p:spPr>
        <p:txBody>
          <a:bodyPr/>
          <a:lstStyle/>
          <a:p>
            <a:r>
              <a:rPr lang="en-US" sz="4200" b="1" dirty="0"/>
              <a:t>Spend your savings safely</a:t>
            </a:r>
            <a:endParaRPr lang="en-US" dirty="0"/>
          </a:p>
        </p:txBody>
      </p:sp>
      <p:sp>
        <p:nvSpPr>
          <p:cNvPr id="6" name="Picture Placeholder 1">
            <a:extLst>
              <a:ext uri="{FF2B5EF4-FFF2-40B4-BE49-F238E27FC236}">
                <a16:creationId xmlns:a16="http://schemas.microsoft.com/office/drawing/2014/main" id="{3422C87C-616D-4B8E-9416-F4EE08946B86}"/>
              </a:ext>
            </a:extLst>
          </p:cNvPr>
          <p:cNvSpPr txBox="1">
            <a:spLocks/>
          </p:cNvSpPr>
          <p:nvPr/>
        </p:nvSpPr>
        <p:spPr>
          <a:xfrm>
            <a:off x="7770827" y="1463383"/>
            <a:ext cx="4251960" cy="4251960"/>
          </a:xfrm>
          <a:prstGeom prst="ellipse">
            <a:avLst/>
          </a:prstGeom>
        </p:spPr>
      </p:sp>
      <p:pic>
        <p:nvPicPr>
          <p:cNvPr id="11" name="Picture Placeholder 10">
            <a:extLst>
              <a:ext uri="{FF2B5EF4-FFF2-40B4-BE49-F238E27FC236}">
                <a16:creationId xmlns:a16="http://schemas.microsoft.com/office/drawing/2014/main" id="{2B7C794A-4D1A-469E-9756-DC12706CCF38}"/>
              </a:ext>
            </a:extLst>
          </p:cNvPr>
          <p:cNvPicPr>
            <a:picLocks noGrp="1" noChangeAspect="1"/>
          </p:cNvPicPr>
          <p:nvPr>
            <p:ph type="pic" sz="quarter" idx="10"/>
          </p:nvPr>
        </p:nvPicPr>
        <p:blipFill>
          <a:blip r:embed="rId2"/>
          <a:srcRect l="13523" r="13523"/>
          <a:stretch>
            <a:fillRect/>
          </a:stretch>
        </p:blipFill>
        <p:spPr>
          <a:prstGeom prst="ellipse">
            <a:avLst/>
          </a:prstGeom>
        </p:spPr>
      </p:pic>
      <p:sp>
        <p:nvSpPr>
          <p:cNvPr id="10" name="Picture Placeholder 8">
            <a:extLst>
              <a:ext uri="{FF2B5EF4-FFF2-40B4-BE49-F238E27FC236}">
                <a16:creationId xmlns:a16="http://schemas.microsoft.com/office/drawing/2014/main" id="{C9EF2FAA-B986-47C1-B5B1-79EC2B30D94A}"/>
              </a:ext>
            </a:extLst>
          </p:cNvPr>
          <p:cNvSpPr txBox="1">
            <a:spLocks/>
          </p:cNvSpPr>
          <p:nvPr/>
        </p:nvSpPr>
        <p:spPr>
          <a:xfrm>
            <a:off x="7923227" y="1646009"/>
            <a:ext cx="4251960" cy="4251960"/>
          </a:xfrm>
          <a:prstGeom prst="ellipse">
            <a:avLst/>
          </a:prstGeom>
        </p:spPr>
      </p:sp>
    </p:spTree>
    <p:extLst>
      <p:ext uri="{BB962C8B-B14F-4D97-AF65-F5344CB8AC3E}">
        <p14:creationId xmlns:p14="http://schemas.microsoft.com/office/powerpoint/2010/main" val="75954660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MAXIMIZING RETIREMENT INCOME</a:t>
            </a:r>
            <a:br>
              <a:rPr lang="en-US" sz="3600" dirty="0"/>
            </a:br>
            <a:r>
              <a:rPr lang="en-US" sz="1800" dirty="0">
                <a:solidFill>
                  <a:schemeClr val="bg1"/>
                </a:solidFill>
              </a:rPr>
              <a:t>7 STEPS YOU CAN TAKE TODAY</a:t>
            </a:r>
            <a:endParaRPr lang="en-US" sz="4000" dirty="0">
              <a:solidFill>
                <a:schemeClr val="bg1"/>
              </a:solidFill>
            </a:endParaRPr>
          </a:p>
        </p:txBody>
      </p:sp>
    </p:spTree>
    <p:extLst>
      <p:ext uri="{BB962C8B-B14F-4D97-AF65-F5344CB8AC3E}">
        <p14:creationId xmlns:p14="http://schemas.microsoft.com/office/powerpoint/2010/main" val="4924780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F9453-92CF-457F-B6C9-AD6D65F04589}"/>
              </a:ext>
            </a:extLst>
          </p:cNvPr>
          <p:cNvSpPr>
            <a:spLocks noGrp="1"/>
          </p:cNvSpPr>
          <p:nvPr>
            <p:ph type="title"/>
          </p:nvPr>
        </p:nvSpPr>
        <p:spPr>
          <a:xfrm>
            <a:off x="359600" y="283704"/>
            <a:ext cx="10905876" cy="731521"/>
          </a:xfrm>
        </p:spPr>
        <p:txBody>
          <a:bodyPr/>
          <a:lstStyle/>
          <a:p>
            <a:r>
              <a:rPr lang="en-US" sz="4200" dirty="0"/>
              <a:t>Spend your savings safely</a:t>
            </a:r>
          </a:p>
        </p:txBody>
      </p:sp>
      <p:sp>
        <p:nvSpPr>
          <p:cNvPr id="3" name="TextBox 2">
            <a:extLst>
              <a:ext uri="{FF2B5EF4-FFF2-40B4-BE49-F238E27FC236}">
                <a16:creationId xmlns:a16="http://schemas.microsoft.com/office/drawing/2014/main" id="{8C9C0E44-0D10-426D-9205-98B6A65505F1}"/>
              </a:ext>
            </a:extLst>
          </p:cNvPr>
          <p:cNvSpPr txBox="1"/>
          <p:nvPr/>
        </p:nvSpPr>
        <p:spPr>
          <a:xfrm>
            <a:off x="471354" y="1247723"/>
            <a:ext cx="7497083" cy="4909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0" hangingPunct="1">
              <a:spcBef>
                <a:spcPts val="1200"/>
              </a:spcBef>
              <a:spcAft>
                <a:spcPts val="1200"/>
              </a:spcAft>
              <a:buSzPct val="100000"/>
            </a:pPr>
            <a:r>
              <a:rPr lang="en-US" sz="2200" b="1" cap="all" dirty="0"/>
              <a:t>BUCKET 1 – NOW </a:t>
            </a:r>
          </a:p>
          <a:p>
            <a:pPr marL="342900" lvl="0" indent="-342900" hangingPunct="1">
              <a:spcBef>
                <a:spcPts val="1200"/>
              </a:spcBef>
              <a:spcAft>
                <a:spcPts val="1200"/>
              </a:spcAft>
              <a:buSzPct val="100000"/>
              <a:buFont typeface="Arial" panose="020B0604020202020204" pitchFamily="34" charset="0"/>
              <a:buChar char="•"/>
            </a:pPr>
            <a:r>
              <a:rPr lang="en-US" sz="2200" dirty="0"/>
              <a:t>Holds the cash you’ll need for living expenses over the next year or two.</a:t>
            </a:r>
          </a:p>
          <a:p>
            <a:pPr marL="342900" lvl="0" indent="-342900" hangingPunct="1">
              <a:spcBef>
                <a:spcPts val="1200"/>
              </a:spcBef>
              <a:spcAft>
                <a:spcPts val="1200"/>
              </a:spcAft>
              <a:buSzPct val="100000"/>
              <a:buFont typeface="Arial" panose="020B0604020202020204" pitchFamily="34" charset="0"/>
              <a:buChar char="•"/>
            </a:pPr>
            <a:r>
              <a:rPr lang="en-US" sz="2200" dirty="0"/>
              <a:t>Prioritizes safety over earnings, so this money is stashed in an FDIC-insured bank or money market account (as opposed to a money market fund, which is an investment).</a:t>
            </a:r>
          </a:p>
          <a:p>
            <a:pPr marL="342900" lvl="0" indent="-342900" hangingPunct="1">
              <a:spcBef>
                <a:spcPts val="1200"/>
              </a:spcBef>
              <a:spcAft>
                <a:spcPts val="1200"/>
              </a:spcAft>
              <a:buSzPct val="100000"/>
              <a:buFont typeface="Arial" panose="020B0604020202020204" pitchFamily="34" charset="0"/>
              <a:buChar char="•"/>
            </a:pPr>
            <a:r>
              <a:rPr lang="en-US" sz="2200" dirty="0"/>
              <a:t>Allows easy access to the money whenever you need it.</a:t>
            </a:r>
          </a:p>
          <a:p>
            <a:pPr marL="342900" lvl="0" indent="-342900" hangingPunct="1">
              <a:spcBef>
                <a:spcPts val="1200"/>
              </a:spcBef>
              <a:spcAft>
                <a:spcPts val="1200"/>
              </a:spcAft>
              <a:buSzPct val="100000"/>
              <a:buFont typeface="Arial" panose="020B0604020202020204" pitchFamily="34" charset="0"/>
              <a:buChar char="•"/>
            </a:pPr>
            <a:r>
              <a:rPr lang="en-US" sz="2200" dirty="0"/>
              <a:t>As money flows in from your income sources, deposit it here.</a:t>
            </a:r>
          </a:p>
          <a:p>
            <a:pPr lvl="0" hangingPunct="1">
              <a:spcBef>
                <a:spcPts val="1200"/>
              </a:spcBef>
              <a:spcAft>
                <a:spcPts val="600"/>
              </a:spcAft>
              <a:buSzPct val="100000"/>
            </a:pPr>
            <a:endParaRPr lang="en-US" sz="2200" dirty="0"/>
          </a:p>
        </p:txBody>
      </p:sp>
    </p:spTree>
    <p:extLst>
      <p:ext uri="{BB962C8B-B14F-4D97-AF65-F5344CB8AC3E}">
        <p14:creationId xmlns:p14="http://schemas.microsoft.com/office/powerpoint/2010/main" val="108369755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AA7044-BA24-41C6-93D0-E37FAF2AECAF}"/>
              </a:ext>
            </a:extLst>
          </p:cNvPr>
          <p:cNvSpPr>
            <a:spLocks noGrp="1"/>
          </p:cNvSpPr>
          <p:nvPr>
            <p:ph type="body" sz="quarter" idx="11"/>
          </p:nvPr>
        </p:nvSpPr>
        <p:spPr>
          <a:xfrm>
            <a:off x="469900" y="1348994"/>
            <a:ext cx="8454644" cy="4687316"/>
          </a:xfrm>
        </p:spPr>
        <p:txBody>
          <a:bodyPr/>
          <a:lstStyle/>
          <a:p>
            <a:pPr marL="0" lvl="0" indent="0">
              <a:lnSpc>
                <a:spcPct val="100000"/>
              </a:lnSpc>
              <a:spcBef>
                <a:spcPts val="1200"/>
              </a:spcBef>
              <a:spcAft>
                <a:spcPts val="600"/>
              </a:spcAft>
              <a:buNone/>
            </a:pPr>
            <a:r>
              <a:rPr lang="en-US" sz="2200" b="1" cap="all" dirty="0"/>
              <a:t>BUCKET 2 – SOON </a:t>
            </a:r>
          </a:p>
          <a:p>
            <a:pPr>
              <a:lnSpc>
                <a:spcPct val="100000"/>
              </a:lnSpc>
              <a:spcBef>
                <a:spcPts val="1200"/>
              </a:spcBef>
            </a:pPr>
            <a:r>
              <a:rPr lang="en-US" sz="2200" dirty="0"/>
              <a:t>Generates reliable income from relatively conservative sources such as:</a:t>
            </a:r>
          </a:p>
          <a:p>
            <a:pPr lvl="1">
              <a:lnSpc>
                <a:spcPct val="100000"/>
              </a:lnSpc>
              <a:spcBef>
                <a:spcPts val="1200"/>
              </a:spcBef>
              <a:buFont typeface="Courier New" panose="02070309020205020404" pitchFamily="49" charset="0"/>
              <a:buChar char="o"/>
            </a:pPr>
            <a:r>
              <a:rPr lang="en-US" sz="2200" dirty="0"/>
              <a:t>Bonds</a:t>
            </a:r>
          </a:p>
          <a:p>
            <a:pPr lvl="1">
              <a:lnSpc>
                <a:spcPct val="100000"/>
              </a:lnSpc>
              <a:spcBef>
                <a:spcPts val="1200"/>
              </a:spcBef>
              <a:buFont typeface="Courier New" panose="02070309020205020404" pitchFamily="49" charset="0"/>
              <a:buChar char="o"/>
            </a:pPr>
            <a:r>
              <a:rPr lang="en-US" sz="2200" dirty="0"/>
              <a:t>Laddered bank CDs</a:t>
            </a:r>
          </a:p>
          <a:p>
            <a:pPr lvl="1">
              <a:lnSpc>
                <a:spcPct val="100000"/>
              </a:lnSpc>
              <a:spcBef>
                <a:spcPts val="1200"/>
              </a:spcBef>
              <a:buFont typeface="Courier New" panose="02070309020205020404" pitchFamily="49" charset="0"/>
              <a:buChar char="o"/>
            </a:pPr>
            <a:r>
              <a:rPr lang="en-US" sz="2200" dirty="0"/>
              <a:t>High-performing money market funds</a:t>
            </a:r>
          </a:p>
          <a:p>
            <a:pPr lvl="1">
              <a:lnSpc>
                <a:spcPct val="100000"/>
              </a:lnSpc>
              <a:spcBef>
                <a:spcPts val="1200"/>
              </a:spcBef>
              <a:spcAft>
                <a:spcPts val="600"/>
              </a:spcAft>
              <a:buFont typeface="Courier New" panose="02070309020205020404" pitchFamily="49" charset="0"/>
              <a:buChar char="o"/>
            </a:pPr>
            <a:r>
              <a:rPr lang="en-US" sz="2200" dirty="0"/>
              <a:t>Blue-chip preferred stocks (if you’re willing to take a little risk). </a:t>
            </a:r>
          </a:p>
          <a:p>
            <a:pPr>
              <a:lnSpc>
                <a:spcPct val="100000"/>
              </a:lnSpc>
              <a:spcBef>
                <a:spcPts val="1200"/>
              </a:spcBef>
              <a:spcAft>
                <a:spcPts val="600"/>
              </a:spcAft>
              <a:buFont typeface="Arial" panose="020B0604020202020204" pitchFamily="34" charset="0"/>
              <a:buChar char="•"/>
            </a:pPr>
            <a:r>
              <a:rPr lang="en-US" sz="2200" dirty="0"/>
              <a:t>Contains money you expect to need in three to five years. </a:t>
            </a:r>
          </a:p>
          <a:p>
            <a:pPr marL="0" indent="0">
              <a:lnSpc>
                <a:spcPct val="100000"/>
              </a:lnSpc>
              <a:spcBef>
                <a:spcPts val="1200"/>
              </a:spcBef>
              <a:spcAft>
                <a:spcPts val="600"/>
              </a:spcAft>
              <a:buNone/>
            </a:pPr>
            <a:r>
              <a:rPr lang="en-US" sz="2200" i="1" dirty="0"/>
              <a:t>Note: If you own an immediate annuity with guaranteed income, you may not need to hold as much money in this bucket.</a:t>
            </a:r>
          </a:p>
        </p:txBody>
      </p:sp>
      <p:sp>
        <p:nvSpPr>
          <p:cNvPr id="3" name="Title 2">
            <a:extLst>
              <a:ext uri="{FF2B5EF4-FFF2-40B4-BE49-F238E27FC236}">
                <a16:creationId xmlns:a16="http://schemas.microsoft.com/office/drawing/2014/main" id="{657CA9DC-F7BD-4FCC-BCF5-0DB040CE4DE3}"/>
              </a:ext>
            </a:extLst>
          </p:cNvPr>
          <p:cNvSpPr>
            <a:spLocks noGrp="1"/>
          </p:cNvSpPr>
          <p:nvPr>
            <p:ph type="title"/>
          </p:nvPr>
        </p:nvSpPr>
        <p:spPr>
          <a:xfrm>
            <a:off x="359602" y="283704"/>
            <a:ext cx="8290622" cy="731521"/>
          </a:xfrm>
        </p:spPr>
        <p:txBody>
          <a:bodyPr/>
          <a:lstStyle/>
          <a:p>
            <a:r>
              <a:rPr lang="en-US" sz="4200" b="1" dirty="0"/>
              <a:t>Spend your savings safely</a:t>
            </a:r>
            <a:endParaRPr lang="en-US" dirty="0"/>
          </a:p>
        </p:txBody>
      </p:sp>
    </p:spTree>
    <p:extLst>
      <p:ext uri="{BB962C8B-B14F-4D97-AF65-F5344CB8AC3E}">
        <p14:creationId xmlns:p14="http://schemas.microsoft.com/office/powerpoint/2010/main" val="332442222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221D3-EB08-4FDF-A552-621E48B00A7E}"/>
              </a:ext>
            </a:extLst>
          </p:cNvPr>
          <p:cNvSpPr>
            <a:spLocks noGrp="1"/>
          </p:cNvSpPr>
          <p:nvPr>
            <p:ph type="title"/>
          </p:nvPr>
        </p:nvSpPr>
        <p:spPr>
          <a:xfrm>
            <a:off x="359602" y="283704"/>
            <a:ext cx="9433622" cy="731521"/>
          </a:xfrm>
        </p:spPr>
        <p:txBody>
          <a:bodyPr/>
          <a:lstStyle/>
          <a:p>
            <a:r>
              <a:rPr lang="en-US" dirty="0"/>
              <a:t>Spend your savings safely</a:t>
            </a:r>
          </a:p>
        </p:txBody>
      </p:sp>
      <p:sp>
        <p:nvSpPr>
          <p:cNvPr id="3" name="TextBox 2">
            <a:extLst>
              <a:ext uri="{FF2B5EF4-FFF2-40B4-BE49-F238E27FC236}">
                <a16:creationId xmlns:a16="http://schemas.microsoft.com/office/drawing/2014/main" id="{E6A4D06F-3261-419F-B526-B230791574A1}"/>
              </a:ext>
            </a:extLst>
          </p:cNvPr>
          <p:cNvSpPr txBox="1"/>
          <p:nvPr/>
        </p:nvSpPr>
        <p:spPr>
          <a:xfrm>
            <a:off x="462472" y="1335024"/>
            <a:ext cx="7915718" cy="3693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spcBef>
                <a:spcPts val="1200"/>
              </a:spcBef>
              <a:spcAft>
                <a:spcPts val="1200"/>
              </a:spcAft>
            </a:pPr>
            <a:r>
              <a:rPr lang="en-US" sz="2200" b="1" cap="all" dirty="0"/>
              <a:t>BUCKET 3 – LATER</a:t>
            </a:r>
          </a:p>
          <a:p>
            <a:pPr marL="342900" indent="-342900">
              <a:spcBef>
                <a:spcPts val="1200"/>
              </a:spcBef>
              <a:spcAft>
                <a:spcPts val="1200"/>
              </a:spcAft>
              <a:buFont typeface="Arial" panose="020B0604020202020204" pitchFamily="34" charset="0"/>
              <a:buChar char="•"/>
            </a:pPr>
            <a:r>
              <a:rPr kumimoji="0" lang="en-US" sz="2200" i="0" u="none" strike="noStrike" spc="0" normalizeH="0" baseline="0" dirty="0">
                <a:ln>
                  <a:noFill/>
                </a:ln>
                <a:solidFill>
                  <a:srgbClr val="000000"/>
                </a:solidFill>
                <a:effectLst/>
                <a:uFillTx/>
                <a:latin typeface="+mj-lt"/>
                <a:ea typeface="+mj-ea"/>
                <a:cs typeface="+mj-cs"/>
                <a:sym typeface="Arial"/>
              </a:rPr>
              <a:t>Collects money you don’t expect to need for at least five years.</a:t>
            </a:r>
          </a:p>
          <a:p>
            <a:pPr marL="342900" indent="-342900">
              <a:spcBef>
                <a:spcPts val="1200"/>
              </a:spcBef>
              <a:spcAft>
                <a:spcPts val="1200"/>
              </a:spcAft>
              <a:buFont typeface="Arial" panose="020B0604020202020204" pitchFamily="34" charset="0"/>
              <a:buChar char="•"/>
            </a:pPr>
            <a:r>
              <a:rPr kumimoji="0" lang="en-US" sz="2200" i="0" u="none" strike="noStrike" spc="0" normalizeH="0" baseline="0" dirty="0">
                <a:ln>
                  <a:noFill/>
                </a:ln>
                <a:solidFill>
                  <a:srgbClr val="000000"/>
                </a:solidFill>
                <a:effectLst/>
                <a:uFillTx/>
                <a:latin typeface="+mj-lt"/>
                <a:ea typeface="+mj-ea"/>
                <a:cs typeface="+mj-cs"/>
                <a:sym typeface="Arial"/>
              </a:rPr>
              <a:t>Focus is on growth, so this bucket includes long-term investments such as stocks and real estate.</a:t>
            </a:r>
          </a:p>
          <a:p>
            <a:pPr marL="342900" indent="-342900">
              <a:spcBef>
                <a:spcPts val="1200"/>
              </a:spcBef>
              <a:spcAft>
                <a:spcPts val="1200"/>
              </a:spcAft>
              <a:buFont typeface="Arial" panose="020B0604020202020204" pitchFamily="34" charset="0"/>
              <a:buChar char="•"/>
            </a:pPr>
            <a:r>
              <a:rPr kumimoji="0" lang="en-US" sz="2200" i="0" u="none" strike="noStrike" spc="0" normalizeH="0" baseline="0" dirty="0">
                <a:ln>
                  <a:noFill/>
                </a:ln>
                <a:solidFill>
                  <a:srgbClr val="000000"/>
                </a:solidFill>
                <a:effectLst/>
                <a:uFillTx/>
                <a:latin typeface="+mj-lt"/>
                <a:ea typeface="+mj-ea"/>
                <a:cs typeface="+mj-cs"/>
                <a:sym typeface="Arial"/>
              </a:rPr>
              <a:t>More financial risk is acceptable here, because there’s time for recovery should any holdings lose value.</a:t>
            </a:r>
          </a:p>
          <a:p>
            <a:endParaRPr kumimoji="0" lang="en-US" sz="2200" i="0" u="none" strike="noStrike" cap="none" spc="0" normalizeH="0" baseline="0" dirty="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306921120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1BA9DF-8CA2-4F20-8DE3-41727E5FC220}"/>
              </a:ext>
            </a:extLst>
          </p:cNvPr>
          <p:cNvSpPr>
            <a:spLocks noGrp="1"/>
          </p:cNvSpPr>
          <p:nvPr>
            <p:ph type="body" sz="quarter" idx="11"/>
          </p:nvPr>
        </p:nvSpPr>
        <p:spPr>
          <a:xfrm>
            <a:off x="469900" y="1384300"/>
            <a:ext cx="6452108" cy="4337050"/>
          </a:xfrm>
        </p:spPr>
        <p:txBody>
          <a:bodyPr/>
          <a:lstStyle/>
          <a:p>
            <a:pPr marL="0" indent="0">
              <a:buNone/>
            </a:pPr>
            <a:r>
              <a:rPr lang="en-US" sz="2200" b="1" cap="all" dirty="0"/>
              <a:t>How the buckets work together</a:t>
            </a:r>
            <a:endParaRPr lang="en-US" sz="2200" cap="all" dirty="0"/>
          </a:p>
          <a:p>
            <a:pPr marL="0" indent="0">
              <a:buNone/>
            </a:pPr>
            <a:r>
              <a:rPr lang="en-US" sz="2200" dirty="0"/>
              <a:t>As you spend down your “Now” bucket …</a:t>
            </a:r>
          </a:p>
          <a:p>
            <a:pPr marL="0" indent="0">
              <a:buNone/>
            </a:pPr>
            <a:r>
              <a:rPr lang="en-US" sz="2200" dirty="0"/>
              <a:t>You periodically replenish it from your “Soon” bucket …</a:t>
            </a:r>
          </a:p>
          <a:p>
            <a:pPr marL="0" indent="0">
              <a:buNone/>
            </a:pPr>
            <a:r>
              <a:rPr lang="en-US" sz="2200" dirty="0"/>
              <a:t>And refill that with funds from your “Later” bucket.</a:t>
            </a:r>
          </a:p>
          <a:p>
            <a:pPr marL="0" indent="0">
              <a:buNone/>
            </a:pPr>
            <a:endParaRPr lang="en-US" sz="2200" dirty="0"/>
          </a:p>
          <a:p>
            <a:pPr marL="0" indent="0">
              <a:buNone/>
            </a:pPr>
            <a:r>
              <a:rPr lang="en-US" sz="2200" b="1" dirty="0"/>
              <a:t>Key take-away: </a:t>
            </a:r>
            <a:r>
              <a:rPr lang="en-US" sz="2200" dirty="0"/>
              <a:t>The bucket strategy’s strength is built-in diversification. </a:t>
            </a:r>
          </a:p>
          <a:p>
            <a:pPr marL="0" indent="0">
              <a:buNone/>
            </a:pPr>
            <a:r>
              <a:rPr lang="en-US" sz="2200" dirty="0"/>
              <a:t>By focusing on specific asset classes in each bucket, you won’t be over-invested in any one type. That lowers your risk.</a:t>
            </a:r>
          </a:p>
        </p:txBody>
      </p:sp>
      <p:sp>
        <p:nvSpPr>
          <p:cNvPr id="3" name="Title 2">
            <a:extLst>
              <a:ext uri="{FF2B5EF4-FFF2-40B4-BE49-F238E27FC236}">
                <a16:creationId xmlns:a16="http://schemas.microsoft.com/office/drawing/2014/main" id="{F3E9BDAD-2477-4A63-8A42-2E7C8C54C874}"/>
              </a:ext>
            </a:extLst>
          </p:cNvPr>
          <p:cNvSpPr>
            <a:spLocks noGrp="1"/>
          </p:cNvSpPr>
          <p:nvPr>
            <p:ph type="title"/>
          </p:nvPr>
        </p:nvSpPr>
        <p:spPr>
          <a:xfrm>
            <a:off x="359602" y="283704"/>
            <a:ext cx="9223310" cy="731521"/>
          </a:xfrm>
        </p:spPr>
        <p:txBody>
          <a:bodyPr/>
          <a:lstStyle/>
          <a:p>
            <a:r>
              <a:rPr lang="en-US" sz="4400" b="1" dirty="0"/>
              <a:t>Spend your savings safely</a:t>
            </a:r>
            <a:endParaRPr lang="en-US" dirty="0"/>
          </a:p>
        </p:txBody>
      </p:sp>
      <p:sp>
        <p:nvSpPr>
          <p:cNvPr id="4" name="Speech Bubble: Rectangle 3">
            <a:extLst>
              <a:ext uri="{FF2B5EF4-FFF2-40B4-BE49-F238E27FC236}">
                <a16:creationId xmlns:a16="http://schemas.microsoft.com/office/drawing/2014/main" id="{6E1CE7A9-963E-450B-B804-D59FF87BA90C}"/>
              </a:ext>
            </a:extLst>
          </p:cNvPr>
          <p:cNvSpPr/>
          <p:nvPr/>
        </p:nvSpPr>
        <p:spPr>
          <a:xfrm rot="5400000">
            <a:off x="7307199" y="1482325"/>
            <a:ext cx="4337050" cy="4164584"/>
          </a:xfrm>
          <a:prstGeom prst="wedgeRectCallout">
            <a:avLst>
              <a:gd name="adj1" fmla="val 22388"/>
              <a:gd name="adj2" fmla="val 59207"/>
            </a:avLst>
          </a:prstGeom>
          <a:solidFill>
            <a:schemeClr val="accent3">
              <a:lumMod val="20000"/>
              <a:lumOff val="8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Arial"/>
            </a:endParaRPr>
          </a:p>
        </p:txBody>
      </p:sp>
      <p:sp>
        <p:nvSpPr>
          <p:cNvPr id="5" name="TextBox 4">
            <a:extLst>
              <a:ext uri="{FF2B5EF4-FFF2-40B4-BE49-F238E27FC236}">
                <a16:creationId xmlns:a16="http://schemas.microsoft.com/office/drawing/2014/main" id="{E9ACF9D1-8C32-4843-9966-8CE80E7B9108}"/>
              </a:ext>
            </a:extLst>
          </p:cNvPr>
          <p:cNvSpPr txBox="1"/>
          <p:nvPr/>
        </p:nvSpPr>
        <p:spPr>
          <a:xfrm>
            <a:off x="7726680" y="1517904"/>
            <a:ext cx="3831336" cy="4093426"/>
          </a:xfrm>
          <a:prstGeom prst="rect">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rgbClr val="000000"/>
                </a:solidFill>
                <a:effectLst/>
                <a:uFillTx/>
                <a:latin typeface="+mj-lt"/>
                <a:ea typeface="+mj-ea"/>
                <a:cs typeface="+mj-cs"/>
                <a:sym typeface="Arial"/>
              </a:rPr>
              <a:t>How to implement th</a:t>
            </a:r>
            <a:r>
              <a:rPr lang="en-US" sz="2000" b="1" dirty="0"/>
              <a:t>e system on your own:</a:t>
            </a:r>
          </a:p>
          <a:p>
            <a:pPr marL="0" marR="0" indent="0" algn="l" defTabSz="914400"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rgbClr val="000000"/>
              </a:solidFill>
              <a:effectLst/>
              <a:uFillTx/>
              <a:latin typeface="+mj-lt"/>
              <a:ea typeface="+mj-ea"/>
              <a:cs typeface="+mj-cs"/>
              <a:sym typeface="Arial"/>
            </a:endParaRP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2000" dirty="0"/>
              <a:t>Explore low-fee bond and fixed-income mutual funds or ETFs for your “Soon” bucket.</a:t>
            </a: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sz="2000" dirty="0"/>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000" i="0" u="none" strike="noStrike" cap="none" spc="0" normalizeH="0" baseline="0" dirty="0">
                <a:ln>
                  <a:noFill/>
                </a:ln>
                <a:solidFill>
                  <a:srgbClr val="000000"/>
                </a:solidFill>
                <a:effectLst/>
                <a:uFillTx/>
                <a:latin typeface="+mj-lt"/>
                <a:ea typeface="+mj-ea"/>
                <a:cs typeface="+mj-cs"/>
                <a:sym typeface="Arial"/>
              </a:rPr>
              <a:t>Stick with broad market index funds for your “Later” bucket.</a:t>
            </a: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2000" i="0" u="none" strike="noStrike" cap="none" spc="0" normalizeH="0" baseline="0" dirty="0">
              <a:ln>
                <a:noFill/>
              </a:ln>
              <a:solidFill>
                <a:srgbClr val="000000"/>
              </a:solidFill>
              <a:effectLst/>
              <a:uFillTx/>
              <a:latin typeface="+mj-lt"/>
              <a:ea typeface="+mj-ea"/>
              <a:cs typeface="+mj-cs"/>
              <a:sym typeface="Arial"/>
            </a:endParaRP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2000" dirty="0"/>
              <a:t>Or, consider working with a trusted financial adviser to help plan the best approach.</a:t>
            </a:r>
            <a:endParaRPr kumimoji="0" lang="en-US" sz="2000" i="0" u="none" strike="noStrike" cap="none" spc="0" normalizeH="0" baseline="0" dirty="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141782589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DF2E2F-4D14-4A1C-988D-BF065BEA2BB2}"/>
              </a:ext>
            </a:extLst>
          </p:cNvPr>
          <p:cNvSpPr>
            <a:spLocks noGrp="1"/>
          </p:cNvSpPr>
          <p:nvPr>
            <p:ph type="body" sz="quarter" idx="11"/>
          </p:nvPr>
        </p:nvSpPr>
        <p:spPr>
          <a:xfrm>
            <a:off x="561340" y="1384300"/>
            <a:ext cx="7793990" cy="4337050"/>
          </a:xfrm>
        </p:spPr>
        <p:txBody>
          <a:bodyPr/>
          <a:lstStyle/>
          <a:p>
            <a:pPr marL="0" indent="0">
              <a:lnSpc>
                <a:spcPct val="100000"/>
              </a:lnSpc>
              <a:spcBef>
                <a:spcPts val="1200"/>
              </a:spcBef>
              <a:spcAft>
                <a:spcPts val="1200"/>
              </a:spcAft>
              <a:buNone/>
            </a:pPr>
            <a:r>
              <a:rPr lang="en-US" sz="2200" b="1" dirty="0"/>
              <a:t>PRESERVE SAVINGS WITH TAX-SMART WITHDRAWALS</a:t>
            </a:r>
          </a:p>
          <a:p>
            <a:pPr>
              <a:lnSpc>
                <a:spcPct val="100000"/>
              </a:lnSpc>
              <a:spcBef>
                <a:spcPts val="1200"/>
              </a:spcBef>
              <a:spcAft>
                <a:spcPts val="1200"/>
              </a:spcAft>
            </a:pPr>
            <a:r>
              <a:rPr lang="en-US" sz="2200" dirty="0"/>
              <a:t>As you start taking money out of retirement accounts, income taxes come into play.</a:t>
            </a:r>
          </a:p>
          <a:p>
            <a:pPr>
              <a:lnSpc>
                <a:spcPct val="100000"/>
              </a:lnSpc>
              <a:spcBef>
                <a:spcPts val="1200"/>
              </a:spcBef>
              <a:spcAft>
                <a:spcPts val="1200"/>
              </a:spcAft>
            </a:pPr>
            <a:r>
              <a:rPr lang="en-US" sz="2200" dirty="0"/>
              <a:t>To minimize that inevitable tax bite, you’ll want to time withdrawals strategically.</a:t>
            </a:r>
          </a:p>
          <a:p>
            <a:pPr>
              <a:lnSpc>
                <a:spcPct val="100000"/>
              </a:lnSpc>
              <a:spcBef>
                <a:spcPts val="1200"/>
              </a:spcBef>
              <a:spcAft>
                <a:spcPts val="1200"/>
              </a:spcAft>
            </a:pPr>
            <a:r>
              <a:rPr lang="en-US" sz="2200" dirty="0"/>
              <a:t>Let’s review a three-step plan to accomplish this goal.</a:t>
            </a:r>
          </a:p>
        </p:txBody>
      </p:sp>
      <p:sp>
        <p:nvSpPr>
          <p:cNvPr id="3" name="Title 2">
            <a:extLst>
              <a:ext uri="{FF2B5EF4-FFF2-40B4-BE49-F238E27FC236}">
                <a16:creationId xmlns:a16="http://schemas.microsoft.com/office/drawing/2014/main" id="{5202ED38-8933-479D-B1B4-66EBCED30DA2}"/>
              </a:ext>
            </a:extLst>
          </p:cNvPr>
          <p:cNvSpPr>
            <a:spLocks noGrp="1"/>
          </p:cNvSpPr>
          <p:nvPr>
            <p:ph type="title"/>
          </p:nvPr>
        </p:nvSpPr>
        <p:spPr>
          <a:xfrm>
            <a:off x="359602" y="283704"/>
            <a:ext cx="9031286" cy="731521"/>
          </a:xfrm>
        </p:spPr>
        <p:txBody>
          <a:bodyPr/>
          <a:lstStyle/>
          <a:p>
            <a:r>
              <a:rPr lang="en-US" sz="4200" b="1" dirty="0"/>
              <a:t>Spend your savings safely</a:t>
            </a:r>
          </a:p>
        </p:txBody>
      </p:sp>
      <p:sp>
        <p:nvSpPr>
          <p:cNvPr id="4" name="TextBox 3">
            <a:extLst>
              <a:ext uri="{FF2B5EF4-FFF2-40B4-BE49-F238E27FC236}">
                <a16:creationId xmlns:a16="http://schemas.microsoft.com/office/drawing/2014/main" id="{7A71A119-9B44-42C5-AF33-1A33AB0AF520}"/>
              </a:ext>
            </a:extLst>
          </p:cNvPr>
          <p:cNvSpPr txBox="1"/>
          <p:nvPr/>
        </p:nvSpPr>
        <p:spPr>
          <a:xfrm>
            <a:off x="10808208" y="1563624"/>
            <a:ext cx="913892" cy="1631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0000" b="0" i="0" u="none" strike="noStrike" cap="none" spc="0" normalizeH="0" baseline="0" dirty="0">
                <a:ln>
                  <a:noFill/>
                </a:ln>
                <a:solidFill>
                  <a:srgbClr val="FFC236"/>
                </a:solidFill>
                <a:effectLst/>
                <a:uFillTx/>
                <a:latin typeface="+mj-lt"/>
                <a:ea typeface="+mj-ea"/>
                <a:cs typeface="+mj-cs"/>
                <a:sym typeface="Arial"/>
              </a:rPr>
              <a:t>$</a:t>
            </a:r>
          </a:p>
        </p:txBody>
      </p:sp>
    </p:spTree>
    <p:extLst>
      <p:ext uri="{BB962C8B-B14F-4D97-AF65-F5344CB8AC3E}">
        <p14:creationId xmlns:p14="http://schemas.microsoft.com/office/powerpoint/2010/main" val="399242166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D118-085D-4940-8EEC-D2EBA02D0606}"/>
              </a:ext>
            </a:extLst>
          </p:cNvPr>
          <p:cNvSpPr>
            <a:spLocks noGrp="1"/>
          </p:cNvSpPr>
          <p:nvPr>
            <p:ph type="title"/>
          </p:nvPr>
        </p:nvSpPr>
        <p:spPr>
          <a:xfrm>
            <a:off x="359602" y="283704"/>
            <a:ext cx="11173268" cy="731521"/>
          </a:xfrm>
        </p:spPr>
        <p:txBody>
          <a:bodyPr/>
          <a:lstStyle/>
          <a:p>
            <a:r>
              <a:rPr lang="en-US" sz="4200" dirty="0"/>
              <a:t>Spend your savings safely</a:t>
            </a:r>
          </a:p>
        </p:txBody>
      </p:sp>
      <p:sp>
        <p:nvSpPr>
          <p:cNvPr id="3" name="TextBox 2">
            <a:extLst>
              <a:ext uri="{FF2B5EF4-FFF2-40B4-BE49-F238E27FC236}">
                <a16:creationId xmlns:a16="http://schemas.microsoft.com/office/drawing/2014/main" id="{A2541CA5-38DE-4D0E-842B-60D24DC4880A}"/>
              </a:ext>
            </a:extLst>
          </p:cNvPr>
          <p:cNvSpPr txBox="1"/>
          <p:nvPr/>
        </p:nvSpPr>
        <p:spPr>
          <a:xfrm>
            <a:off x="359602" y="1365399"/>
            <a:ext cx="8091741" cy="40318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spcBef>
                <a:spcPts val="1200"/>
              </a:spcBef>
              <a:spcAft>
                <a:spcPts val="1200"/>
              </a:spcAft>
            </a:pPr>
            <a:r>
              <a:rPr lang="en-US" sz="2200" b="1" dirty="0"/>
              <a:t>TAKE STRATEGIC WITHDRAWALS, IN 3 STEPS</a:t>
            </a:r>
          </a:p>
          <a:p>
            <a:pPr>
              <a:spcBef>
                <a:spcPts val="1200"/>
              </a:spcBef>
              <a:spcAft>
                <a:spcPts val="1200"/>
              </a:spcAft>
            </a:pPr>
            <a:r>
              <a:rPr lang="en-US" sz="2200" b="1" dirty="0"/>
              <a:t>First</a:t>
            </a:r>
            <a:r>
              <a:rPr lang="en-US" sz="2200" dirty="0"/>
              <a:t>, take all RMDs from retirement plans to avoid the steep IRS penalty. These include:</a:t>
            </a:r>
          </a:p>
          <a:p>
            <a:pPr marL="342900" lvl="8" indent="-342900">
              <a:spcBef>
                <a:spcPts val="1200"/>
              </a:spcBef>
              <a:spcAft>
                <a:spcPts val="1200"/>
              </a:spcAft>
              <a:buFont typeface="Courier New" panose="02070309020205020404" pitchFamily="49" charset="0"/>
              <a:buChar char="o"/>
            </a:pPr>
            <a:r>
              <a:rPr lang="en-US" sz="2200" dirty="0"/>
              <a:t>Traditional IRAs, 401(k) plans, 403(b) plans, and 457(b) plans.</a:t>
            </a:r>
          </a:p>
          <a:p>
            <a:pPr lvl="2" indent="0">
              <a:spcBef>
                <a:spcPts val="1200"/>
              </a:spcBef>
              <a:spcAft>
                <a:spcPts val="1200"/>
              </a:spcAft>
            </a:pPr>
            <a:r>
              <a:rPr lang="en-US" sz="2200" i="1" dirty="0"/>
              <a:t>Note:</a:t>
            </a:r>
            <a:r>
              <a:rPr lang="en-US" sz="2200" dirty="0"/>
              <a:t> For traditional IRAs, you can take the whole RMD from a single account – but it must be based on the total balance of all your qualified accounts. What if you have several 401(k)s? Calculate and withdraw the RMDs separately from each account.</a:t>
            </a:r>
          </a:p>
        </p:txBody>
      </p:sp>
    </p:spTree>
    <p:extLst>
      <p:ext uri="{BB962C8B-B14F-4D97-AF65-F5344CB8AC3E}">
        <p14:creationId xmlns:p14="http://schemas.microsoft.com/office/powerpoint/2010/main" val="178856439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179A24-C498-498B-88FC-47C3A1F69F38}"/>
              </a:ext>
            </a:extLst>
          </p:cNvPr>
          <p:cNvSpPr>
            <a:spLocks noGrp="1"/>
          </p:cNvSpPr>
          <p:nvPr>
            <p:ph type="body" sz="quarter" idx="11"/>
          </p:nvPr>
        </p:nvSpPr>
        <p:spPr>
          <a:xfrm>
            <a:off x="469899" y="1362710"/>
            <a:ext cx="8656345" cy="4595876"/>
          </a:xfrm>
        </p:spPr>
        <p:txBody>
          <a:bodyPr/>
          <a:lstStyle/>
          <a:p>
            <a:pPr marL="0" indent="0">
              <a:lnSpc>
                <a:spcPct val="100000"/>
              </a:lnSpc>
              <a:spcBef>
                <a:spcPts val="1200"/>
              </a:spcBef>
              <a:buNone/>
            </a:pPr>
            <a:r>
              <a:rPr lang="en-US" sz="2200" b="1" dirty="0"/>
              <a:t>Second</a:t>
            </a:r>
            <a:r>
              <a:rPr lang="en-US" sz="2200" dirty="0"/>
              <a:t>, pull money from taxable accounts.</a:t>
            </a:r>
          </a:p>
          <a:p>
            <a:pPr>
              <a:lnSpc>
                <a:spcPct val="100000"/>
              </a:lnSpc>
              <a:spcBef>
                <a:spcPts val="1200"/>
              </a:spcBef>
            </a:pPr>
            <a:r>
              <a:rPr lang="en-US" sz="2200" dirty="0"/>
              <a:t>Since you pay taxes on earnings in regular savings and investment accounts every year anyway, it makes sense to withdraw from them next.</a:t>
            </a:r>
          </a:p>
          <a:p>
            <a:pPr>
              <a:lnSpc>
                <a:spcPct val="100000"/>
              </a:lnSpc>
              <a:spcBef>
                <a:spcPts val="1200"/>
              </a:spcBef>
            </a:pPr>
            <a:r>
              <a:rPr lang="en-US" sz="2200" dirty="0"/>
              <a:t>The reason? You won’t be adding extra taxable income and increasing your tax bill.</a:t>
            </a:r>
          </a:p>
          <a:p>
            <a:pPr marL="0" indent="0">
              <a:lnSpc>
                <a:spcPct val="100000"/>
              </a:lnSpc>
              <a:spcBef>
                <a:spcPts val="1200"/>
              </a:spcBef>
              <a:buNone/>
            </a:pPr>
            <a:r>
              <a:rPr lang="en-US" sz="2200" b="1" dirty="0"/>
              <a:t>Third</a:t>
            </a:r>
            <a:r>
              <a:rPr lang="en-US" sz="2200" dirty="0"/>
              <a:t>, take any withdrawals (beyond RMDs) from your tax-deferred and tax-free accounts (such as Roth IRAs) last.</a:t>
            </a:r>
          </a:p>
          <a:p>
            <a:pPr>
              <a:lnSpc>
                <a:spcPct val="100000"/>
              </a:lnSpc>
              <a:spcBef>
                <a:spcPts val="1200"/>
              </a:spcBef>
            </a:pPr>
            <a:r>
              <a:rPr lang="en-US" sz="2200" dirty="0"/>
              <a:t>Why? This allows your money the most uninterrupted time to keep growing.</a:t>
            </a:r>
          </a:p>
          <a:p>
            <a:pPr>
              <a:lnSpc>
                <a:spcPct val="100000"/>
              </a:lnSpc>
              <a:spcBef>
                <a:spcPts val="1200"/>
              </a:spcBef>
            </a:pPr>
            <a:r>
              <a:rPr lang="en-US" sz="2200" i="1" dirty="0"/>
              <a:t>Best bet: </a:t>
            </a:r>
            <a:r>
              <a:rPr lang="en-US" sz="2200" dirty="0"/>
              <a:t>Draw down these funds only when the combination of RMDs and taxable account withdrawals falls short of your monthly expenses.</a:t>
            </a:r>
          </a:p>
        </p:txBody>
      </p:sp>
      <p:sp>
        <p:nvSpPr>
          <p:cNvPr id="3" name="Title 2">
            <a:extLst>
              <a:ext uri="{FF2B5EF4-FFF2-40B4-BE49-F238E27FC236}">
                <a16:creationId xmlns:a16="http://schemas.microsoft.com/office/drawing/2014/main" id="{07996A75-6DD3-4885-86CF-6533086E32FB}"/>
              </a:ext>
            </a:extLst>
          </p:cNvPr>
          <p:cNvSpPr>
            <a:spLocks noGrp="1"/>
          </p:cNvSpPr>
          <p:nvPr>
            <p:ph type="title"/>
          </p:nvPr>
        </p:nvSpPr>
        <p:spPr>
          <a:xfrm>
            <a:off x="359602" y="283704"/>
            <a:ext cx="8363774" cy="731521"/>
          </a:xfrm>
        </p:spPr>
        <p:txBody>
          <a:bodyPr/>
          <a:lstStyle/>
          <a:p>
            <a:r>
              <a:rPr lang="en-US" sz="4200" b="1" dirty="0"/>
              <a:t>Spend your savings safely</a:t>
            </a:r>
            <a:endParaRPr lang="en-US" dirty="0"/>
          </a:p>
        </p:txBody>
      </p:sp>
    </p:spTree>
    <p:extLst>
      <p:ext uri="{BB962C8B-B14F-4D97-AF65-F5344CB8AC3E}">
        <p14:creationId xmlns:p14="http://schemas.microsoft.com/office/powerpoint/2010/main" val="237020512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ckwell" panose="02060603020205020403"/>
              <a:ea typeface="+mn-ea"/>
              <a:cs typeface="+mn-cs"/>
              <a:sym typeface="Arial"/>
            </a:endParaRPr>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ckwell" panose="02060603020205020403"/>
              <a:ea typeface="+mn-ea"/>
              <a:cs typeface="+mn-cs"/>
              <a:sym typeface="Arial"/>
            </a:endParaRPr>
          </a:p>
        </p:txBody>
      </p:sp>
      <p:sp>
        <p:nvSpPr>
          <p:cNvPr id="2" name="Text Placeholder 1">
            <a:extLst>
              <a:ext uri="{FF2B5EF4-FFF2-40B4-BE49-F238E27FC236}">
                <a16:creationId xmlns:a16="http://schemas.microsoft.com/office/drawing/2014/main" id="{63708701-E81C-4007-A589-2A08C83F9160}"/>
              </a:ext>
            </a:extLst>
          </p:cNvPr>
          <p:cNvSpPr>
            <a:spLocks noGrp="1"/>
          </p:cNvSpPr>
          <p:nvPr>
            <p:ph type="body" sz="quarter" idx="11"/>
          </p:nvPr>
        </p:nvSpPr>
        <p:spPr>
          <a:xfrm>
            <a:off x="251460" y="930160"/>
            <a:ext cx="4206240" cy="4848130"/>
          </a:xfrm>
        </p:spPr>
        <p:txBody>
          <a:bodyPr vert="horz" lIns="91440" tIns="45720" rIns="91440" bIns="45720" rtlCol="0">
            <a:noAutofit/>
          </a:bodyPr>
          <a:lstStyle/>
          <a:p>
            <a:endParaRPr lang="en-US" sz="1600" b="1" kern="1200" dirty="0">
              <a:solidFill>
                <a:schemeClr val="tx1">
                  <a:lumMod val="75000"/>
                  <a:lumOff val="25000"/>
                </a:schemeClr>
              </a:solidFill>
              <a:latin typeface="+mn-lt"/>
            </a:endParaRPr>
          </a:p>
          <a:p>
            <a:pPr marL="0" indent="0">
              <a:buNone/>
            </a:pPr>
            <a:r>
              <a:rPr lang="en-US" sz="1700" b="1" kern="1200" dirty="0">
                <a:solidFill>
                  <a:schemeClr val="tx1">
                    <a:lumMod val="75000"/>
                    <a:lumOff val="25000"/>
                  </a:schemeClr>
                </a:solidFill>
                <a:latin typeface="+mn-lt"/>
              </a:rPr>
              <a:t>Read </a:t>
            </a:r>
            <a:r>
              <a:rPr lang="en-US" sz="1700" kern="1200" dirty="0">
                <a:solidFill>
                  <a:schemeClr val="tx1">
                    <a:lumMod val="75000"/>
                    <a:lumOff val="25000"/>
                  </a:schemeClr>
                </a:solidFill>
                <a:latin typeface="+mn-lt"/>
              </a:rPr>
              <a:t>“How to Implement the Bucket System” at: </a:t>
            </a:r>
          </a:p>
          <a:p>
            <a:pPr marL="0" indent="0">
              <a:buNone/>
            </a:pPr>
            <a:r>
              <a:rPr lang="en-US" sz="1700" kern="1200" dirty="0">
                <a:solidFill>
                  <a:schemeClr val="tx1">
                    <a:lumMod val="50000"/>
                  </a:schemeClr>
                </a:solidFill>
                <a:latin typeface="+mn-lt"/>
                <a:hlinkClick r:id="rId2"/>
              </a:rPr>
              <a:t>https://www.kiplinger.com/article/retirement/T037-C000-S002-how-to-implement-the-bucket-system-in-retirement.html</a:t>
            </a:r>
            <a:endParaRPr lang="en-US" sz="1700" kern="1200" dirty="0">
              <a:solidFill>
                <a:schemeClr val="tx1">
                  <a:lumMod val="50000"/>
                </a:schemeClr>
              </a:solidFill>
              <a:latin typeface="+mn-lt"/>
            </a:endParaRPr>
          </a:p>
          <a:p>
            <a:pPr marL="0" indent="0">
              <a:buNone/>
            </a:pPr>
            <a:r>
              <a:rPr lang="en-US" sz="1700" b="1" kern="1200" dirty="0">
                <a:solidFill>
                  <a:schemeClr val="tx1">
                    <a:lumMod val="50000"/>
                  </a:schemeClr>
                </a:solidFill>
                <a:latin typeface="+mn-lt"/>
              </a:rPr>
              <a:t>Check out the impact </a:t>
            </a:r>
            <a:r>
              <a:rPr lang="en-US" sz="1700" kern="1200" dirty="0">
                <a:solidFill>
                  <a:schemeClr val="tx1">
                    <a:lumMod val="50000"/>
                  </a:schemeClr>
                </a:solidFill>
                <a:latin typeface="+mn-lt"/>
              </a:rPr>
              <a:t>of different spend-down rates with a tool from the American Institute for Economic Research website at:</a:t>
            </a:r>
          </a:p>
          <a:p>
            <a:pPr marL="0" indent="0">
              <a:buNone/>
            </a:pPr>
            <a:r>
              <a:rPr lang="en-US" sz="1700" kern="1200" dirty="0">
                <a:solidFill>
                  <a:schemeClr val="tx1">
                    <a:lumMod val="50000"/>
                  </a:schemeClr>
                </a:solidFill>
                <a:latin typeface="+mn-lt"/>
                <a:hlinkClick r:id="rId3"/>
              </a:rPr>
              <a:t>https://www.aier.org/retirement-withdrawal-calculator</a:t>
            </a:r>
            <a:endParaRPr lang="en-US" sz="1700" kern="1200" dirty="0">
              <a:solidFill>
                <a:schemeClr val="tx1">
                  <a:lumMod val="50000"/>
                </a:schemeClr>
              </a:solidFill>
              <a:latin typeface="+mn-lt"/>
            </a:endParaRPr>
          </a:p>
          <a:p>
            <a:pPr marL="0" indent="0">
              <a:buNone/>
            </a:pPr>
            <a:r>
              <a:rPr lang="en-US" sz="1700" b="1" kern="1200" dirty="0">
                <a:solidFill>
                  <a:schemeClr val="tx1">
                    <a:lumMod val="50000"/>
                  </a:schemeClr>
                </a:solidFill>
                <a:latin typeface="+mn-lt"/>
              </a:rPr>
              <a:t>Get specific guidance </a:t>
            </a:r>
            <a:r>
              <a:rPr lang="en-US" sz="1700" kern="1200" dirty="0">
                <a:solidFill>
                  <a:schemeClr val="tx1">
                    <a:lumMod val="50000"/>
                  </a:schemeClr>
                </a:solidFill>
                <a:latin typeface="+mn-lt"/>
              </a:rPr>
              <a:t>about retirement and taxes at:</a:t>
            </a:r>
          </a:p>
          <a:p>
            <a:pPr marL="0" indent="0">
              <a:buNone/>
            </a:pPr>
            <a:r>
              <a:rPr lang="en-US" sz="1700" kern="1200" dirty="0">
                <a:solidFill>
                  <a:schemeClr val="tx1">
                    <a:lumMod val="50000"/>
                  </a:schemeClr>
                </a:solidFill>
                <a:latin typeface="+mn-lt"/>
                <a:hlinkClick r:id="rId4"/>
              </a:rPr>
              <a:t>https://www.irs.gov/individuals/seniors-retirees</a:t>
            </a:r>
            <a:r>
              <a:rPr lang="en-US" sz="1700" kern="1200" dirty="0">
                <a:solidFill>
                  <a:schemeClr val="tx1">
                    <a:lumMod val="50000"/>
                  </a:schemeClr>
                </a:solidFill>
                <a:latin typeface="+mn-lt"/>
              </a:rPr>
              <a:t> </a:t>
            </a:r>
          </a:p>
          <a:p>
            <a:pPr marL="0">
              <a:buFont typeface="Arial" panose="020B0604020202020204" pitchFamily="34" charset="0"/>
              <a:buChar char="•"/>
            </a:pPr>
            <a:endParaRPr lang="en-US" sz="1400" kern="1200" dirty="0">
              <a:solidFill>
                <a:schemeClr val="tx1"/>
              </a:solidFill>
              <a:latin typeface="+mn-lt"/>
              <a:ea typeface="+mn-ea"/>
              <a:cs typeface="+mn-cs"/>
            </a:endParaRPr>
          </a:p>
        </p:txBody>
      </p:sp>
      <p:sp>
        <p:nvSpPr>
          <p:cNvPr id="4" name="Title 3">
            <a:extLst>
              <a:ext uri="{FF2B5EF4-FFF2-40B4-BE49-F238E27FC236}">
                <a16:creationId xmlns:a16="http://schemas.microsoft.com/office/drawing/2014/main" id="{FCCE0982-1838-4898-9443-407D669117F7}"/>
              </a:ext>
            </a:extLst>
          </p:cNvPr>
          <p:cNvSpPr>
            <a:spLocks noGrp="1"/>
          </p:cNvSpPr>
          <p:nvPr>
            <p:ph type="title"/>
          </p:nvPr>
        </p:nvSpPr>
        <p:spPr>
          <a:xfrm>
            <a:off x="359602" y="118871"/>
            <a:ext cx="2566478" cy="731521"/>
          </a:xfrm>
        </p:spPr>
        <p:txBody>
          <a:bodyPr/>
          <a:lstStyle/>
          <a:p>
            <a:r>
              <a:rPr lang="en-US" sz="2400" b="1" dirty="0"/>
              <a:t>ACTION STEPS</a:t>
            </a:r>
          </a:p>
        </p:txBody>
      </p:sp>
      <p:pic>
        <p:nvPicPr>
          <p:cNvPr id="3" name="Picture 2">
            <a:extLst>
              <a:ext uri="{FF2B5EF4-FFF2-40B4-BE49-F238E27FC236}">
                <a16:creationId xmlns:a16="http://schemas.microsoft.com/office/drawing/2014/main" id="{26A1F9BE-28EE-4202-B3EC-772D4AC91F3C}"/>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Layer>
                </a14:imgProps>
              </a:ext>
            </a:extLst>
          </a:blip>
          <a:stretch>
            <a:fillRect/>
          </a:stretch>
        </p:blipFill>
        <p:spPr>
          <a:xfrm>
            <a:off x="5512759" y="1607721"/>
            <a:ext cx="5805538" cy="3493008"/>
          </a:xfrm>
          <a:prstGeom prst="rect">
            <a:avLst/>
          </a:prstGeom>
          <a:ln w="19050">
            <a:solidFill>
              <a:srgbClr val="FFC236"/>
            </a:solidFill>
          </a:ln>
        </p:spPr>
      </p:pic>
    </p:spTree>
    <p:extLst>
      <p:ext uri="{BB962C8B-B14F-4D97-AF65-F5344CB8AC3E}">
        <p14:creationId xmlns:p14="http://schemas.microsoft.com/office/powerpoint/2010/main" val="404577613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54984-B436-4538-90E8-29A60895371B}"/>
              </a:ext>
            </a:extLst>
          </p:cNvPr>
          <p:cNvSpPr>
            <a:spLocks noGrp="1"/>
          </p:cNvSpPr>
          <p:nvPr>
            <p:ph type="title"/>
          </p:nvPr>
        </p:nvSpPr>
        <p:spPr>
          <a:xfrm>
            <a:off x="359602" y="283704"/>
            <a:ext cx="10137710" cy="731521"/>
          </a:xfrm>
        </p:spPr>
        <p:txBody>
          <a:bodyPr/>
          <a:lstStyle/>
          <a:p>
            <a:r>
              <a:rPr lang="en-US" dirty="0"/>
              <a:t>Step 5: Manage Medicare wisely</a:t>
            </a:r>
          </a:p>
        </p:txBody>
      </p:sp>
      <p:sp>
        <p:nvSpPr>
          <p:cNvPr id="4" name="TextBox 3">
            <a:extLst>
              <a:ext uri="{FF2B5EF4-FFF2-40B4-BE49-F238E27FC236}">
                <a16:creationId xmlns:a16="http://schemas.microsoft.com/office/drawing/2014/main" id="{4F62702D-6236-46C1-9D14-DD8F0F13BE30}"/>
              </a:ext>
            </a:extLst>
          </p:cNvPr>
          <p:cNvSpPr txBox="1"/>
          <p:nvPr/>
        </p:nvSpPr>
        <p:spPr>
          <a:xfrm>
            <a:off x="457200" y="1344168"/>
            <a:ext cx="7571232" cy="33855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indent="-342900" algn="l" defTabSz="914400" rtl="0" fontAlgn="auto" latinLnBrk="0" hangingPunct="0">
              <a:lnSpc>
                <a:spcPct val="100000"/>
              </a:lnSpc>
              <a:spcBef>
                <a:spcPts val="1200"/>
              </a:spcBef>
              <a:spcAft>
                <a:spcPts val="1200"/>
              </a:spcAft>
              <a:buClrTx/>
              <a:buSzTx/>
              <a:buFont typeface="Arial" panose="020B0604020202020204" pitchFamily="34" charset="0"/>
              <a:buChar char="•"/>
              <a:tabLst/>
            </a:pPr>
            <a:r>
              <a:rPr lang="en-US" sz="2200" dirty="0"/>
              <a:t>Even if you’re already enrolled in Medicare, it’s important not to overlook the annual opportunity to review coverage and change plans.</a:t>
            </a:r>
          </a:p>
          <a:p>
            <a:pPr marL="342900" marR="0" indent="-342900" algn="l" defTabSz="914400" rtl="0" fontAlgn="auto" latinLnBrk="0" hangingPunct="0">
              <a:lnSpc>
                <a:spcPct val="100000"/>
              </a:lnSpc>
              <a:spcBef>
                <a:spcPts val="1200"/>
              </a:spcBef>
              <a:spcAft>
                <a:spcPts val="1200"/>
              </a:spcAft>
              <a:buClrTx/>
              <a:buSzTx/>
              <a:buFont typeface="Arial" panose="020B0604020202020204" pitchFamily="34" charset="0"/>
              <a:buChar char="•"/>
              <a:tabLst/>
            </a:pPr>
            <a:r>
              <a:rPr kumimoji="0" lang="en-US" sz="2200" b="0" i="0" u="none" strike="noStrike" cap="none" spc="0" normalizeH="0" baseline="0" dirty="0">
                <a:ln>
                  <a:noFill/>
                </a:ln>
                <a:solidFill>
                  <a:srgbClr val="000000"/>
                </a:solidFill>
                <a:effectLst/>
                <a:uFillTx/>
                <a:latin typeface="+mj-lt"/>
                <a:ea typeface="+mj-ea"/>
                <a:cs typeface="+mj-cs"/>
                <a:sym typeface="Arial"/>
              </a:rPr>
              <a:t>And, if you or a spouse continued working after age 65 and still have health insurance through an employer, you may have delayed your Medicare signup.</a:t>
            </a:r>
          </a:p>
          <a:p>
            <a:pPr marL="342900" marR="0" indent="-342900" algn="l" defTabSz="914400" rtl="0" fontAlgn="auto" latinLnBrk="0" hangingPunct="0">
              <a:lnSpc>
                <a:spcPct val="100000"/>
              </a:lnSpc>
              <a:spcBef>
                <a:spcPts val="1200"/>
              </a:spcBef>
              <a:spcAft>
                <a:spcPts val="1200"/>
              </a:spcAft>
              <a:buClrTx/>
              <a:buSzTx/>
              <a:buFont typeface="Arial" panose="020B0604020202020204" pitchFamily="34" charset="0"/>
              <a:buChar char="•"/>
              <a:tabLst/>
            </a:pPr>
            <a:r>
              <a:rPr kumimoji="0" lang="en-US" sz="2200" b="0" i="0" u="none" strike="noStrike" cap="none" spc="0" normalizeH="0" baseline="0" dirty="0">
                <a:ln>
                  <a:noFill/>
                </a:ln>
                <a:solidFill>
                  <a:srgbClr val="000000"/>
                </a:solidFill>
                <a:effectLst/>
                <a:uFillTx/>
                <a:latin typeface="+mj-lt"/>
                <a:ea typeface="+mj-ea"/>
                <a:cs typeface="+mj-cs"/>
                <a:sym typeface="Arial"/>
              </a:rPr>
              <a:t>In this section, we’ll look at the details of both situations.</a:t>
            </a:r>
          </a:p>
        </p:txBody>
      </p:sp>
      <p:pic>
        <p:nvPicPr>
          <p:cNvPr id="7" name="Graphic 6" descr="Stethoscope">
            <a:extLst>
              <a:ext uri="{FF2B5EF4-FFF2-40B4-BE49-F238E27FC236}">
                <a16:creationId xmlns:a16="http://schemas.microsoft.com/office/drawing/2014/main" id="{DF0682AB-682E-4C4A-A024-E01BEAB7CF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87584" y="4553712"/>
            <a:ext cx="1115568" cy="1115568"/>
          </a:xfrm>
          <a:prstGeom prst="rect">
            <a:avLst/>
          </a:prstGeom>
        </p:spPr>
      </p:pic>
    </p:spTree>
    <p:extLst>
      <p:ext uri="{BB962C8B-B14F-4D97-AF65-F5344CB8AC3E}">
        <p14:creationId xmlns:p14="http://schemas.microsoft.com/office/powerpoint/2010/main" val="1459247224"/>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B64197-400D-4AEC-8D3E-E550A4DA2C27}"/>
              </a:ext>
            </a:extLst>
          </p:cNvPr>
          <p:cNvSpPr>
            <a:spLocks noGrp="1"/>
          </p:cNvSpPr>
          <p:nvPr>
            <p:ph type="body" sz="quarter" idx="11"/>
          </p:nvPr>
        </p:nvSpPr>
        <p:spPr/>
        <p:txBody>
          <a:bodyPr/>
          <a:lstStyle/>
          <a:p>
            <a:pPr marL="0" indent="0">
              <a:buNone/>
            </a:pPr>
            <a:r>
              <a:rPr lang="en-US" sz="2200" b="1" dirty="0"/>
              <a:t>UNDERSTAND THE FUNDAMENTALS</a:t>
            </a:r>
          </a:p>
          <a:p>
            <a:pPr marL="0" indent="0">
              <a:buNone/>
            </a:pPr>
            <a:r>
              <a:rPr lang="en-US" sz="2200" dirty="0"/>
              <a:t>Basic Medicare coverage includes:</a:t>
            </a:r>
          </a:p>
          <a:p>
            <a:r>
              <a:rPr lang="en-US" sz="2200" dirty="0"/>
              <a:t>Part A – covers hospitalization and is premium-free for most people.</a:t>
            </a:r>
          </a:p>
          <a:p>
            <a:r>
              <a:rPr lang="en-US" sz="2200" dirty="0"/>
              <a:t>Part B – covers doctor visits and outpatient services, with a monthly premium.</a:t>
            </a:r>
          </a:p>
          <a:p>
            <a:pPr marL="0" indent="0">
              <a:buNone/>
            </a:pPr>
            <a:r>
              <a:rPr lang="en-US" sz="2200" dirty="0"/>
              <a:t>You’re eligible at age 65:</a:t>
            </a:r>
          </a:p>
          <a:p>
            <a:r>
              <a:rPr lang="en-US" sz="2200" dirty="0"/>
              <a:t>If you’re already receiving Social Security benefits, you’re enrolled in Part A automatically.</a:t>
            </a:r>
          </a:p>
          <a:p>
            <a:r>
              <a:rPr lang="en-US" sz="2200" dirty="0"/>
              <a:t>If you haven’t claimed Social Security benefits, Medicare enrollment is not automatic.</a:t>
            </a:r>
          </a:p>
          <a:p>
            <a:pPr marL="0" indent="0">
              <a:buNone/>
            </a:pPr>
            <a:endParaRPr lang="en-US" dirty="0"/>
          </a:p>
        </p:txBody>
      </p:sp>
      <p:sp>
        <p:nvSpPr>
          <p:cNvPr id="3" name="Title 2">
            <a:extLst>
              <a:ext uri="{FF2B5EF4-FFF2-40B4-BE49-F238E27FC236}">
                <a16:creationId xmlns:a16="http://schemas.microsoft.com/office/drawing/2014/main" id="{30F83710-BC77-486A-ABD3-1C39F2B0CE5B}"/>
              </a:ext>
            </a:extLst>
          </p:cNvPr>
          <p:cNvSpPr>
            <a:spLocks noGrp="1"/>
          </p:cNvSpPr>
          <p:nvPr>
            <p:ph type="title"/>
          </p:nvPr>
        </p:nvSpPr>
        <p:spPr>
          <a:xfrm>
            <a:off x="359602" y="283704"/>
            <a:ext cx="8692958" cy="731521"/>
          </a:xfrm>
        </p:spPr>
        <p:txBody>
          <a:bodyPr/>
          <a:lstStyle/>
          <a:p>
            <a:r>
              <a:rPr lang="en-US" sz="4200" b="1" dirty="0"/>
              <a:t>Manage Medicare wisely</a:t>
            </a:r>
          </a:p>
        </p:txBody>
      </p:sp>
      <p:sp>
        <p:nvSpPr>
          <p:cNvPr id="5" name="Rectangle 4">
            <a:extLst>
              <a:ext uri="{FF2B5EF4-FFF2-40B4-BE49-F238E27FC236}">
                <a16:creationId xmlns:a16="http://schemas.microsoft.com/office/drawing/2014/main" id="{149BBEC9-0038-4614-825D-9328A8B2798B}"/>
              </a:ext>
            </a:extLst>
          </p:cNvPr>
          <p:cNvSpPr/>
          <p:nvPr/>
        </p:nvSpPr>
        <p:spPr>
          <a:xfrm>
            <a:off x="7388352" y="1719072"/>
            <a:ext cx="3145536" cy="3355848"/>
          </a:xfrm>
          <a:prstGeom prst="rect">
            <a:avLst/>
          </a:prstGeom>
          <a:solidFill>
            <a:schemeClr val="accent3">
              <a:lumMod val="20000"/>
              <a:lumOff val="8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Arial"/>
            </a:endParaRPr>
          </a:p>
        </p:txBody>
      </p:sp>
      <p:sp>
        <p:nvSpPr>
          <p:cNvPr id="7" name="TextBox 6">
            <a:extLst>
              <a:ext uri="{FF2B5EF4-FFF2-40B4-BE49-F238E27FC236}">
                <a16:creationId xmlns:a16="http://schemas.microsoft.com/office/drawing/2014/main" id="{39A9F8FF-FB00-4BEA-8E8F-21E242AB0973}"/>
              </a:ext>
            </a:extLst>
          </p:cNvPr>
          <p:cNvSpPr txBox="1"/>
          <p:nvPr/>
        </p:nvSpPr>
        <p:spPr>
          <a:xfrm>
            <a:off x="7470648" y="1810512"/>
            <a:ext cx="3063240" cy="31393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j-lt"/>
                <a:ea typeface="+mj-ea"/>
                <a:cs typeface="+mj-cs"/>
                <a:sym typeface="Arial"/>
              </a:rPr>
              <a:t>TAKE NOTE</a:t>
            </a:r>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Arial"/>
              </a:rPr>
              <a:t>If neither you nor your spouse has employer health coverage, you should sign up for both </a:t>
            </a:r>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Arial"/>
              </a:rPr>
              <a:t>Part A and Part B.</a:t>
            </a:r>
          </a:p>
          <a:p>
            <a:pPr marL="0" marR="0" indent="0" algn="l" defTabSz="914400" rtl="0" fontAlgn="auto" latinLnBrk="0" hangingPunct="0">
              <a:lnSpc>
                <a:spcPct val="100000"/>
              </a:lnSpc>
              <a:spcBef>
                <a:spcPts val="0"/>
              </a:spcBef>
              <a:spcAft>
                <a:spcPts val="0"/>
              </a:spcAft>
              <a:buClrTx/>
              <a:buSzTx/>
              <a:buFontTx/>
              <a:buNone/>
              <a:tabLst/>
            </a:pPr>
            <a:endParaRPr lang="en-US" dirty="0"/>
          </a:p>
          <a:p>
            <a:pPr marL="0" marR="0" indent="0" algn="l" defTabSz="914400" rtl="0" fontAlgn="auto" latinLnBrk="0" hangingPunct="0">
              <a:lnSpc>
                <a:spcPct val="100000"/>
              </a:lnSpc>
              <a:spcBef>
                <a:spcPts val="0"/>
              </a:spcBef>
              <a:spcAft>
                <a:spcPts val="0"/>
              </a:spcAft>
              <a:buClrTx/>
              <a:buSzTx/>
              <a:buFontTx/>
              <a:buNone/>
              <a:tabLst/>
            </a:pPr>
            <a:r>
              <a:rPr lang="en-US" dirty="0"/>
              <a:t>Go to </a:t>
            </a:r>
            <a:r>
              <a:rPr lang="en-US" dirty="0">
                <a:hlinkClick r:id="rId2"/>
              </a:rPr>
              <a:t>SSA.gov/Medicare</a:t>
            </a:r>
            <a:r>
              <a:rPr lang="en-US" dirty="0"/>
              <a:t> to enroll three months before or after the month you turn 65—even if you aren’t signing up for Social Security.</a:t>
            </a:r>
            <a:endParaRPr kumimoji="0" lang="en-US" sz="1800" b="0" i="0" u="none" strike="noStrike" cap="none" spc="0" normalizeH="0" baseline="0" dirty="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209459666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FD073-2E17-48DA-99D9-BB695F4128F9}"/>
              </a:ext>
            </a:extLst>
          </p:cNvPr>
          <p:cNvSpPr>
            <a:spLocks noGrp="1"/>
          </p:cNvSpPr>
          <p:nvPr>
            <p:ph type="title"/>
          </p:nvPr>
        </p:nvSpPr>
        <p:spPr>
          <a:xfrm>
            <a:off x="359601" y="283704"/>
            <a:ext cx="8059780" cy="731521"/>
          </a:xfrm>
        </p:spPr>
        <p:txBody>
          <a:bodyPr/>
          <a:lstStyle/>
          <a:p>
            <a:r>
              <a:rPr lang="en-US" dirty="0"/>
              <a:t>The </a:t>
            </a:r>
            <a:r>
              <a:rPr lang="en-US" i="1" dirty="0"/>
              <a:t>When I’m 65</a:t>
            </a:r>
            <a:r>
              <a:rPr lang="en-US" dirty="0"/>
              <a:t> program</a:t>
            </a:r>
          </a:p>
        </p:txBody>
      </p:sp>
      <p:sp>
        <p:nvSpPr>
          <p:cNvPr id="3" name="TextBox 2">
            <a:extLst>
              <a:ext uri="{FF2B5EF4-FFF2-40B4-BE49-F238E27FC236}">
                <a16:creationId xmlns:a16="http://schemas.microsoft.com/office/drawing/2014/main" id="{A86A0EC3-5E69-475E-8415-4A4D43CF1A46}"/>
              </a:ext>
            </a:extLst>
          </p:cNvPr>
          <p:cNvSpPr txBox="1"/>
          <p:nvPr/>
        </p:nvSpPr>
        <p:spPr>
          <a:xfrm rot="10800000" flipH="1" flipV="1">
            <a:off x="442368" y="981755"/>
            <a:ext cx="8503328" cy="51860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0">
              <a:spcBef>
                <a:spcPts val="600"/>
              </a:spcBef>
            </a:pPr>
            <a:r>
              <a:rPr lang="en-US" sz="2200" b="1" cap="all" dirty="0"/>
              <a:t>How we live &amp; thrive in retirement is changing dramatically</a:t>
            </a:r>
          </a:p>
          <a:p>
            <a:pPr marL="342900" lvl="0" indent="-342900">
              <a:spcBef>
                <a:spcPts val="1200"/>
              </a:spcBef>
              <a:buFont typeface="Arial" panose="020B0604020202020204" pitchFamily="34" charset="0"/>
              <a:buChar char="•"/>
            </a:pPr>
            <a:r>
              <a:rPr lang="en-US" sz="2000" dirty="0"/>
              <a:t>The </a:t>
            </a:r>
            <a:r>
              <a:rPr lang="en-US" sz="2000" b="1" i="1" dirty="0"/>
              <a:t>When I’m 65</a:t>
            </a:r>
            <a:r>
              <a:rPr lang="en-US" sz="2000" dirty="0"/>
              <a:t> program is a national public television documentary and a multi-year community engagement program.</a:t>
            </a:r>
          </a:p>
          <a:p>
            <a:pPr marL="342900" indent="-342900">
              <a:spcBef>
                <a:spcPts val="1200"/>
              </a:spcBef>
              <a:buFont typeface="Arial" panose="020B0604020202020204" pitchFamily="34" charset="0"/>
              <a:buChar char="•"/>
            </a:pPr>
            <a:r>
              <a:rPr lang="en-US" sz="2000" dirty="0"/>
              <a:t>The </a:t>
            </a:r>
            <a:r>
              <a:rPr lang="en-US" sz="2000" b="1" i="1" dirty="0"/>
              <a:t>When I’m 65</a:t>
            </a:r>
            <a:r>
              <a:rPr lang="en-US" sz="2000" dirty="0"/>
              <a:t> documentary explores:	</a:t>
            </a:r>
          </a:p>
          <a:p>
            <a:pPr marL="731520" lvl="5" indent="-365760">
              <a:spcBef>
                <a:spcPts val="1200"/>
              </a:spcBef>
              <a:buFont typeface="Courier New" panose="02070309020205020404" pitchFamily="49" charset="0"/>
              <a:buChar char="o"/>
            </a:pPr>
            <a:r>
              <a:rPr lang="en-US" dirty="0"/>
              <a:t>Multi-generational approaches to retirement</a:t>
            </a:r>
          </a:p>
          <a:p>
            <a:pPr marL="731520" lvl="3" indent="-365760">
              <a:spcBef>
                <a:spcPts val="1200"/>
              </a:spcBef>
              <a:buFont typeface="Courier New" panose="02070309020205020404" pitchFamily="49" charset="0"/>
              <a:buChar char="o"/>
            </a:pPr>
            <a:r>
              <a:rPr lang="en-US" dirty="0"/>
              <a:t>Changing attitudes toward work, debt, housing, and financial fraud</a:t>
            </a:r>
          </a:p>
          <a:p>
            <a:pPr marL="731520" lvl="3" indent="-365760">
              <a:spcBef>
                <a:spcPts val="1200"/>
              </a:spcBef>
              <a:buFont typeface="Courier New" panose="02070309020205020404" pitchFamily="49" charset="0"/>
              <a:buChar char="o"/>
            </a:pPr>
            <a:r>
              <a:rPr lang="en-US" dirty="0"/>
              <a:t>Financial choices Americans of all ages must make to plan for a financially      secure future</a:t>
            </a:r>
          </a:p>
          <a:p>
            <a:pPr marL="342900" indent="-342900">
              <a:spcBef>
                <a:spcPts val="1200"/>
              </a:spcBef>
              <a:buFont typeface="Arial" panose="020B0604020202020204" pitchFamily="34" charset="0"/>
              <a:buChar char="•"/>
            </a:pPr>
            <a:r>
              <a:rPr lang="en-US" sz="2000" dirty="0"/>
              <a:t>The </a:t>
            </a:r>
            <a:r>
              <a:rPr lang="en-US" sz="2000" b="1" i="1" dirty="0"/>
              <a:t>When I’m 65 </a:t>
            </a:r>
            <a:r>
              <a:rPr lang="en-US" sz="2000" dirty="0"/>
              <a:t>community engagement program uses screenings of the documentary, engagement videos, booklets, in-person training, and other resources to stimulate discussions and online activity to help individuals and families prepare for a financially secure retirement.</a:t>
            </a:r>
          </a:p>
          <a:p>
            <a:pPr marL="342900" indent="-342900">
              <a:spcBef>
                <a:spcPts val="1200"/>
              </a:spcBef>
              <a:buFont typeface="Arial" panose="020B0604020202020204" pitchFamily="34" charset="0"/>
              <a:buChar char="•"/>
            </a:pPr>
            <a:r>
              <a:rPr lang="en-US" sz="2000" dirty="0">
                <a:hlinkClick r:id="rId2"/>
              </a:rPr>
              <a:t>www.wi65.org</a:t>
            </a:r>
            <a:r>
              <a:rPr lang="en-US" sz="2000" dirty="0"/>
              <a:t> | </a:t>
            </a:r>
            <a:r>
              <a:rPr lang="en-US" sz="2000" dirty="0">
                <a:hlinkClick r:id="rId3"/>
              </a:rPr>
              <a:t>facebook.com/WI65Project </a:t>
            </a:r>
            <a:r>
              <a:rPr lang="en-US" sz="2000" dirty="0"/>
              <a:t>| </a:t>
            </a:r>
            <a:r>
              <a:rPr lang="en-US" sz="2000" dirty="0">
                <a:hlinkClick r:id="rId4"/>
              </a:rPr>
              <a:t>twitter.com/WI65Project</a:t>
            </a:r>
            <a:r>
              <a:rPr lang="en-US" sz="2000" dirty="0"/>
              <a:t> </a:t>
            </a:r>
            <a:r>
              <a:rPr lang="en-US" sz="2200" dirty="0"/>
              <a:t> </a:t>
            </a:r>
          </a:p>
        </p:txBody>
      </p:sp>
    </p:spTree>
    <p:extLst>
      <p:ext uri="{BB962C8B-B14F-4D97-AF65-F5344CB8AC3E}">
        <p14:creationId xmlns:p14="http://schemas.microsoft.com/office/powerpoint/2010/main" val="2654120076"/>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C0B1C-9C88-4F4E-8F26-0064A29FCB09}"/>
              </a:ext>
            </a:extLst>
          </p:cNvPr>
          <p:cNvSpPr>
            <a:spLocks noGrp="1"/>
          </p:cNvSpPr>
          <p:nvPr>
            <p:ph type="title"/>
          </p:nvPr>
        </p:nvSpPr>
        <p:spPr>
          <a:xfrm>
            <a:off x="359602" y="283704"/>
            <a:ext cx="8583230" cy="731521"/>
          </a:xfrm>
        </p:spPr>
        <p:txBody>
          <a:bodyPr/>
          <a:lstStyle/>
          <a:p>
            <a:r>
              <a:rPr lang="en-US" sz="4200" dirty="0"/>
              <a:t>Manage Medicare wisely</a:t>
            </a:r>
          </a:p>
        </p:txBody>
      </p:sp>
      <p:sp>
        <p:nvSpPr>
          <p:cNvPr id="4" name="TextBox 3">
            <a:extLst>
              <a:ext uri="{FF2B5EF4-FFF2-40B4-BE49-F238E27FC236}">
                <a16:creationId xmlns:a16="http://schemas.microsoft.com/office/drawing/2014/main" id="{3953EA76-3B56-4619-8530-06CB1B44ECBE}"/>
              </a:ext>
            </a:extLst>
          </p:cNvPr>
          <p:cNvSpPr txBox="1"/>
          <p:nvPr/>
        </p:nvSpPr>
        <p:spPr>
          <a:xfrm>
            <a:off x="359602" y="1256965"/>
            <a:ext cx="7659686" cy="45263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0" hangingPunct="1">
              <a:lnSpc>
                <a:spcPct val="90000"/>
              </a:lnSpc>
              <a:spcBef>
                <a:spcPts val="1000"/>
              </a:spcBef>
              <a:buSzPct val="100000"/>
            </a:pPr>
            <a:r>
              <a:rPr lang="en-US" sz="2200" b="1" dirty="0"/>
              <a:t>UNDERSTAND THE FUNDAMENTALS</a:t>
            </a:r>
          </a:p>
          <a:p>
            <a:pPr lvl="0" hangingPunct="1">
              <a:spcBef>
                <a:spcPts val="1200"/>
              </a:spcBef>
              <a:buSzPct val="100000"/>
            </a:pPr>
            <a:r>
              <a:rPr lang="en-US" sz="2200" dirty="0"/>
              <a:t>Are you or your spouse still working and have employer coverage? </a:t>
            </a:r>
          </a:p>
          <a:p>
            <a:pPr marL="342900" lvl="0" indent="-342900" hangingPunct="1">
              <a:spcBef>
                <a:spcPts val="1200"/>
              </a:spcBef>
              <a:buSzPct val="100000"/>
              <a:buFont typeface="Arial" panose="020B0604020202020204" pitchFamily="34" charset="0"/>
              <a:buChar char="•"/>
            </a:pPr>
            <a:r>
              <a:rPr lang="en-US" sz="2200" dirty="0"/>
              <a:t>You may be able to delay signing up for Part B until your employer coverage ends.</a:t>
            </a:r>
          </a:p>
          <a:p>
            <a:pPr marL="342900" lvl="0" indent="-342900" hangingPunct="1">
              <a:spcBef>
                <a:spcPts val="1200"/>
              </a:spcBef>
              <a:buSzPct val="100000"/>
              <a:buFont typeface="Arial" panose="020B0604020202020204" pitchFamily="34" charset="0"/>
              <a:buChar char="•"/>
            </a:pPr>
            <a:r>
              <a:rPr lang="en-US" sz="2200" i="1" dirty="0"/>
              <a:t>But beware: </a:t>
            </a:r>
            <a:r>
              <a:rPr lang="en-US" sz="2200" dirty="0"/>
              <a:t>You must enroll within eight months after this coverage ceases or face a lifetime penalty of higher premiums for Part B coverage.</a:t>
            </a:r>
          </a:p>
          <a:p>
            <a:pPr marL="342900" lvl="0" indent="-342900" hangingPunct="1">
              <a:spcBef>
                <a:spcPts val="1200"/>
              </a:spcBef>
              <a:buSzPct val="100000"/>
              <a:buFont typeface="Arial" panose="020B0604020202020204" pitchFamily="34" charset="0"/>
              <a:buChar char="•"/>
            </a:pPr>
            <a:r>
              <a:rPr lang="en-US" sz="2200" dirty="0"/>
              <a:t>Ability to delay also depends on employer size. If your employer has fewer than 20 employees, then Medicare typically becomes primary coverage at 65—and you generally need to enroll then to avoid any coverage gaps.</a:t>
            </a:r>
          </a:p>
        </p:txBody>
      </p:sp>
      <p:sp>
        <p:nvSpPr>
          <p:cNvPr id="5" name="Speech Bubble: Rectangle 4">
            <a:extLst>
              <a:ext uri="{FF2B5EF4-FFF2-40B4-BE49-F238E27FC236}">
                <a16:creationId xmlns:a16="http://schemas.microsoft.com/office/drawing/2014/main" id="{E0EEAC94-AD26-45A3-BF59-791E3C98DCFD}"/>
              </a:ext>
            </a:extLst>
          </p:cNvPr>
          <p:cNvSpPr/>
          <p:nvPr/>
        </p:nvSpPr>
        <p:spPr>
          <a:xfrm rot="5400000">
            <a:off x="8189595" y="2602935"/>
            <a:ext cx="2663190" cy="2562604"/>
          </a:xfrm>
          <a:prstGeom prst="wedgeRectCallout">
            <a:avLst>
              <a:gd name="adj1" fmla="val -15065"/>
              <a:gd name="adj2" fmla="val 67961"/>
            </a:avLst>
          </a:prstGeom>
          <a:solidFill>
            <a:schemeClr val="accent4">
              <a:lumMod val="20000"/>
              <a:lumOff val="8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Arial"/>
            </a:endParaRPr>
          </a:p>
        </p:txBody>
      </p:sp>
      <p:sp>
        <p:nvSpPr>
          <p:cNvPr id="6" name="TextBox 5">
            <a:extLst>
              <a:ext uri="{FF2B5EF4-FFF2-40B4-BE49-F238E27FC236}">
                <a16:creationId xmlns:a16="http://schemas.microsoft.com/office/drawing/2014/main" id="{B9F04754-E3F8-4EFF-A9AC-16BC69EC2EE7}"/>
              </a:ext>
            </a:extLst>
          </p:cNvPr>
          <p:cNvSpPr txBox="1"/>
          <p:nvPr/>
        </p:nvSpPr>
        <p:spPr>
          <a:xfrm>
            <a:off x="8446770" y="2835625"/>
            <a:ext cx="2148840" cy="1754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Arial"/>
              </a:rPr>
              <a:t>This penalty amounts to </a:t>
            </a:r>
            <a:r>
              <a:rPr kumimoji="0" lang="en-US" sz="1800" b="1" i="0" u="none" strike="noStrike" cap="none" spc="0" normalizeH="0" baseline="0" dirty="0">
                <a:ln>
                  <a:noFill/>
                </a:ln>
                <a:solidFill>
                  <a:srgbClr val="000000"/>
                </a:solidFill>
                <a:effectLst/>
                <a:uFillTx/>
                <a:latin typeface="+mj-lt"/>
                <a:ea typeface="+mj-ea"/>
                <a:cs typeface="+mj-cs"/>
                <a:sym typeface="Arial"/>
              </a:rPr>
              <a:t>10%</a:t>
            </a:r>
            <a:r>
              <a:rPr kumimoji="0" lang="en-US" sz="1800" b="0" i="0" u="none" strike="noStrike" cap="none" spc="0" normalizeH="0" baseline="0" dirty="0">
                <a:ln>
                  <a:noFill/>
                </a:ln>
                <a:solidFill>
                  <a:srgbClr val="000000"/>
                </a:solidFill>
                <a:effectLst/>
                <a:uFillTx/>
                <a:latin typeface="+mj-lt"/>
                <a:ea typeface="+mj-ea"/>
                <a:cs typeface="+mj-cs"/>
                <a:sym typeface="Arial"/>
              </a:rPr>
              <a:t> of the current Part B premium for every year you should have been enrolled in Part B but were not!</a:t>
            </a:r>
          </a:p>
        </p:txBody>
      </p:sp>
    </p:spTree>
    <p:extLst>
      <p:ext uri="{BB962C8B-B14F-4D97-AF65-F5344CB8AC3E}">
        <p14:creationId xmlns:p14="http://schemas.microsoft.com/office/powerpoint/2010/main" val="347311485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274AD-951F-4733-A84F-6883A433612A}"/>
              </a:ext>
            </a:extLst>
          </p:cNvPr>
          <p:cNvSpPr>
            <a:spLocks noGrp="1"/>
          </p:cNvSpPr>
          <p:nvPr>
            <p:ph type="title"/>
          </p:nvPr>
        </p:nvSpPr>
        <p:spPr>
          <a:xfrm>
            <a:off x="359602" y="283704"/>
            <a:ext cx="8747822" cy="731521"/>
          </a:xfrm>
        </p:spPr>
        <p:txBody>
          <a:bodyPr/>
          <a:lstStyle/>
          <a:p>
            <a:r>
              <a:rPr lang="en-US" dirty="0"/>
              <a:t>Manage Medicare wisely</a:t>
            </a:r>
          </a:p>
        </p:txBody>
      </p:sp>
      <p:sp>
        <p:nvSpPr>
          <p:cNvPr id="3" name="TextBox 2">
            <a:extLst>
              <a:ext uri="{FF2B5EF4-FFF2-40B4-BE49-F238E27FC236}">
                <a16:creationId xmlns:a16="http://schemas.microsoft.com/office/drawing/2014/main" id="{681ECEA7-D5B2-4B86-A2AC-498117F0AB96}"/>
              </a:ext>
            </a:extLst>
          </p:cNvPr>
          <p:cNvSpPr txBox="1"/>
          <p:nvPr/>
        </p:nvSpPr>
        <p:spPr>
          <a:xfrm>
            <a:off x="485332" y="1186434"/>
            <a:ext cx="7897430" cy="48936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1200"/>
              </a:spcBef>
              <a:spcAft>
                <a:spcPts val="0"/>
              </a:spcAft>
              <a:buClrTx/>
              <a:buSzTx/>
              <a:buFontTx/>
              <a:buNone/>
              <a:tabLst/>
            </a:pPr>
            <a:r>
              <a:rPr kumimoji="0" lang="en-US" sz="2200" b="1" i="0" u="none" strike="noStrike" cap="none" spc="0" normalizeH="0" baseline="0" dirty="0">
                <a:ln>
                  <a:noFill/>
                </a:ln>
                <a:solidFill>
                  <a:srgbClr val="000000"/>
                </a:solidFill>
                <a:effectLst/>
                <a:uFillTx/>
                <a:latin typeface="+mj-lt"/>
                <a:ea typeface="+mj-ea"/>
                <a:cs typeface="+mj-cs"/>
                <a:sym typeface="Arial"/>
              </a:rPr>
              <a:t>YOUR RIGHT TO CHANGE COVERAGE</a:t>
            </a:r>
          </a:p>
          <a:p>
            <a:pPr marL="342900" marR="0" indent="-342900" algn="l" defTabSz="914400" rtl="0" fontAlgn="auto" latinLnBrk="0" hangingPunct="0">
              <a:lnSpc>
                <a:spcPct val="100000"/>
              </a:lnSpc>
              <a:spcBef>
                <a:spcPts val="1200"/>
              </a:spcBef>
              <a:spcAft>
                <a:spcPts val="0"/>
              </a:spcAft>
              <a:buClrTx/>
              <a:buSzTx/>
              <a:buFont typeface="Arial" panose="020B0604020202020204" pitchFamily="34" charset="0"/>
              <a:buChar char="•"/>
              <a:tabLst/>
            </a:pPr>
            <a:r>
              <a:rPr lang="en-US" sz="2200" dirty="0"/>
              <a:t>Every year, you have the opportunity to change, add or drop coverage for Part D or Medicare Advantage plans during open enrollment season.</a:t>
            </a:r>
          </a:p>
          <a:p>
            <a:pPr marL="342900" marR="0" indent="-342900" algn="l" defTabSz="914400" rtl="0" fontAlgn="auto" latinLnBrk="0" hangingPunct="0">
              <a:lnSpc>
                <a:spcPct val="100000"/>
              </a:lnSpc>
              <a:spcBef>
                <a:spcPts val="1200"/>
              </a:spcBef>
              <a:spcAft>
                <a:spcPts val="0"/>
              </a:spcAft>
              <a:buClrTx/>
              <a:buSzTx/>
              <a:buFont typeface="Arial" panose="020B0604020202020204" pitchFamily="34" charset="0"/>
              <a:buChar char="•"/>
              <a:tabLst/>
            </a:pPr>
            <a:r>
              <a:rPr lang="en-US" sz="2200" dirty="0"/>
              <a:t>It’s wise to check out your options each year, even if you’ve been happy with your plan.</a:t>
            </a:r>
          </a:p>
          <a:p>
            <a:pPr marL="342900" marR="0" indent="-342900" algn="l" defTabSz="914400" rtl="0" fontAlgn="auto" latinLnBrk="0" hangingPunct="0">
              <a:lnSpc>
                <a:spcPct val="100000"/>
              </a:lnSpc>
              <a:spcBef>
                <a:spcPts val="1200"/>
              </a:spcBef>
              <a:spcAft>
                <a:spcPts val="0"/>
              </a:spcAft>
              <a:buClrTx/>
              <a:buSzTx/>
              <a:buFont typeface="Arial" panose="020B0604020202020204" pitchFamily="34" charset="0"/>
              <a:buChar char="•"/>
              <a:tabLst/>
            </a:pPr>
            <a:r>
              <a:rPr lang="en-US" sz="2200" dirty="0"/>
              <a:t>For example:</a:t>
            </a:r>
          </a:p>
          <a:p>
            <a:pPr marL="731520" lvl="8" indent="-274320">
              <a:spcBef>
                <a:spcPts val="1200"/>
              </a:spcBef>
              <a:buFont typeface="Courier New" panose="02070309020205020404" pitchFamily="49" charset="0"/>
              <a:buChar char="o"/>
            </a:pPr>
            <a:r>
              <a:rPr lang="en-US" sz="2200" dirty="0"/>
              <a:t>Your prescription drugs or health needs may have changed.</a:t>
            </a:r>
          </a:p>
          <a:p>
            <a:pPr marL="731520" lvl="4" indent="-274320">
              <a:spcBef>
                <a:spcPts val="1200"/>
              </a:spcBef>
              <a:buFont typeface="Courier New" panose="02070309020205020404" pitchFamily="49" charset="0"/>
              <a:buChar char="o"/>
            </a:pPr>
            <a:r>
              <a:rPr lang="en-US" sz="2200" dirty="0"/>
              <a:t>Plans may have changed premiums or coverage.</a:t>
            </a:r>
          </a:p>
          <a:p>
            <a:pPr marL="731520" lvl="4" indent="-274320">
              <a:spcBef>
                <a:spcPts val="1200"/>
              </a:spcBef>
              <a:buFont typeface="Courier New" panose="02070309020205020404" pitchFamily="49" charset="0"/>
              <a:buChar char="o"/>
            </a:pPr>
            <a:r>
              <a:rPr lang="en-US" sz="2200" dirty="0"/>
              <a:t>New plans may have entered or left the business in your area.</a:t>
            </a:r>
          </a:p>
          <a:p>
            <a:pPr marL="0" marR="0" indent="0" algn="l" defTabSz="914400" rtl="0" fontAlgn="auto" latinLnBrk="0" hangingPunct="0">
              <a:lnSpc>
                <a:spcPct val="100000"/>
              </a:lnSpc>
              <a:spcBef>
                <a:spcPts val="0"/>
              </a:spcBef>
              <a:spcAft>
                <a:spcPts val="0"/>
              </a:spcAft>
              <a:buClrTx/>
              <a:buSzTx/>
              <a:buFontTx/>
              <a:buNone/>
              <a:tabLst/>
            </a:pPr>
            <a:r>
              <a:rPr lang="en-US" sz="2200" dirty="0"/>
              <a:t>	</a:t>
            </a:r>
          </a:p>
        </p:txBody>
      </p:sp>
    </p:spTree>
    <p:extLst>
      <p:ext uri="{BB962C8B-B14F-4D97-AF65-F5344CB8AC3E}">
        <p14:creationId xmlns:p14="http://schemas.microsoft.com/office/powerpoint/2010/main" val="3574507358"/>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71046D-785F-4C46-B548-26934A7C6FAE}"/>
              </a:ext>
            </a:extLst>
          </p:cNvPr>
          <p:cNvSpPr>
            <a:spLocks noGrp="1"/>
          </p:cNvSpPr>
          <p:nvPr>
            <p:ph type="body" sz="quarter" idx="11"/>
          </p:nvPr>
        </p:nvSpPr>
        <p:spPr>
          <a:xfrm>
            <a:off x="469900" y="1384300"/>
            <a:ext cx="8271764" cy="4337050"/>
          </a:xfrm>
        </p:spPr>
        <p:txBody>
          <a:bodyPr/>
          <a:lstStyle/>
          <a:p>
            <a:pPr marL="0" indent="0">
              <a:lnSpc>
                <a:spcPct val="100000"/>
              </a:lnSpc>
              <a:spcBef>
                <a:spcPts val="1200"/>
              </a:spcBef>
              <a:buNone/>
            </a:pPr>
            <a:r>
              <a:rPr lang="en-US" sz="2200" b="1" dirty="0"/>
              <a:t>PLUG COVERAGE GAPS</a:t>
            </a:r>
          </a:p>
          <a:p>
            <a:pPr>
              <a:lnSpc>
                <a:spcPct val="100000"/>
              </a:lnSpc>
              <a:spcBef>
                <a:spcPts val="1200"/>
              </a:spcBef>
            </a:pPr>
            <a:r>
              <a:rPr lang="en-US" sz="2200" dirty="0"/>
              <a:t>Because Medicare has deductibles and copays and doesn’t cover prescriptions, most people purchase additional coverage.</a:t>
            </a:r>
          </a:p>
          <a:p>
            <a:pPr>
              <a:lnSpc>
                <a:spcPct val="100000"/>
              </a:lnSpc>
              <a:spcBef>
                <a:spcPts val="1200"/>
              </a:spcBef>
            </a:pPr>
            <a:r>
              <a:rPr lang="en-US" sz="2200" dirty="0"/>
              <a:t>Choices include:</a:t>
            </a:r>
          </a:p>
          <a:p>
            <a:pPr lvl="1">
              <a:lnSpc>
                <a:spcPct val="100000"/>
              </a:lnSpc>
              <a:spcBef>
                <a:spcPts val="1200"/>
              </a:spcBef>
            </a:pPr>
            <a:r>
              <a:rPr lang="en-US" sz="2200" dirty="0"/>
              <a:t>Medigap, a Medicare supplement policy, which covers deductibles and co-pays.	</a:t>
            </a:r>
          </a:p>
          <a:p>
            <a:pPr lvl="1">
              <a:lnSpc>
                <a:spcPct val="100000"/>
              </a:lnSpc>
              <a:spcBef>
                <a:spcPts val="1200"/>
              </a:spcBef>
            </a:pPr>
            <a:r>
              <a:rPr lang="en-US" sz="2200" dirty="0"/>
              <a:t>Part D policy, which covers prescription drugs.</a:t>
            </a:r>
          </a:p>
          <a:p>
            <a:pPr lvl="1">
              <a:lnSpc>
                <a:spcPct val="100000"/>
              </a:lnSpc>
              <a:spcBef>
                <a:spcPts val="1200"/>
              </a:spcBef>
            </a:pPr>
            <a:r>
              <a:rPr lang="en-US" sz="2200" dirty="0"/>
              <a:t>Medicare Advantage plan (Part C), which provides both medical and prescription drug coverage from a private insurer.</a:t>
            </a:r>
          </a:p>
          <a:p>
            <a:pPr marL="457200" lvl="1" indent="0">
              <a:lnSpc>
                <a:spcPct val="100000"/>
              </a:lnSpc>
              <a:spcBef>
                <a:spcPts val="1200"/>
              </a:spcBef>
              <a:buNone/>
            </a:pPr>
            <a:r>
              <a:rPr lang="en-US" sz="2200" dirty="0"/>
              <a:t>Which option may be right for you? Let’s do a quick comparison.</a:t>
            </a:r>
          </a:p>
        </p:txBody>
      </p:sp>
      <p:sp>
        <p:nvSpPr>
          <p:cNvPr id="3" name="Title 2">
            <a:extLst>
              <a:ext uri="{FF2B5EF4-FFF2-40B4-BE49-F238E27FC236}">
                <a16:creationId xmlns:a16="http://schemas.microsoft.com/office/drawing/2014/main" id="{EC81E949-4CF9-4735-8899-209D37B1F8B2}"/>
              </a:ext>
            </a:extLst>
          </p:cNvPr>
          <p:cNvSpPr>
            <a:spLocks noGrp="1"/>
          </p:cNvSpPr>
          <p:nvPr>
            <p:ph type="title"/>
          </p:nvPr>
        </p:nvSpPr>
        <p:spPr>
          <a:xfrm>
            <a:off x="359602" y="283704"/>
            <a:ext cx="8857550" cy="731521"/>
          </a:xfrm>
        </p:spPr>
        <p:txBody>
          <a:bodyPr/>
          <a:lstStyle/>
          <a:p>
            <a:r>
              <a:rPr lang="en-US" sz="4200" b="1" dirty="0"/>
              <a:t>Manage Medicare wisely</a:t>
            </a:r>
          </a:p>
        </p:txBody>
      </p:sp>
    </p:spTree>
    <p:extLst>
      <p:ext uri="{BB962C8B-B14F-4D97-AF65-F5344CB8AC3E}">
        <p14:creationId xmlns:p14="http://schemas.microsoft.com/office/powerpoint/2010/main" val="3288645403"/>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1" y="1973898"/>
            <a:ext cx="5005259" cy="3120391"/>
          </a:xfrm>
        </p:spPr>
        <p:txBody>
          <a:bodyPr/>
          <a:lstStyle/>
          <a:p>
            <a:pPr marL="0" indent="0">
              <a:lnSpc>
                <a:spcPct val="100000"/>
              </a:lnSpc>
              <a:spcBef>
                <a:spcPts val="1200"/>
              </a:spcBef>
              <a:spcAft>
                <a:spcPts val="600"/>
              </a:spcAft>
              <a:buNone/>
            </a:pPr>
            <a:r>
              <a:rPr lang="en-US" sz="2200" b="1" cap="all" dirty="0"/>
              <a:t>Medigap</a:t>
            </a:r>
          </a:p>
          <a:p>
            <a:pPr>
              <a:lnSpc>
                <a:spcPct val="100000"/>
              </a:lnSpc>
              <a:spcBef>
                <a:spcPts val="1200"/>
              </a:spcBef>
              <a:spcAft>
                <a:spcPts val="600"/>
              </a:spcAft>
            </a:pPr>
            <a:r>
              <a:rPr lang="en-US" sz="2200" dirty="0"/>
              <a:t>Usually higher premiums.</a:t>
            </a:r>
          </a:p>
          <a:p>
            <a:pPr>
              <a:lnSpc>
                <a:spcPct val="100000"/>
              </a:lnSpc>
              <a:spcBef>
                <a:spcPts val="1200"/>
              </a:spcBef>
              <a:spcAft>
                <a:spcPts val="600"/>
              </a:spcAft>
            </a:pPr>
            <a:r>
              <a:rPr lang="en-US" sz="2200" dirty="0"/>
              <a:t>Fewer out-of-pocket costs.</a:t>
            </a:r>
          </a:p>
          <a:p>
            <a:pPr>
              <a:lnSpc>
                <a:spcPct val="100000"/>
              </a:lnSpc>
              <a:spcBef>
                <a:spcPts val="1200"/>
              </a:spcBef>
              <a:spcAft>
                <a:spcPts val="600"/>
              </a:spcAft>
            </a:pPr>
            <a:r>
              <a:rPr lang="en-US" sz="2200" dirty="0"/>
              <a:t>Can use any doctor, hospital or other provider that accepts Medicare.</a:t>
            </a:r>
          </a:p>
          <a:p>
            <a:endParaRPr lang="en-US" dirty="0"/>
          </a:p>
        </p:txBody>
      </p:sp>
      <p:sp>
        <p:nvSpPr>
          <p:cNvPr id="3" name="Text Placeholder 2"/>
          <p:cNvSpPr>
            <a:spLocks noGrp="1"/>
          </p:cNvSpPr>
          <p:nvPr>
            <p:ph type="body" sz="quarter" idx="11"/>
          </p:nvPr>
        </p:nvSpPr>
        <p:spPr>
          <a:xfrm>
            <a:off x="6351589" y="1954609"/>
            <a:ext cx="5005259" cy="3495216"/>
          </a:xfrm>
        </p:spPr>
        <p:txBody>
          <a:bodyPr/>
          <a:lstStyle/>
          <a:p>
            <a:pPr marL="0" indent="0">
              <a:lnSpc>
                <a:spcPct val="100000"/>
              </a:lnSpc>
              <a:spcBef>
                <a:spcPts val="1200"/>
              </a:spcBef>
              <a:spcAft>
                <a:spcPts val="600"/>
              </a:spcAft>
              <a:buNone/>
            </a:pPr>
            <a:r>
              <a:rPr lang="en-US" sz="2200" b="1" dirty="0"/>
              <a:t>MEDICARE ADVANTAGE</a:t>
            </a:r>
          </a:p>
          <a:p>
            <a:pPr>
              <a:lnSpc>
                <a:spcPct val="100000"/>
              </a:lnSpc>
              <a:spcBef>
                <a:spcPts val="1200"/>
              </a:spcBef>
              <a:spcAft>
                <a:spcPts val="600"/>
              </a:spcAft>
            </a:pPr>
            <a:r>
              <a:rPr lang="en-US" sz="2200" dirty="0"/>
              <a:t>Run by private insurers, similar to employer HMO or PPO coverage.</a:t>
            </a:r>
          </a:p>
          <a:p>
            <a:pPr>
              <a:lnSpc>
                <a:spcPct val="100000"/>
              </a:lnSpc>
              <a:spcBef>
                <a:spcPts val="1200"/>
              </a:spcBef>
              <a:spcAft>
                <a:spcPts val="600"/>
              </a:spcAft>
            </a:pPr>
            <a:r>
              <a:rPr lang="en-US" sz="2200" dirty="0"/>
              <a:t>Some charge nothing beyond Medicare Part B premium.</a:t>
            </a:r>
          </a:p>
          <a:p>
            <a:pPr>
              <a:lnSpc>
                <a:spcPct val="100000"/>
              </a:lnSpc>
              <a:spcBef>
                <a:spcPts val="1200"/>
              </a:spcBef>
              <a:spcAft>
                <a:spcPts val="600"/>
              </a:spcAft>
            </a:pPr>
            <a:r>
              <a:rPr lang="en-US" sz="2200" dirty="0"/>
              <a:t>More out-of-pocket costs.</a:t>
            </a:r>
          </a:p>
          <a:p>
            <a:pPr>
              <a:lnSpc>
                <a:spcPct val="100000"/>
              </a:lnSpc>
              <a:spcBef>
                <a:spcPts val="1200"/>
              </a:spcBef>
              <a:spcAft>
                <a:spcPts val="600"/>
              </a:spcAft>
            </a:pPr>
            <a:r>
              <a:rPr lang="en-US" sz="2200" dirty="0"/>
              <a:t>Limited network of doctors and hospitals.</a:t>
            </a:r>
          </a:p>
          <a:p>
            <a:pPr marL="0" indent="0">
              <a:buNone/>
            </a:pPr>
            <a:endParaRPr lang="en-US" sz="2200" b="1" dirty="0"/>
          </a:p>
        </p:txBody>
      </p:sp>
      <p:sp>
        <p:nvSpPr>
          <p:cNvPr id="4" name="Title 3"/>
          <p:cNvSpPr>
            <a:spLocks noGrp="1"/>
          </p:cNvSpPr>
          <p:nvPr>
            <p:ph type="title"/>
          </p:nvPr>
        </p:nvSpPr>
        <p:spPr>
          <a:xfrm>
            <a:off x="359602" y="283704"/>
            <a:ext cx="10592416" cy="731521"/>
          </a:xfrm>
        </p:spPr>
        <p:txBody>
          <a:bodyPr/>
          <a:lstStyle/>
          <a:p>
            <a:r>
              <a:rPr lang="en-US" sz="4200" b="1" dirty="0"/>
              <a:t>Manage Medicare wisely</a:t>
            </a:r>
          </a:p>
        </p:txBody>
      </p:sp>
    </p:spTree>
    <p:extLst>
      <p:ext uri="{BB962C8B-B14F-4D97-AF65-F5344CB8AC3E}">
        <p14:creationId xmlns:p14="http://schemas.microsoft.com/office/powerpoint/2010/main" val="206617520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63708701-E81C-4007-A589-2A08C83F9160}"/>
              </a:ext>
            </a:extLst>
          </p:cNvPr>
          <p:cNvSpPr>
            <a:spLocks noGrp="1"/>
          </p:cNvSpPr>
          <p:nvPr>
            <p:ph type="body" sz="quarter" idx="11"/>
          </p:nvPr>
        </p:nvSpPr>
        <p:spPr>
          <a:xfrm>
            <a:off x="100584" y="1243584"/>
            <a:ext cx="4471416" cy="4754880"/>
          </a:xfrm>
        </p:spPr>
        <p:txBody>
          <a:bodyPr vert="horz" lIns="91440" tIns="45720" rIns="91440" bIns="45720" rtlCol="0">
            <a:noAutofit/>
          </a:bodyPr>
          <a:lstStyle/>
          <a:p>
            <a:pPr marL="0" indent="0">
              <a:spcBef>
                <a:spcPts val="600"/>
              </a:spcBef>
              <a:buNone/>
            </a:pPr>
            <a:r>
              <a:rPr lang="en-US" sz="1800" b="1" kern="1200" dirty="0">
                <a:solidFill>
                  <a:schemeClr val="tx1">
                    <a:lumMod val="75000"/>
                    <a:lumOff val="25000"/>
                  </a:schemeClr>
                </a:solidFill>
                <a:latin typeface="+mn-lt"/>
              </a:rPr>
              <a:t>Navigate Medicare choices </a:t>
            </a:r>
            <a:r>
              <a:rPr lang="en-US" sz="1800" kern="1200" dirty="0">
                <a:solidFill>
                  <a:schemeClr val="tx1">
                    <a:lumMod val="75000"/>
                    <a:lumOff val="25000"/>
                  </a:schemeClr>
                </a:solidFill>
                <a:latin typeface="+mn-lt"/>
              </a:rPr>
              <a:t>by checking out these sites:</a:t>
            </a:r>
          </a:p>
          <a:p>
            <a:r>
              <a:rPr lang="en-US" sz="1800" kern="1200" dirty="0">
                <a:solidFill>
                  <a:schemeClr val="tx1">
                    <a:lumMod val="75000"/>
                    <a:lumOff val="25000"/>
                  </a:schemeClr>
                </a:solidFill>
                <a:latin typeface="+mn-lt"/>
              </a:rPr>
              <a:t>The local State Health Insurance Assistance Program in your area at: </a:t>
            </a:r>
          </a:p>
          <a:p>
            <a:pPr marL="0" indent="0">
              <a:buNone/>
            </a:pPr>
            <a:r>
              <a:rPr lang="en-US" sz="1800" kern="1200" dirty="0">
                <a:solidFill>
                  <a:schemeClr val="tx1">
                    <a:lumMod val="50000"/>
                  </a:schemeClr>
                </a:solidFill>
                <a:latin typeface="+mn-lt"/>
                <a:hlinkClick r:id="rId2"/>
              </a:rPr>
              <a:t>www.shiptacenter.org/</a:t>
            </a:r>
            <a:r>
              <a:rPr lang="en-US" sz="1800" kern="1200" dirty="0">
                <a:solidFill>
                  <a:schemeClr val="tx1">
                    <a:lumMod val="50000"/>
                  </a:schemeClr>
                </a:solidFill>
                <a:latin typeface="+mn-lt"/>
              </a:rPr>
              <a:t> </a:t>
            </a:r>
          </a:p>
          <a:p>
            <a:r>
              <a:rPr lang="en-US" sz="1800" kern="1200" dirty="0">
                <a:solidFill>
                  <a:schemeClr val="tx1">
                    <a:lumMod val="50000"/>
                  </a:schemeClr>
                </a:solidFill>
                <a:latin typeface="+mn-lt"/>
              </a:rPr>
              <a:t>Free tools available from the nonprofit Medicare Rights Center at:</a:t>
            </a:r>
          </a:p>
          <a:p>
            <a:pPr marL="0" indent="0">
              <a:buNone/>
            </a:pPr>
            <a:r>
              <a:rPr lang="en-US" sz="1800" kern="1200" dirty="0">
                <a:solidFill>
                  <a:schemeClr val="tx1">
                    <a:lumMod val="50000"/>
                  </a:schemeClr>
                </a:solidFill>
                <a:latin typeface="+mn-lt"/>
                <a:hlinkClick r:id="rId3"/>
              </a:rPr>
              <a:t>www.medicarerights.org/</a:t>
            </a:r>
            <a:endParaRPr lang="en-US" sz="1800" kern="1200" dirty="0">
              <a:solidFill>
                <a:schemeClr val="tx1">
                  <a:lumMod val="50000"/>
                </a:schemeClr>
              </a:solidFill>
              <a:latin typeface="+mn-lt"/>
            </a:endParaRPr>
          </a:p>
          <a:p>
            <a:r>
              <a:rPr lang="en-US" sz="1800" kern="1200" dirty="0">
                <a:solidFill>
                  <a:schemeClr val="tx1">
                    <a:lumMod val="50000"/>
                  </a:schemeClr>
                </a:solidFill>
                <a:latin typeface="+mn-lt"/>
              </a:rPr>
              <a:t>Cost and coverage comparisons for all the Medicare Advantage and Part D plans in your area at:</a:t>
            </a:r>
          </a:p>
          <a:p>
            <a:pPr marL="0" indent="0">
              <a:buNone/>
            </a:pPr>
            <a:r>
              <a:rPr lang="en-US" sz="1800" kern="1200" dirty="0">
                <a:solidFill>
                  <a:schemeClr val="tx1">
                    <a:lumMod val="50000"/>
                  </a:schemeClr>
                </a:solidFill>
                <a:latin typeface="+mn-lt"/>
                <a:hlinkClick r:id="rId4"/>
              </a:rPr>
              <a:t>www.medicare.gov/find-a-plan/questions/home.aspx</a:t>
            </a:r>
            <a:endParaRPr lang="en-US" sz="1800" kern="1200" dirty="0">
              <a:solidFill>
                <a:schemeClr val="tx1">
                  <a:lumMod val="50000"/>
                </a:schemeClr>
              </a:solidFill>
              <a:latin typeface="+mn-lt"/>
            </a:endParaRPr>
          </a:p>
          <a:p>
            <a:pPr marL="0" indent="0">
              <a:buNone/>
            </a:pPr>
            <a:endParaRPr lang="en-US" sz="1400" kern="1200" dirty="0">
              <a:solidFill>
                <a:schemeClr val="tx1"/>
              </a:solidFill>
              <a:latin typeface="+mn-lt"/>
              <a:ea typeface="+mn-ea"/>
              <a:cs typeface="+mn-cs"/>
            </a:endParaRPr>
          </a:p>
        </p:txBody>
      </p:sp>
      <p:sp>
        <p:nvSpPr>
          <p:cNvPr id="4" name="Title 3">
            <a:extLst>
              <a:ext uri="{FF2B5EF4-FFF2-40B4-BE49-F238E27FC236}">
                <a16:creationId xmlns:a16="http://schemas.microsoft.com/office/drawing/2014/main" id="{FCCE0982-1838-4898-9443-407D669117F7}"/>
              </a:ext>
            </a:extLst>
          </p:cNvPr>
          <p:cNvSpPr>
            <a:spLocks noGrp="1"/>
          </p:cNvSpPr>
          <p:nvPr>
            <p:ph type="title"/>
          </p:nvPr>
        </p:nvSpPr>
        <p:spPr>
          <a:xfrm>
            <a:off x="359602" y="118871"/>
            <a:ext cx="2566478" cy="731521"/>
          </a:xfrm>
        </p:spPr>
        <p:txBody>
          <a:bodyPr/>
          <a:lstStyle/>
          <a:p>
            <a:r>
              <a:rPr lang="en-US" sz="2400" b="1" dirty="0"/>
              <a:t>ACTION STEP</a:t>
            </a:r>
          </a:p>
        </p:txBody>
      </p:sp>
      <p:pic>
        <p:nvPicPr>
          <p:cNvPr id="6" name="Picture 5">
            <a:extLst>
              <a:ext uri="{FF2B5EF4-FFF2-40B4-BE49-F238E27FC236}">
                <a16:creationId xmlns:a16="http://schemas.microsoft.com/office/drawing/2014/main" id="{5A4ED28C-6BF7-41B5-BD38-E4FAF1E63934}"/>
              </a:ext>
            </a:extLst>
          </p:cNvPr>
          <p:cNvPicPr>
            <a:picLocks noChangeAspect="1"/>
          </p:cNvPicPr>
          <p:nvPr/>
        </p:nvPicPr>
        <p:blipFill>
          <a:blip r:embed="rId5"/>
          <a:stretch>
            <a:fillRect/>
          </a:stretch>
        </p:blipFill>
        <p:spPr>
          <a:xfrm>
            <a:off x="5303520" y="1683191"/>
            <a:ext cx="6217716" cy="3491617"/>
          </a:xfrm>
          <a:prstGeom prst="rect">
            <a:avLst/>
          </a:prstGeom>
          <a:ln w="19050">
            <a:solidFill>
              <a:srgbClr val="74867C"/>
            </a:solidFill>
          </a:ln>
        </p:spPr>
      </p:pic>
    </p:spTree>
    <p:extLst>
      <p:ext uri="{BB962C8B-B14F-4D97-AF65-F5344CB8AC3E}">
        <p14:creationId xmlns:p14="http://schemas.microsoft.com/office/powerpoint/2010/main" val="1990402306"/>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D9AB1-557E-4528-AF61-1EE1463C4A16}"/>
              </a:ext>
            </a:extLst>
          </p:cNvPr>
          <p:cNvSpPr>
            <a:spLocks noGrp="1"/>
          </p:cNvSpPr>
          <p:nvPr>
            <p:ph type="title"/>
          </p:nvPr>
        </p:nvSpPr>
        <p:spPr>
          <a:xfrm>
            <a:off x="359601" y="283704"/>
            <a:ext cx="11344719" cy="731521"/>
          </a:xfrm>
        </p:spPr>
        <p:txBody>
          <a:bodyPr/>
          <a:lstStyle/>
          <a:p>
            <a:r>
              <a:rPr lang="en-US" sz="4200" dirty="0"/>
              <a:t>Step 6: Get trustworthy advice as you age</a:t>
            </a:r>
          </a:p>
        </p:txBody>
      </p:sp>
      <p:sp>
        <p:nvSpPr>
          <p:cNvPr id="3" name="TextBox 2">
            <a:extLst>
              <a:ext uri="{FF2B5EF4-FFF2-40B4-BE49-F238E27FC236}">
                <a16:creationId xmlns:a16="http://schemas.microsoft.com/office/drawing/2014/main" id="{6E620F80-E388-47ED-A87B-81B433BBA4E6}"/>
              </a:ext>
            </a:extLst>
          </p:cNvPr>
          <p:cNvSpPr txBox="1"/>
          <p:nvPr/>
        </p:nvSpPr>
        <p:spPr>
          <a:xfrm>
            <a:off x="519621" y="1299209"/>
            <a:ext cx="7789989" cy="33855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indent="-342900">
              <a:spcBef>
                <a:spcPts val="1200"/>
              </a:spcBef>
              <a:spcAft>
                <a:spcPts val="1200"/>
              </a:spcAft>
              <a:buFont typeface="Arial" panose="020B0604020202020204" pitchFamily="34" charset="0"/>
              <a:buChar char="•"/>
            </a:pPr>
            <a:r>
              <a:rPr lang="en-US" sz="2200" dirty="0"/>
              <a:t>A more holistic approach to financial management may be needed at this stage of life.</a:t>
            </a:r>
          </a:p>
          <a:p>
            <a:pPr marL="342900" indent="-342900">
              <a:spcBef>
                <a:spcPts val="1200"/>
              </a:spcBef>
              <a:spcAft>
                <a:spcPts val="1200"/>
              </a:spcAft>
              <a:buFont typeface="Arial" panose="020B0604020202020204" pitchFamily="34" charset="0"/>
              <a:buChar char="•"/>
            </a:pPr>
            <a:r>
              <a:rPr lang="en-US" sz="2200" dirty="0"/>
              <a:t>A trusted team of advisers—such as a financial adviser or counselor, an attorney, and a tax preparer—can help you make the increasingly complex decisions that retirement often brings.</a:t>
            </a:r>
          </a:p>
          <a:p>
            <a:pPr>
              <a:spcBef>
                <a:spcPts val="1200"/>
              </a:spcBef>
              <a:spcAft>
                <a:spcPts val="1200"/>
              </a:spcAft>
            </a:pPr>
            <a:r>
              <a:rPr lang="en-US" sz="2200" i="1" dirty="0"/>
              <a:t>Examples: money management, asset protection, fraud protection, estate planning, and healthcare planning.</a:t>
            </a:r>
          </a:p>
        </p:txBody>
      </p:sp>
    </p:spTree>
    <p:extLst>
      <p:ext uri="{BB962C8B-B14F-4D97-AF65-F5344CB8AC3E}">
        <p14:creationId xmlns:p14="http://schemas.microsoft.com/office/powerpoint/2010/main" val="2804273688"/>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9507F8-ECCA-42FE-8FD6-5BB5D34BC289}"/>
              </a:ext>
            </a:extLst>
          </p:cNvPr>
          <p:cNvSpPr>
            <a:spLocks noGrp="1"/>
          </p:cNvSpPr>
          <p:nvPr>
            <p:ph type="body" sz="quarter" idx="11"/>
          </p:nvPr>
        </p:nvSpPr>
        <p:spPr>
          <a:xfrm>
            <a:off x="469900" y="1384300"/>
            <a:ext cx="8354060" cy="4337050"/>
          </a:xfrm>
        </p:spPr>
        <p:txBody>
          <a:bodyPr/>
          <a:lstStyle/>
          <a:p>
            <a:pPr marL="0" indent="0">
              <a:lnSpc>
                <a:spcPct val="100000"/>
              </a:lnSpc>
              <a:spcBef>
                <a:spcPts val="1200"/>
              </a:spcBef>
              <a:spcAft>
                <a:spcPts val="600"/>
              </a:spcAft>
              <a:buNone/>
            </a:pPr>
            <a:r>
              <a:rPr lang="en-US" sz="2200" b="1" dirty="0"/>
              <a:t>CHOOSE A FIDUCIARY</a:t>
            </a:r>
          </a:p>
          <a:p>
            <a:pPr>
              <a:lnSpc>
                <a:spcPct val="100000"/>
              </a:lnSpc>
              <a:spcBef>
                <a:spcPts val="1200"/>
              </a:spcBef>
              <a:spcAft>
                <a:spcPts val="600"/>
              </a:spcAft>
            </a:pPr>
            <a:r>
              <a:rPr lang="en-US" sz="2200" dirty="0"/>
              <a:t>Legally and ethically bound to put your interests first and avoid any conflict of interest.</a:t>
            </a:r>
          </a:p>
          <a:p>
            <a:pPr>
              <a:lnSpc>
                <a:spcPct val="100000"/>
              </a:lnSpc>
              <a:spcBef>
                <a:spcPts val="1200"/>
              </a:spcBef>
              <a:spcAft>
                <a:spcPts val="600"/>
              </a:spcAft>
            </a:pPr>
            <a:r>
              <a:rPr lang="en-US" sz="2200" dirty="0"/>
              <a:t>Work for fee-based compensation, meaning their pay is the same no matter which investments you make.</a:t>
            </a:r>
          </a:p>
          <a:p>
            <a:pPr>
              <a:lnSpc>
                <a:spcPct val="100000"/>
              </a:lnSpc>
              <a:spcBef>
                <a:spcPts val="1200"/>
              </a:spcBef>
              <a:spcAft>
                <a:spcPts val="600"/>
              </a:spcAft>
            </a:pPr>
            <a:r>
              <a:rPr lang="en-US" sz="2200" dirty="0"/>
              <a:t>Ask directly whether an adviser is a fiduciary.</a:t>
            </a:r>
          </a:p>
          <a:p>
            <a:pPr lvl="1">
              <a:lnSpc>
                <a:spcPct val="100000"/>
              </a:lnSpc>
              <a:spcBef>
                <a:spcPts val="1200"/>
              </a:spcBef>
              <a:spcAft>
                <a:spcPts val="600"/>
              </a:spcAft>
              <a:buFont typeface="Courier New" panose="02070309020205020404" pitchFamily="49" charset="0"/>
              <a:buChar char="o"/>
            </a:pPr>
            <a:r>
              <a:rPr lang="en-US" sz="2200" dirty="0"/>
              <a:t>Reason: Certain professionals (like attorneys, CPAs, and doctors) always have a fiduciary obligation to clients. In other professions (like insurance and financial services), the lines aren’t as clear. State laws also sometimes come into play.</a:t>
            </a:r>
          </a:p>
        </p:txBody>
      </p:sp>
      <p:sp>
        <p:nvSpPr>
          <p:cNvPr id="3" name="Title 2">
            <a:extLst>
              <a:ext uri="{FF2B5EF4-FFF2-40B4-BE49-F238E27FC236}">
                <a16:creationId xmlns:a16="http://schemas.microsoft.com/office/drawing/2014/main" id="{E790065B-E10B-4036-9D0B-817DCF6AFE54}"/>
              </a:ext>
            </a:extLst>
          </p:cNvPr>
          <p:cNvSpPr>
            <a:spLocks noGrp="1"/>
          </p:cNvSpPr>
          <p:nvPr>
            <p:ph type="title"/>
          </p:nvPr>
        </p:nvSpPr>
        <p:spPr>
          <a:xfrm>
            <a:off x="359602" y="283704"/>
            <a:ext cx="9223310" cy="731521"/>
          </a:xfrm>
        </p:spPr>
        <p:txBody>
          <a:bodyPr/>
          <a:lstStyle/>
          <a:p>
            <a:r>
              <a:rPr lang="en-US" sz="4000" b="1" dirty="0"/>
              <a:t>Get trustworthy advice as you age</a:t>
            </a:r>
          </a:p>
        </p:txBody>
      </p:sp>
    </p:spTree>
    <p:extLst>
      <p:ext uri="{BB962C8B-B14F-4D97-AF65-F5344CB8AC3E}">
        <p14:creationId xmlns:p14="http://schemas.microsoft.com/office/powerpoint/2010/main" val="2721984281"/>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8D2AD-BEFE-4FED-9D0A-40E880F3441B}"/>
              </a:ext>
            </a:extLst>
          </p:cNvPr>
          <p:cNvSpPr>
            <a:spLocks noGrp="1"/>
          </p:cNvSpPr>
          <p:nvPr>
            <p:ph type="title"/>
          </p:nvPr>
        </p:nvSpPr>
        <p:spPr>
          <a:xfrm>
            <a:off x="359602" y="283704"/>
            <a:ext cx="10293158" cy="731521"/>
          </a:xfrm>
        </p:spPr>
        <p:txBody>
          <a:bodyPr/>
          <a:lstStyle/>
          <a:p>
            <a:r>
              <a:rPr lang="en-US" dirty="0"/>
              <a:t>Get trustworthy advice as you age</a:t>
            </a:r>
          </a:p>
        </p:txBody>
      </p:sp>
      <p:sp>
        <p:nvSpPr>
          <p:cNvPr id="3" name="TextBox 2">
            <a:extLst>
              <a:ext uri="{FF2B5EF4-FFF2-40B4-BE49-F238E27FC236}">
                <a16:creationId xmlns:a16="http://schemas.microsoft.com/office/drawing/2014/main" id="{481438DC-1EA3-4926-9ED4-5A3F204D5F74}"/>
              </a:ext>
            </a:extLst>
          </p:cNvPr>
          <p:cNvSpPr txBox="1"/>
          <p:nvPr/>
        </p:nvSpPr>
        <p:spPr>
          <a:xfrm>
            <a:off x="438912" y="1335024"/>
            <a:ext cx="7964424" cy="38164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200" b="1" i="0" u="none" strike="noStrike" cap="none" spc="0" normalizeH="0" baseline="0" dirty="0">
                <a:ln>
                  <a:noFill/>
                </a:ln>
                <a:solidFill>
                  <a:srgbClr val="000000"/>
                </a:solidFill>
                <a:effectLst/>
                <a:uFillTx/>
                <a:latin typeface="+mj-lt"/>
                <a:ea typeface="+mj-ea"/>
                <a:cs typeface="+mj-cs"/>
                <a:sym typeface="Arial"/>
              </a:rPr>
              <a:t>PROTECT YOUR LEGACY</a:t>
            </a: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2200" i="0" u="none" strike="noStrike" cap="none" spc="0" normalizeH="0" baseline="0" dirty="0">
              <a:ln>
                <a:noFill/>
              </a:ln>
              <a:solidFill>
                <a:srgbClr val="000000"/>
              </a:solidFill>
              <a:effectLst/>
              <a:uFillTx/>
              <a:latin typeface="+mj-lt"/>
              <a:ea typeface="+mj-ea"/>
              <a:cs typeface="+mj-cs"/>
              <a:sym typeface="Arial"/>
            </a:endParaRP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200" i="0" u="none" strike="noStrike" cap="none" spc="0" normalizeH="0" baseline="0" dirty="0">
                <a:ln>
                  <a:noFill/>
                </a:ln>
                <a:solidFill>
                  <a:srgbClr val="000000"/>
                </a:solidFill>
                <a:effectLst/>
                <a:uFillTx/>
                <a:latin typeface="+mj-lt"/>
                <a:ea typeface="+mj-ea"/>
                <a:cs typeface="+mj-cs"/>
                <a:sym typeface="Arial"/>
              </a:rPr>
              <a:t>Talk with family members about plans to preserve, protect, and maintain your estate.</a:t>
            </a: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2200" i="0" u="none" strike="noStrike" cap="none" spc="0" normalizeH="0" baseline="0" dirty="0">
              <a:ln>
                <a:noFill/>
              </a:ln>
              <a:solidFill>
                <a:srgbClr val="000000"/>
              </a:solidFill>
              <a:effectLst/>
              <a:uFillTx/>
              <a:latin typeface="+mj-lt"/>
              <a:ea typeface="+mj-ea"/>
              <a:cs typeface="+mj-cs"/>
              <a:sym typeface="Arial"/>
            </a:endParaRP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200" i="0" u="none" strike="noStrike" cap="none" spc="0" normalizeH="0" baseline="0" dirty="0">
                <a:ln>
                  <a:noFill/>
                </a:ln>
                <a:solidFill>
                  <a:srgbClr val="000000"/>
                </a:solidFill>
                <a:effectLst/>
                <a:uFillTx/>
                <a:latin typeface="+mj-lt"/>
                <a:ea typeface="+mj-ea"/>
                <a:cs typeface="+mj-cs"/>
                <a:sym typeface="Arial"/>
              </a:rPr>
              <a:t>It’s a cruci</a:t>
            </a:r>
            <a:r>
              <a:rPr lang="en-US" sz="2200" dirty="0"/>
              <a:t>al step to make sure your wishes are carried out as you envision.</a:t>
            </a: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sz="2200" dirty="0"/>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200" i="0" u="none" strike="noStrike" cap="none" spc="0" normalizeH="0" baseline="0" dirty="0">
                <a:ln>
                  <a:noFill/>
                </a:ln>
                <a:solidFill>
                  <a:srgbClr val="000000"/>
                </a:solidFill>
                <a:effectLst/>
                <a:uFillTx/>
                <a:latin typeface="+mj-lt"/>
                <a:ea typeface="+mj-ea"/>
                <a:cs typeface="+mj-cs"/>
                <a:sym typeface="Arial"/>
              </a:rPr>
              <a:t>Keep your adult children informed. Let’s look at the types of information you should plan to share.</a:t>
            </a:r>
          </a:p>
          <a:p>
            <a:pPr marR="0" algn="l" defTabSz="914400" rtl="0" fontAlgn="auto" latinLnBrk="0" hangingPunct="0">
              <a:lnSpc>
                <a:spcPct val="100000"/>
              </a:lnSpc>
              <a:spcBef>
                <a:spcPts val="0"/>
              </a:spcBef>
              <a:spcAft>
                <a:spcPts val="0"/>
              </a:spcAft>
              <a:buClrTx/>
              <a:buSzTx/>
              <a:tabLst/>
            </a:pPr>
            <a:endParaRPr lang="en-US" sz="2200" dirty="0"/>
          </a:p>
        </p:txBody>
      </p:sp>
    </p:spTree>
    <p:extLst>
      <p:ext uri="{BB962C8B-B14F-4D97-AF65-F5344CB8AC3E}">
        <p14:creationId xmlns:p14="http://schemas.microsoft.com/office/powerpoint/2010/main" val="1675650642"/>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69C07E-DEAF-4D95-AD9C-FC108D9272DE}"/>
              </a:ext>
            </a:extLst>
          </p:cNvPr>
          <p:cNvSpPr>
            <a:spLocks noGrp="1"/>
          </p:cNvSpPr>
          <p:nvPr>
            <p:ph type="body" sz="quarter" idx="10"/>
          </p:nvPr>
        </p:nvSpPr>
        <p:spPr>
          <a:xfrm>
            <a:off x="359602" y="1743615"/>
            <a:ext cx="5459412" cy="3713670"/>
          </a:xfrm>
        </p:spPr>
        <p:txBody>
          <a:bodyPr/>
          <a:lstStyle/>
          <a:p>
            <a:pPr marL="0" indent="0">
              <a:buNone/>
            </a:pPr>
            <a:r>
              <a:rPr lang="en-US" sz="2200" b="1" dirty="0"/>
              <a:t>SHARE </a:t>
            </a:r>
          </a:p>
          <a:p>
            <a:pPr marL="342900" lvl="0" indent="-342900" hangingPunct="0">
              <a:lnSpc>
                <a:spcPct val="100000"/>
              </a:lnSpc>
              <a:spcBef>
                <a:spcPts val="600"/>
              </a:spcBef>
              <a:spcAft>
                <a:spcPts val="600"/>
              </a:spcAft>
              <a:buSzTx/>
              <a:buFont typeface="Arial" panose="020B0604020202020204" pitchFamily="34" charset="0"/>
              <a:buChar char="•"/>
            </a:pPr>
            <a:r>
              <a:rPr lang="en-US" sz="2000" dirty="0"/>
              <a:t>Copies of important legal documents, such as a durable power of attorney for finances, a healthcare directive, and your most-recent will.</a:t>
            </a:r>
          </a:p>
          <a:p>
            <a:pPr marL="342900" lvl="7" indent="-342900" hangingPunct="0">
              <a:lnSpc>
                <a:spcPct val="100000"/>
              </a:lnSpc>
              <a:spcBef>
                <a:spcPts val="600"/>
              </a:spcBef>
              <a:spcAft>
                <a:spcPts val="600"/>
              </a:spcAft>
              <a:buSzTx/>
            </a:pPr>
            <a:r>
              <a:rPr lang="en-US" sz="2000" dirty="0"/>
              <a:t>Names and contact information for all professionals on your advisory team.</a:t>
            </a:r>
          </a:p>
          <a:p>
            <a:pPr marL="342900" lvl="7" indent="-342900" hangingPunct="0">
              <a:lnSpc>
                <a:spcPct val="100000"/>
              </a:lnSpc>
              <a:spcBef>
                <a:spcPts val="600"/>
              </a:spcBef>
              <a:spcAft>
                <a:spcPts val="600"/>
              </a:spcAft>
              <a:buSzTx/>
            </a:pPr>
            <a:r>
              <a:rPr lang="en-US" sz="2000" dirty="0"/>
              <a:t>Access to your Social Security number, driver’s license number, Medicare ID number, bank and brokerage accounts, passwords, etc.</a:t>
            </a:r>
          </a:p>
          <a:p>
            <a:endParaRPr lang="en-US" dirty="0"/>
          </a:p>
        </p:txBody>
      </p:sp>
      <p:sp>
        <p:nvSpPr>
          <p:cNvPr id="3" name="Text Placeholder 2">
            <a:extLst>
              <a:ext uri="{FF2B5EF4-FFF2-40B4-BE49-F238E27FC236}">
                <a16:creationId xmlns:a16="http://schemas.microsoft.com/office/drawing/2014/main" id="{7CC4EF1D-90F9-41AC-BDD4-020553511BB8}"/>
              </a:ext>
            </a:extLst>
          </p:cNvPr>
          <p:cNvSpPr>
            <a:spLocks noGrp="1"/>
          </p:cNvSpPr>
          <p:nvPr>
            <p:ph type="body" sz="quarter" idx="11"/>
          </p:nvPr>
        </p:nvSpPr>
        <p:spPr>
          <a:xfrm>
            <a:off x="6287580" y="1743615"/>
            <a:ext cx="5544818" cy="3791870"/>
          </a:xfrm>
        </p:spPr>
        <p:txBody>
          <a:bodyPr/>
          <a:lstStyle/>
          <a:p>
            <a:pPr marL="0" indent="0">
              <a:spcBef>
                <a:spcPts val="600"/>
              </a:spcBef>
              <a:buNone/>
            </a:pPr>
            <a:r>
              <a:rPr lang="en-US" sz="2200" b="1" dirty="0"/>
              <a:t>DISCUSS</a:t>
            </a:r>
          </a:p>
          <a:p>
            <a:pPr>
              <a:lnSpc>
                <a:spcPct val="100000"/>
              </a:lnSpc>
              <a:spcBef>
                <a:spcPts val="600"/>
              </a:spcBef>
              <a:spcAft>
                <a:spcPts val="600"/>
              </a:spcAft>
            </a:pPr>
            <a:r>
              <a:rPr lang="en-US" sz="2000" dirty="0"/>
              <a:t>Preferences about long-term care, if needed.</a:t>
            </a:r>
          </a:p>
          <a:p>
            <a:pPr>
              <a:lnSpc>
                <a:spcPct val="100000"/>
              </a:lnSpc>
              <a:spcBef>
                <a:spcPts val="600"/>
              </a:spcBef>
              <a:spcAft>
                <a:spcPts val="600"/>
              </a:spcAft>
            </a:pPr>
            <a:r>
              <a:rPr lang="en-US" sz="2000" dirty="0"/>
              <a:t>Where and how you would like to live if you can no longer live independently.  </a:t>
            </a:r>
          </a:p>
          <a:p>
            <a:pPr>
              <a:lnSpc>
                <a:spcPct val="100000"/>
              </a:lnSpc>
              <a:spcBef>
                <a:spcPts val="600"/>
              </a:spcBef>
              <a:spcAft>
                <a:spcPts val="600"/>
              </a:spcAft>
            </a:pPr>
            <a:r>
              <a:rPr lang="en-US" sz="2000" dirty="0"/>
              <a:t>A list of current doctors and medications.</a:t>
            </a:r>
          </a:p>
          <a:p>
            <a:pPr>
              <a:lnSpc>
                <a:spcPct val="100000"/>
              </a:lnSpc>
              <a:spcBef>
                <a:spcPts val="600"/>
              </a:spcBef>
              <a:spcAft>
                <a:spcPts val="600"/>
              </a:spcAft>
            </a:pPr>
            <a:r>
              <a:rPr lang="en-US" sz="2000" dirty="0"/>
              <a:t>Your wishes for final arrangements.</a:t>
            </a:r>
          </a:p>
          <a:p>
            <a:pPr>
              <a:lnSpc>
                <a:spcPct val="100000"/>
              </a:lnSpc>
              <a:spcBef>
                <a:spcPts val="600"/>
              </a:spcBef>
              <a:spcAft>
                <a:spcPts val="600"/>
              </a:spcAft>
            </a:pPr>
            <a:r>
              <a:rPr lang="en-US" sz="2000" dirty="0"/>
              <a:t>Updates as circumstances change, or at least every three to five years.</a:t>
            </a:r>
          </a:p>
        </p:txBody>
      </p:sp>
      <p:sp>
        <p:nvSpPr>
          <p:cNvPr id="4" name="Title 3">
            <a:extLst>
              <a:ext uri="{FF2B5EF4-FFF2-40B4-BE49-F238E27FC236}">
                <a16:creationId xmlns:a16="http://schemas.microsoft.com/office/drawing/2014/main" id="{CD908302-D1B8-439C-8A5C-2BCFF9B3E1CE}"/>
              </a:ext>
            </a:extLst>
          </p:cNvPr>
          <p:cNvSpPr>
            <a:spLocks noGrp="1"/>
          </p:cNvSpPr>
          <p:nvPr>
            <p:ph type="title"/>
          </p:nvPr>
        </p:nvSpPr>
        <p:spPr>
          <a:xfrm>
            <a:off x="359602" y="283704"/>
            <a:ext cx="10192574" cy="731521"/>
          </a:xfrm>
        </p:spPr>
        <p:txBody>
          <a:bodyPr/>
          <a:lstStyle/>
          <a:p>
            <a:r>
              <a:rPr lang="en-US" sz="4000" b="1" dirty="0"/>
              <a:t>Get trustworthy advice as you age</a:t>
            </a:r>
          </a:p>
        </p:txBody>
      </p:sp>
    </p:spTree>
    <p:extLst>
      <p:ext uri="{BB962C8B-B14F-4D97-AF65-F5344CB8AC3E}">
        <p14:creationId xmlns:p14="http://schemas.microsoft.com/office/powerpoint/2010/main" val="2456215228"/>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ckwell" panose="02060603020205020403"/>
              <a:ea typeface="+mn-ea"/>
              <a:cs typeface="+mn-cs"/>
              <a:sym typeface="Arial"/>
            </a:endParaRPr>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ckwell" panose="02060603020205020403"/>
              <a:ea typeface="+mn-ea"/>
              <a:cs typeface="+mn-cs"/>
              <a:sym typeface="Arial"/>
            </a:endParaRPr>
          </a:p>
        </p:txBody>
      </p:sp>
      <p:sp>
        <p:nvSpPr>
          <p:cNvPr id="2" name="Text Placeholder 1">
            <a:extLst>
              <a:ext uri="{FF2B5EF4-FFF2-40B4-BE49-F238E27FC236}">
                <a16:creationId xmlns:a16="http://schemas.microsoft.com/office/drawing/2014/main" id="{63708701-E81C-4007-A589-2A08C83F9160}"/>
              </a:ext>
            </a:extLst>
          </p:cNvPr>
          <p:cNvSpPr>
            <a:spLocks noGrp="1"/>
          </p:cNvSpPr>
          <p:nvPr>
            <p:ph type="body" sz="quarter" idx="11"/>
          </p:nvPr>
        </p:nvSpPr>
        <p:spPr>
          <a:xfrm>
            <a:off x="329516" y="1403805"/>
            <a:ext cx="4007788" cy="4814879"/>
          </a:xfrm>
        </p:spPr>
        <p:txBody>
          <a:bodyPr vert="horz" lIns="91440" tIns="45720" rIns="91440" bIns="45720" rtlCol="0">
            <a:noAutofit/>
          </a:bodyPr>
          <a:lstStyle/>
          <a:p>
            <a:pPr marL="0" indent="0">
              <a:buNone/>
            </a:pPr>
            <a:r>
              <a:rPr lang="en-US" sz="1800" b="1" kern="1200" dirty="0">
                <a:solidFill>
                  <a:schemeClr val="tx1">
                    <a:lumMod val="75000"/>
                    <a:lumOff val="25000"/>
                  </a:schemeClr>
                </a:solidFill>
              </a:rPr>
              <a:t>Find a trusted adviser</a:t>
            </a:r>
          </a:p>
          <a:p>
            <a:pPr marL="0" indent="0">
              <a:buNone/>
            </a:pPr>
            <a:r>
              <a:rPr lang="en-US" sz="1800" kern="1200" dirty="0">
                <a:solidFill>
                  <a:schemeClr val="tx1">
                    <a:lumMod val="75000"/>
                    <a:lumOff val="25000"/>
                  </a:schemeClr>
                </a:solidFill>
              </a:rPr>
              <a:t>Check out descriptions for common adviser credentials on the Financial Management Association website at: </a:t>
            </a:r>
          </a:p>
          <a:p>
            <a:pPr marL="0" indent="0">
              <a:buNone/>
            </a:pPr>
            <a:r>
              <a:rPr lang="en-US" sz="1800" kern="1200" dirty="0">
                <a:solidFill>
                  <a:schemeClr val="tx1">
                    <a:lumMod val="50000"/>
                  </a:schemeClr>
                </a:solidFill>
                <a:hlinkClick r:id="rId2"/>
              </a:rPr>
              <a:t>www.fma.org/finance-certifications</a:t>
            </a:r>
            <a:endParaRPr lang="en-US" sz="1800" kern="1200" dirty="0">
              <a:solidFill>
                <a:schemeClr val="tx1">
                  <a:lumMod val="50000"/>
                </a:schemeClr>
              </a:solidFill>
            </a:endParaRPr>
          </a:p>
          <a:p>
            <a:pPr marL="0" indent="0">
              <a:buNone/>
            </a:pPr>
            <a:endParaRPr lang="en-US" sz="1800" b="1" kern="1200" dirty="0">
              <a:solidFill>
                <a:schemeClr val="tx1">
                  <a:lumMod val="50000"/>
                </a:schemeClr>
              </a:solidFill>
            </a:endParaRPr>
          </a:p>
          <a:p>
            <a:pPr marL="0" indent="0">
              <a:buNone/>
            </a:pPr>
            <a:r>
              <a:rPr lang="en-US" sz="1800" b="1" kern="1200" dirty="0">
                <a:solidFill>
                  <a:schemeClr val="tx1">
                    <a:lumMod val="50000"/>
                  </a:schemeClr>
                </a:solidFill>
              </a:rPr>
              <a:t>Verify a specific adviser</a:t>
            </a:r>
          </a:p>
          <a:p>
            <a:pPr marL="0" indent="0">
              <a:buNone/>
            </a:pPr>
            <a:r>
              <a:rPr lang="en-US" sz="1800" kern="1200" dirty="0">
                <a:solidFill>
                  <a:schemeClr val="tx1">
                    <a:lumMod val="50000"/>
                  </a:schemeClr>
                </a:solidFill>
              </a:rPr>
              <a:t>Your State Securities Regulator can confirm an adviser’s licensing and education. Find your state regulator on the North American Securities Administrators Association website at:</a:t>
            </a:r>
          </a:p>
          <a:p>
            <a:pPr marL="0" indent="0">
              <a:buNone/>
            </a:pPr>
            <a:r>
              <a:rPr lang="en-US" sz="1800" kern="1200" dirty="0">
                <a:solidFill>
                  <a:schemeClr val="tx1">
                    <a:lumMod val="50000"/>
                  </a:schemeClr>
                </a:solidFill>
                <a:hlinkClick r:id="rId3"/>
              </a:rPr>
              <a:t>www.nasaa.org</a:t>
            </a:r>
            <a:endParaRPr lang="en-US" sz="1800" kern="1200" dirty="0">
              <a:solidFill>
                <a:schemeClr val="tx1">
                  <a:lumMod val="50000"/>
                </a:schemeClr>
              </a:solidFill>
            </a:endParaRPr>
          </a:p>
          <a:p>
            <a:pPr marL="0" indent="0">
              <a:buNone/>
            </a:pPr>
            <a:endParaRPr lang="en-US" sz="1400" kern="1200" dirty="0">
              <a:solidFill>
                <a:schemeClr val="tx1"/>
              </a:solidFill>
              <a:latin typeface="+mn-lt"/>
              <a:ea typeface="+mn-ea"/>
              <a:cs typeface="+mn-cs"/>
            </a:endParaRPr>
          </a:p>
        </p:txBody>
      </p:sp>
      <p:sp>
        <p:nvSpPr>
          <p:cNvPr id="4" name="Title 3">
            <a:extLst>
              <a:ext uri="{FF2B5EF4-FFF2-40B4-BE49-F238E27FC236}">
                <a16:creationId xmlns:a16="http://schemas.microsoft.com/office/drawing/2014/main" id="{FCCE0982-1838-4898-9443-407D669117F7}"/>
              </a:ext>
            </a:extLst>
          </p:cNvPr>
          <p:cNvSpPr>
            <a:spLocks noGrp="1"/>
          </p:cNvSpPr>
          <p:nvPr>
            <p:ph type="title"/>
          </p:nvPr>
        </p:nvSpPr>
        <p:spPr>
          <a:xfrm>
            <a:off x="359602" y="118871"/>
            <a:ext cx="2566478" cy="731521"/>
          </a:xfrm>
        </p:spPr>
        <p:txBody>
          <a:bodyPr/>
          <a:lstStyle/>
          <a:p>
            <a:r>
              <a:rPr lang="en-US" sz="2400" b="1" dirty="0"/>
              <a:t>ACTION STEPS</a:t>
            </a:r>
          </a:p>
        </p:txBody>
      </p:sp>
      <p:pic>
        <p:nvPicPr>
          <p:cNvPr id="3" name="Picture 2">
            <a:extLst>
              <a:ext uri="{FF2B5EF4-FFF2-40B4-BE49-F238E27FC236}">
                <a16:creationId xmlns:a16="http://schemas.microsoft.com/office/drawing/2014/main" id="{8CBBB425-29CB-4CD4-B0F6-B7BCA9486AA2}"/>
              </a:ext>
            </a:extLst>
          </p:cNvPr>
          <p:cNvPicPr>
            <a:picLocks noChangeAspect="1"/>
          </p:cNvPicPr>
          <p:nvPr/>
        </p:nvPicPr>
        <p:blipFill>
          <a:blip r:embed="rId4"/>
          <a:stretch>
            <a:fillRect/>
          </a:stretch>
        </p:blipFill>
        <p:spPr>
          <a:xfrm>
            <a:off x="5386212" y="1255677"/>
            <a:ext cx="6058632" cy="4197096"/>
          </a:xfrm>
          <a:prstGeom prst="rect">
            <a:avLst/>
          </a:prstGeom>
          <a:ln w="19050">
            <a:solidFill>
              <a:srgbClr val="74867C"/>
            </a:solidFill>
          </a:ln>
        </p:spPr>
      </p:pic>
    </p:spTree>
    <p:extLst>
      <p:ext uri="{BB962C8B-B14F-4D97-AF65-F5344CB8AC3E}">
        <p14:creationId xmlns:p14="http://schemas.microsoft.com/office/powerpoint/2010/main" val="239824689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0EB51-79CD-42A8-BA12-996188AD239F}"/>
              </a:ext>
            </a:extLst>
          </p:cNvPr>
          <p:cNvSpPr>
            <a:spLocks noGrp="1"/>
          </p:cNvSpPr>
          <p:nvPr>
            <p:ph type="title"/>
          </p:nvPr>
        </p:nvSpPr>
        <p:spPr>
          <a:xfrm>
            <a:off x="359601" y="283704"/>
            <a:ext cx="9210425" cy="731521"/>
          </a:xfrm>
        </p:spPr>
        <p:txBody>
          <a:bodyPr/>
          <a:lstStyle/>
          <a:p>
            <a:r>
              <a:rPr lang="en-US" i="1" dirty="0"/>
              <a:t>When I’m 65</a:t>
            </a:r>
            <a:r>
              <a:rPr lang="en-US" dirty="0"/>
              <a:t> program partners</a:t>
            </a:r>
          </a:p>
        </p:txBody>
      </p:sp>
      <p:sp>
        <p:nvSpPr>
          <p:cNvPr id="3" name="TextBox 2">
            <a:extLst>
              <a:ext uri="{FF2B5EF4-FFF2-40B4-BE49-F238E27FC236}">
                <a16:creationId xmlns:a16="http://schemas.microsoft.com/office/drawing/2014/main" id="{E44F8A85-A874-4C1D-BA33-6400E0FB4767}"/>
              </a:ext>
            </a:extLst>
          </p:cNvPr>
          <p:cNvSpPr txBox="1"/>
          <p:nvPr/>
        </p:nvSpPr>
        <p:spPr>
          <a:xfrm>
            <a:off x="280554" y="1309255"/>
            <a:ext cx="8270059" cy="50475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600" dirty="0"/>
              <a:t>The </a:t>
            </a:r>
            <a:r>
              <a:rPr lang="en-US" sz="1600" b="1" i="1" dirty="0"/>
              <a:t>When I’m 65</a:t>
            </a:r>
            <a:r>
              <a:rPr lang="en-US" sz="1600" i="1" dirty="0"/>
              <a:t> d</a:t>
            </a:r>
            <a:r>
              <a:rPr lang="en-US" sz="1600" dirty="0"/>
              <a:t>ocumentary and community engagement program is made possible by:</a:t>
            </a:r>
          </a:p>
          <a:p>
            <a:r>
              <a:rPr lang="en-US" sz="1600" dirty="0"/>
              <a:t> </a:t>
            </a:r>
          </a:p>
          <a:p>
            <a:pPr marL="285750" indent="-285750">
              <a:buFont typeface="Arial" panose="020B0604020202020204" pitchFamily="34" charset="0"/>
              <a:buChar char="•"/>
            </a:pPr>
            <a:r>
              <a:rPr lang="en-US" sz="1600" b="1" dirty="0"/>
              <a:t>The Investor Protection Trust </a:t>
            </a:r>
            <a:r>
              <a:rPr lang="en-US" sz="1600" dirty="0"/>
              <a:t>(IPT) is a nonprofit organization devoted to investor education. Since 1993, the Investor Protection Trust has worked with the states and at the national level to provide the independent, objective investor education needed by all Americans to make informed investment decisions.</a:t>
            </a:r>
            <a:br>
              <a:rPr lang="en-US" sz="1600" dirty="0"/>
            </a:br>
            <a:r>
              <a:rPr lang="en-US" sz="1600" dirty="0">
                <a:hlinkClick r:id="rId2"/>
              </a:rPr>
              <a:t>www.investorprotection.org</a:t>
            </a:r>
            <a:r>
              <a:rPr lang="en-US" sz="1600" dirty="0"/>
              <a:t> | </a:t>
            </a:r>
            <a:r>
              <a:rPr lang="en-US" sz="1600" dirty="0">
                <a:hlinkClick r:id="rId3"/>
              </a:rPr>
              <a:t>facebook.com/</a:t>
            </a:r>
            <a:r>
              <a:rPr lang="en-US" sz="1600" dirty="0" err="1">
                <a:hlinkClick r:id="rId3"/>
              </a:rPr>
              <a:t>InvestorProtectionTrust</a:t>
            </a:r>
            <a:r>
              <a:rPr lang="en-US" sz="1600" dirty="0">
                <a:hlinkClick r:id="rId3"/>
              </a:rPr>
              <a:t> </a:t>
            </a:r>
            <a:r>
              <a:rPr lang="en-US" sz="1600" dirty="0"/>
              <a:t>| </a:t>
            </a:r>
            <a:r>
              <a:rPr lang="en-US" sz="1600" dirty="0">
                <a:hlinkClick r:id="rId4"/>
              </a:rPr>
              <a:t>twitter.com/</a:t>
            </a:r>
            <a:r>
              <a:rPr lang="en-US" sz="1600" dirty="0" err="1">
                <a:hlinkClick r:id="rId4"/>
              </a:rPr>
              <a:t>IPT_Info</a:t>
            </a:r>
            <a:r>
              <a:rPr lang="en-US" sz="1600" dirty="0">
                <a:hlinkClick r:id="rId4"/>
              </a:rPr>
              <a:t> </a:t>
            </a: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t>The Investor Protection Institute </a:t>
            </a:r>
            <a:r>
              <a:rPr lang="en-US" sz="1600" dirty="0"/>
              <a:t>(IPI) is an independent nonprofit organization that advances investor protection by conducting and supporting unbiased research and groundbreaking education programs. </a:t>
            </a:r>
            <a:br>
              <a:rPr lang="en-US" sz="1600" dirty="0"/>
            </a:br>
            <a:r>
              <a:rPr lang="en-US" sz="1600" dirty="0">
                <a:hlinkClick r:id="rId5"/>
              </a:rPr>
              <a:t>www.iInvest.org</a:t>
            </a:r>
            <a:r>
              <a:rPr lang="en-US" sz="1600" dirty="0"/>
              <a:t> | </a:t>
            </a:r>
            <a:r>
              <a:rPr lang="en-US" sz="1600" dirty="0">
                <a:hlinkClick r:id="rId3"/>
              </a:rPr>
              <a:t>facebook.com/</a:t>
            </a:r>
            <a:r>
              <a:rPr lang="en-US" sz="1600" dirty="0" err="1">
                <a:hlinkClick r:id="rId3"/>
              </a:rPr>
              <a:t>InvestorProtectionInstitute</a:t>
            </a:r>
            <a:r>
              <a:rPr lang="en-US" sz="1600" dirty="0">
                <a:hlinkClick r:id="rId3"/>
              </a:rPr>
              <a:t> </a:t>
            </a:r>
            <a:r>
              <a:rPr lang="en-US" sz="1600" dirty="0"/>
              <a:t>| </a:t>
            </a:r>
            <a:r>
              <a:rPr lang="en-US" sz="1600" dirty="0">
                <a:hlinkClick r:id="rId6"/>
              </a:rPr>
              <a:t>twitter.com/</a:t>
            </a:r>
            <a:r>
              <a:rPr lang="en-US" sz="1600" dirty="0" err="1">
                <a:hlinkClick r:id="rId6"/>
              </a:rPr>
              <a:t>IPI_News</a:t>
            </a:r>
            <a:endParaRPr lang="en-US" sz="1600" dirty="0"/>
          </a:p>
          <a:p>
            <a:r>
              <a:rPr lang="en-US" sz="1600" dirty="0"/>
              <a:t> </a:t>
            </a:r>
          </a:p>
          <a:p>
            <a:pPr marL="285750" indent="-285750">
              <a:buFont typeface="Arial" panose="020B0604020202020204" pitchFamily="34" charset="0"/>
              <a:buChar char="•"/>
            </a:pPr>
            <a:r>
              <a:rPr lang="en-US" sz="1600" b="1" dirty="0"/>
              <a:t>Detroit Public Television </a:t>
            </a:r>
            <a:r>
              <a:rPr lang="en-US" sz="1600" dirty="0"/>
              <a:t>is a viewer-supported PBS member station located in Wixom, Michigan. Their vision is for a community in which people trust public media to help them discover new ideas, make informed decisions and enjoy enriched lives. The station is notably active in producing programs that showcase arts, culture, news and analysis; and educational outreach campaigns that use the power of media to provide knowledge and understanding. </a:t>
            </a:r>
          </a:p>
          <a:p>
            <a:r>
              <a:rPr lang="en-US" sz="1600" dirty="0"/>
              <a:t>    </a:t>
            </a:r>
            <a:r>
              <a:rPr lang="en-US" sz="1600" dirty="0">
                <a:hlinkClick r:id="rId7"/>
              </a:rPr>
              <a:t> www.dptv.org</a:t>
            </a:r>
            <a:r>
              <a:rPr lang="en-US" sz="1600" dirty="0"/>
              <a:t> | </a:t>
            </a:r>
            <a:r>
              <a:rPr lang="en-US" sz="1600" dirty="0">
                <a:hlinkClick r:id="rId8"/>
              </a:rPr>
              <a:t>facebook.com/</a:t>
            </a:r>
            <a:r>
              <a:rPr lang="en-US" sz="1600" dirty="0" err="1">
                <a:hlinkClick r:id="rId8"/>
              </a:rPr>
              <a:t>detroitpublictv</a:t>
            </a:r>
            <a:r>
              <a:rPr lang="en-US" sz="1600" dirty="0"/>
              <a:t> | </a:t>
            </a:r>
            <a:r>
              <a:rPr lang="en-US" sz="1600" dirty="0">
                <a:hlinkClick r:id="rId9"/>
              </a:rPr>
              <a:t>twitter.com/</a:t>
            </a:r>
            <a:r>
              <a:rPr lang="en-US" sz="1600" dirty="0" err="1">
                <a:hlinkClick r:id="rId9"/>
              </a:rPr>
              <a:t>detroitpublictv</a:t>
            </a:r>
            <a:r>
              <a:rPr lang="en-US" sz="1600" dirty="0"/>
              <a:t>	</a:t>
            </a:r>
          </a:p>
          <a:p>
            <a:endParaRPr lang="en-US" dirty="0"/>
          </a:p>
        </p:txBody>
      </p:sp>
    </p:spTree>
    <p:extLst>
      <p:ext uri="{BB962C8B-B14F-4D97-AF65-F5344CB8AC3E}">
        <p14:creationId xmlns:p14="http://schemas.microsoft.com/office/powerpoint/2010/main" val="1865563250"/>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14F89-DFF5-426A-B7E1-33B97FCE1F8C}"/>
              </a:ext>
            </a:extLst>
          </p:cNvPr>
          <p:cNvSpPr>
            <a:spLocks noGrp="1"/>
          </p:cNvSpPr>
          <p:nvPr>
            <p:ph type="title"/>
          </p:nvPr>
        </p:nvSpPr>
        <p:spPr>
          <a:xfrm>
            <a:off x="359602" y="283704"/>
            <a:ext cx="9781094" cy="731521"/>
          </a:xfrm>
        </p:spPr>
        <p:txBody>
          <a:bodyPr/>
          <a:lstStyle/>
          <a:p>
            <a:r>
              <a:rPr lang="en-US" dirty="0"/>
              <a:t>Step 7: Consider your location</a:t>
            </a:r>
          </a:p>
        </p:txBody>
      </p:sp>
      <p:sp>
        <p:nvSpPr>
          <p:cNvPr id="3" name="TextBox 2">
            <a:extLst>
              <a:ext uri="{FF2B5EF4-FFF2-40B4-BE49-F238E27FC236}">
                <a16:creationId xmlns:a16="http://schemas.microsoft.com/office/drawing/2014/main" id="{BF9F8484-B9EC-4CD5-AB37-0BD86CF1BD9F}"/>
              </a:ext>
            </a:extLst>
          </p:cNvPr>
          <p:cNvSpPr txBox="1"/>
          <p:nvPr/>
        </p:nvSpPr>
        <p:spPr>
          <a:xfrm>
            <a:off x="359602" y="1335024"/>
            <a:ext cx="8135174" cy="43704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l" defTabSz="914400" rtl="0" fontAlgn="auto" latinLnBrk="0" hangingPunct="0">
              <a:lnSpc>
                <a:spcPct val="100000"/>
              </a:lnSpc>
              <a:spcBef>
                <a:spcPts val="600"/>
              </a:spcBef>
              <a:spcAft>
                <a:spcPts val="600"/>
              </a:spcAft>
              <a:buClrTx/>
              <a:buSzTx/>
              <a:tabLst/>
            </a:pPr>
            <a:r>
              <a:rPr lang="en-US" sz="2200" dirty="0"/>
              <a:t>Where you live can have a big impact on how long your nest egg may last. If you’re thinking about relocating, weigh factors like these:</a:t>
            </a:r>
          </a:p>
          <a:p>
            <a:pPr marL="342900" lvl="3" indent="-342900">
              <a:spcBef>
                <a:spcPts val="600"/>
              </a:spcBef>
              <a:spcAft>
                <a:spcPts val="600"/>
              </a:spcAft>
              <a:buFont typeface="Wingdings" panose="05000000000000000000" pitchFamily="2" charset="2"/>
              <a:buChar char="ü"/>
            </a:pPr>
            <a:r>
              <a:rPr lang="en-US" sz="2200" dirty="0"/>
              <a:t>	State and local taxes.</a:t>
            </a:r>
          </a:p>
          <a:p>
            <a:pPr marL="342900" lvl="3" indent="-342900">
              <a:spcBef>
                <a:spcPts val="600"/>
              </a:spcBef>
              <a:spcAft>
                <a:spcPts val="600"/>
              </a:spcAft>
              <a:buFont typeface="Wingdings" panose="05000000000000000000" pitchFamily="2" charset="2"/>
              <a:buChar char="ü"/>
            </a:pPr>
            <a:r>
              <a:rPr lang="en-US" sz="2200" dirty="0"/>
              <a:t>	Cost of living.</a:t>
            </a:r>
          </a:p>
          <a:p>
            <a:pPr marL="342900" lvl="3" indent="-342900">
              <a:spcBef>
                <a:spcPts val="600"/>
              </a:spcBef>
              <a:spcAft>
                <a:spcPts val="600"/>
              </a:spcAft>
              <a:buFont typeface="Wingdings" panose="05000000000000000000" pitchFamily="2" charset="2"/>
              <a:buChar char="ü"/>
            </a:pPr>
            <a:r>
              <a:rPr lang="en-US" sz="2200" dirty="0"/>
              <a:t>	Availability of senior housing and co-housing.</a:t>
            </a:r>
          </a:p>
          <a:p>
            <a:pPr marL="342900" lvl="3" indent="-342900">
              <a:spcBef>
                <a:spcPts val="600"/>
              </a:spcBef>
              <a:spcAft>
                <a:spcPts val="600"/>
              </a:spcAft>
              <a:buFont typeface="Wingdings" panose="05000000000000000000" pitchFamily="2" charset="2"/>
              <a:buChar char="ü"/>
            </a:pPr>
            <a:r>
              <a:rPr lang="en-US" sz="2200" dirty="0"/>
              <a:t>	Healthcare and wellness facilities.</a:t>
            </a:r>
          </a:p>
          <a:p>
            <a:pPr marL="342900" lvl="3" indent="-342900">
              <a:spcBef>
                <a:spcPts val="600"/>
              </a:spcBef>
              <a:spcAft>
                <a:spcPts val="600"/>
              </a:spcAft>
              <a:buFont typeface="Wingdings" panose="05000000000000000000" pitchFamily="2" charset="2"/>
              <a:buChar char="ü"/>
            </a:pPr>
            <a:r>
              <a:rPr lang="en-US" sz="2200" dirty="0"/>
              <a:t>	Transportation options.</a:t>
            </a:r>
          </a:p>
          <a:p>
            <a:pPr marL="342900" lvl="3" indent="-342900">
              <a:spcBef>
                <a:spcPts val="600"/>
              </a:spcBef>
              <a:spcAft>
                <a:spcPts val="600"/>
              </a:spcAft>
              <a:buFont typeface="Wingdings" panose="05000000000000000000" pitchFamily="2" charset="2"/>
              <a:buChar char="ü"/>
            </a:pPr>
            <a:r>
              <a:rPr lang="en-US" sz="2200" dirty="0"/>
              <a:t>	Community engagement and public amenities.</a:t>
            </a:r>
          </a:p>
          <a:p>
            <a:pPr marL="342900" lvl="3" indent="-342900">
              <a:spcBef>
                <a:spcPts val="600"/>
              </a:spcBef>
              <a:spcAft>
                <a:spcPts val="600"/>
              </a:spcAft>
              <a:buFont typeface="Wingdings" panose="05000000000000000000" pitchFamily="2" charset="2"/>
              <a:buChar char="ü"/>
            </a:pPr>
            <a:r>
              <a:rPr lang="en-US" sz="2200" dirty="0"/>
              <a:t>	Crime rates.</a:t>
            </a:r>
            <a:endParaRPr kumimoji="0" lang="en-US" sz="2200" b="0" i="0" u="none" strike="noStrike" cap="none" spc="0" normalizeH="0" baseline="0" dirty="0">
              <a:ln>
                <a:noFill/>
              </a:ln>
              <a:solidFill>
                <a:srgbClr val="000000"/>
              </a:solidFill>
              <a:effectLst/>
              <a:uFillTx/>
              <a:latin typeface="+mj-lt"/>
              <a:ea typeface="+mj-ea"/>
              <a:cs typeface="+mj-cs"/>
              <a:sym typeface="Arial"/>
            </a:endParaRPr>
          </a:p>
        </p:txBody>
      </p:sp>
      <p:pic>
        <p:nvPicPr>
          <p:cNvPr id="5" name="Graphic 4" descr="Map with pin">
            <a:extLst>
              <a:ext uri="{FF2B5EF4-FFF2-40B4-BE49-F238E27FC236}">
                <a16:creationId xmlns:a16="http://schemas.microsoft.com/office/drawing/2014/main" id="{39612EC2-E67B-4CF1-B683-E13D01771C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21112" y="4654296"/>
            <a:ext cx="914400" cy="914400"/>
          </a:xfrm>
          <a:prstGeom prst="rect">
            <a:avLst/>
          </a:prstGeom>
        </p:spPr>
      </p:pic>
    </p:spTree>
    <p:extLst>
      <p:ext uri="{BB962C8B-B14F-4D97-AF65-F5344CB8AC3E}">
        <p14:creationId xmlns:p14="http://schemas.microsoft.com/office/powerpoint/2010/main" val="2405939360"/>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63708701-E81C-4007-A589-2A08C83F9160}"/>
              </a:ext>
            </a:extLst>
          </p:cNvPr>
          <p:cNvSpPr>
            <a:spLocks noGrp="1"/>
          </p:cNvSpPr>
          <p:nvPr>
            <p:ph type="body" sz="quarter" idx="11"/>
          </p:nvPr>
        </p:nvSpPr>
        <p:spPr>
          <a:xfrm>
            <a:off x="329516" y="1284169"/>
            <a:ext cx="4007788" cy="4659431"/>
          </a:xfrm>
        </p:spPr>
        <p:txBody>
          <a:bodyPr vert="horz" lIns="91440" tIns="45720" rIns="91440" bIns="45720" rtlCol="0">
            <a:noAutofit/>
          </a:bodyPr>
          <a:lstStyle/>
          <a:p>
            <a:pPr marL="0" indent="0">
              <a:lnSpc>
                <a:spcPct val="100000"/>
              </a:lnSpc>
              <a:spcBef>
                <a:spcPts val="1200"/>
              </a:spcBef>
              <a:spcAft>
                <a:spcPts val="600"/>
              </a:spcAft>
              <a:buNone/>
            </a:pPr>
            <a:r>
              <a:rPr lang="en-US" sz="1800" b="1" kern="1200" dirty="0">
                <a:solidFill>
                  <a:schemeClr val="accent3">
                    <a:lumMod val="50000"/>
                  </a:schemeClr>
                </a:solidFill>
                <a:latin typeface="+mn-lt"/>
              </a:rPr>
              <a:t>Evaluate key livability factors </a:t>
            </a:r>
            <a:r>
              <a:rPr lang="en-US" sz="1800" kern="1200" dirty="0">
                <a:solidFill>
                  <a:schemeClr val="accent3">
                    <a:lumMod val="50000"/>
                  </a:schemeClr>
                </a:solidFill>
                <a:latin typeface="+mn-lt"/>
              </a:rPr>
              <a:t>with tools like these: </a:t>
            </a:r>
          </a:p>
          <a:p>
            <a:pPr marL="0" indent="0">
              <a:lnSpc>
                <a:spcPct val="100000"/>
              </a:lnSpc>
              <a:spcBef>
                <a:spcPts val="1200"/>
              </a:spcBef>
              <a:spcAft>
                <a:spcPts val="600"/>
              </a:spcAft>
              <a:buNone/>
            </a:pPr>
            <a:r>
              <a:rPr lang="en-US" sz="1800" kern="1200" dirty="0" err="1">
                <a:solidFill>
                  <a:schemeClr val="accent3">
                    <a:lumMod val="50000"/>
                  </a:schemeClr>
                </a:solidFill>
                <a:latin typeface="+mn-lt"/>
              </a:rPr>
              <a:t>BestPlaces</a:t>
            </a:r>
            <a:r>
              <a:rPr lang="en-US" sz="1800" kern="1200" dirty="0">
                <a:solidFill>
                  <a:schemeClr val="accent3">
                    <a:lumMod val="50000"/>
                  </a:schemeClr>
                </a:solidFill>
                <a:latin typeface="+mn-lt"/>
              </a:rPr>
              <a:t> City Compare </a:t>
            </a:r>
            <a:r>
              <a:rPr lang="en-US" sz="1800" kern="1200" dirty="0">
                <a:solidFill>
                  <a:schemeClr val="accent3">
                    <a:lumMod val="50000"/>
                  </a:schemeClr>
                </a:solidFill>
                <a:latin typeface="+mn-lt"/>
                <a:hlinkClick r:id="rId2"/>
              </a:rPr>
              <a:t>www.bestplaces.net/compare-cities/</a:t>
            </a:r>
            <a:r>
              <a:rPr lang="en-US" sz="1800" kern="1200" dirty="0">
                <a:solidFill>
                  <a:schemeClr val="accent3">
                    <a:lumMod val="50000"/>
                  </a:schemeClr>
                </a:solidFill>
                <a:latin typeface="+mn-lt"/>
              </a:rPr>
              <a:t> </a:t>
            </a:r>
          </a:p>
          <a:p>
            <a:pPr marL="0" indent="0">
              <a:lnSpc>
                <a:spcPct val="100000"/>
              </a:lnSpc>
              <a:spcBef>
                <a:spcPts val="1200"/>
              </a:spcBef>
              <a:spcAft>
                <a:spcPts val="600"/>
              </a:spcAft>
              <a:buNone/>
            </a:pPr>
            <a:r>
              <a:rPr lang="en-US" sz="1800" kern="1200" dirty="0">
                <a:solidFill>
                  <a:schemeClr val="accent3">
                    <a:lumMod val="50000"/>
                  </a:schemeClr>
                </a:solidFill>
                <a:latin typeface="+mn-lt"/>
              </a:rPr>
              <a:t>AARP Livability Index </a:t>
            </a:r>
            <a:r>
              <a:rPr lang="en-US" sz="1800" kern="1200" dirty="0">
                <a:solidFill>
                  <a:schemeClr val="accent3">
                    <a:lumMod val="50000"/>
                  </a:schemeClr>
                </a:solidFill>
                <a:latin typeface="+mn-lt"/>
                <a:hlinkClick r:id="rId3"/>
              </a:rPr>
              <a:t>https://livabilityindex.aarp.org/</a:t>
            </a:r>
            <a:r>
              <a:rPr lang="en-US" sz="1800" kern="1200" dirty="0">
                <a:solidFill>
                  <a:schemeClr val="accent3">
                    <a:lumMod val="50000"/>
                  </a:schemeClr>
                </a:solidFill>
                <a:latin typeface="+mn-lt"/>
              </a:rPr>
              <a:t> </a:t>
            </a:r>
          </a:p>
          <a:p>
            <a:pPr marL="0" lvl="0" indent="0">
              <a:lnSpc>
                <a:spcPct val="100000"/>
              </a:lnSpc>
              <a:spcBef>
                <a:spcPts val="1200"/>
              </a:spcBef>
              <a:spcAft>
                <a:spcPts val="600"/>
              </a:spcAft>
              <a:buNone/>
            </a:pPr>
            <a:r>
              <a:rPr lang="en-US" sz="1800" kern="1200" dirty="0">
                <a:latin typeface="Rockwell" panose="02060603020205020403"/>
              </a:rPr>
              <a:t>AARP Network of Age-Friendly States and Communities </a:t>
            </a:r>
            <a:r>
              <a:rPr lang="en-US" sz="1800" kern="1200" dirty="0">
                <a:solidFill>
                  <a:schemeClr val="accent3">
                    <a:lumMod val="50000"/>
                  </a:schemeClr>
                </a:solidFill>
                <a:latin typeface="+mn-lt"/>
                <a:hlinkClick r:id="rId4"/>
              </a:rPr>
              <a:t>www.aarp.org/livable-communities/network-age-friendly-communities/info-2014/member-list.html</a:t>
            </a:r>
            <a:r>
              <a:rPr lang="en-US" sz="1800" kern="1200" dirty="0">
                <a:solidFill>
                  <a:schemeClr val="accent3">
                    <a:lumMod val="50000"/>
                  </a:schemeClr>
                </a:solidFill>
                <a:latin typeface="+mn-lt"/>
              </a:rPr>
              <a:t> </a:t>
            </a:r>
          </a:p>
          <a:p>
            <a:pPr marL="0" indent="0">
              <a:buNone/>
            </a:pPr>
            <a:endParaRPr lang="en-US" sz="1800" kern="1200" dirty="0">
              <a:solidFill>
                <a:schemeClr val="tx1"/>
              </a:solidFill>
              <a:latin typeface="+mn-lt"/>
              <a:ea typeface="+mn-ea"/>
              <a:cs typeface="+mn-cs"/>
            </a:endParaRPr>
          </a:p>
        </p:txBody>
      </p:sp>
      <p:sp>
        <p:nvSpPr>
          <p:cNvPr id="4" name="Title 3">
            <a:extLst>
              <a:ext uri="{FF2B5EF4-FFF2-40B4-BE49-F238E27FC236}">
                <a16:creationId xmlns:a16="http://schemas.microsoft.com/office/drawing/2014/main" id="{FCCE0982-1838-4898-9443-407D669117F7}"/>
              </a:ext>
            </a:extLst>
          </p:cNvPr>
          <p:cNvSpPr>
            <a:spLocks noGrp="1"/>
          </p:cNvSpPr>
          <p:nvPr>
            <p:ph type="title"/>
          </p:nvPr>
        </p:nvSpPr>
        <p:spPr>
          <a:xfrm>
            <a:off x="359602" y="118871"/>
            <a:ext cx="2566478" cy="731521"/>
          </a:xfrm>
        </p:spPr>
        <p:txBody>
          <a:bodyPr/>
          <a:lstStyle/>
          <a:p>
            <a:r>
              <a:rPr lang="en-US" sz="2400" b="1" dirty="0"/>
              <a:t>ACTION STEP</a:t>
            </a:r>
          </a:p>
        </p:txBody>
      </p:sp>
      <p:pic>
        <p:nvPicPr>
          <p:cNvPr id="3" name="Picture 2">
            <a:extLst>
              <a:ext uri="{FF2B5EF4-FFF2-40B4-BE49-F238E27FC236}">
                <a16:creationId xmlns:a16="http://schemas.microsoft.com/office/drawing/2014/main" id="{930417D2-42FD-4ACC-B7A6-F5BA465665E0}"/>
              </a:ext>
            </a:extLst>
          </p:cNvPr>
          <p:cNvPicPr>
            <a:picLocks noChangeAspect="1"/>
          </p:cNvPicPr>
          <p:nvPr/>
        </p:nvPicPr>
        <p:blipFill>
          <a:blip r:embed="rId5"/>
          <a:stretch>
            <a:fillRect/>
          </a:stretch>
        </p:blipFill>
        <p:spPr>
          <a:xfrm>
            <a:off x="5283233" y="1394460"/>
            <a:ext cx="6264589" cy="4069080"/>
          </a:xfrm>
          <a:prstGeom prst="rect">
            <a:avLst/>
          </a:prstGeom>
          <a:ln w="28575">
            <a:solidFill>
              <a:srgbClr val="FFC236"/>
            </a:solidFill>
          </a:ln>
        </p:spPr>
      </p:pic>
    </p:spTree>
    <p:extLst>
      <p:ext uri="{BB962C8B-B14F-4D97-AF65-F5344CB8AC3E}">
        <p14:creationId xmlns:p14="http://schemas.microsoft.com/office/powerpoint/2010/main" val="2608215190"/>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ckwell" panose="02060603020205020403"/>
              <a:ea typeface="+mn-ea"/>
              <a:cs typeface="+mn-cs"/>
              <a:sym typeface="Arial"/>
            </a:endParaRPr>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ckwell" panose="02060603020205020403"/>
              <a:ea typeface="+mn-ea"/>
              <a:cs typeface="+mn-cs"/>
              <a:sym typeface="Arial"/>
            </a:endParaRPr>
          </a:p>
        </p:txBody>
      </p:sp>
      <p:sp>
        <p:nvSpPr>
          <p:cNvPr id="2" name="Text Placeholder 1">
            <a:extLst>
              <a:ext uri="{FF2B5EF4-FFF2-40B4-BE49-F238E27FC236}">
                <a16:creationId xmlns:a16="http://schemas.microsoft.com/office/drawing/2014/main" id="{63708701-E81C-4007-A589-2A08C83F9160}"/>
              </a:ext>
            </a:extLst>
          </p:cNvPr>
          <p:cNvSpPr>
            <a:spLocks noGrp="1"/>
          </p:cNvSpPr>
          <p:nvPr>
            <p:ph type="body" sz="quarter" idx="11"/>
          </p:nvPr>
        </p:nvSpPr>
        <p:spPr>
          <a:xfrm>
            <a:off x="192024" y="1284169"/>
            <a:ext cx="4379976" cy="4659431"/>
          </a:xfrm>
        </p:spPr>
        <p:txBody>
          <a:bodyPr vert="horz" lIns="91440" tIns="45720" rIns="91440" bIns="45720" rtlCol="0">
            <a:noAutofit/>
          </a:bodyPr>
          <a:lstStyle/>
          <a:p>
            <a:pPr marL="0" indent="0">
              <a:lnSpc>
                <a:spcPct val="100000"/>
              </a:lnSpc>
              <a:spcBef>
                <a:spcPts val="1200"/>
              </a:spcBef>
              <a:spcAft>
                <a:spcPts val="600"/>
              </a:spcAft>
              <a:buNone/>
            </a:pPr>
            <a:r>
              <a:rPr lang="en-US" sz="1800" b="1" kern="1200" dirty="0">
                <a:solidFill>
                  <a:schemeClr val="accent3">
                    <a:lumMod val="50000"/>
                  </a:schemeClr>
                </a:solidFill>
                <a:latin typeface="+mn-lt"/>
              </a:rPr>
              <a:t>Then, check affordability </a:t>
            </a:r>
            <a:r>
              <a:rPr lang="en-US" sz="1800" kern="1200" dirty="0">
                <a:solidFill>
                  <a:schemeClr val="accent3">
                    <a:lumMod val="50000"/>
                  </a:schemeClr>
                </a:solidFill>
                <a:latin typeface="+mn-lt"/>
              </a:rPr>
              <a:t>with these tools:</a:t>
            </a:r>
          </a:p>
          <a:p>
            <a:pPr marL="0" indent="0">
              <a:lnSpc>
                <a:spcPct val="100000"/>
              </a:lnSpc>
              <a:spcBef>
                <a:spcPts val="1200"/>
              </a:spcBef>
              <a:spcAft>
                <a:spcPts val="600"/>
              </a:spcAft>
              <a:buNone/>
            </a:pPr>
            <a:r>
              <a:rPr lang="en-US" sz="1800" kern="1200" dirty="0">
                <a:solidFill>
                  <a:schemeClr val="accent3">
                    <a:lumMod val="50000"/>
                  </a:schemeClr>
                </a:solidFill>
                <a:latin typeface="+mn-lt"/>
              </a:rPr>
              <a:t>Bankrate’s Cost of Living Calculator </a:t>
            </a:r>
            <a:r>
              <a:rPr lang="en-US" sz="1800" kern="1200" dirty="0">
                <a:solidFill>
                  <a:schemeClr val="accent3">
                    <a:lumMod val="50000"/>
                  </a:schemeClr>
                </a:solidFill>
                <a:latin typeface="+mn-lt"/>
                <a:hlinkClick r:id="rId2"/>
              </a:rPr>
              <a:t>www.bankrate.com/calculators/savings/moving-cost-of-living-calculator.aspx</a:t>
            </a:r>
            <a:r>
              <a:rPr lang="en-US" sz="1800" kern="1200" dirty="0">
                <a:solidFill>
                  <a:schemeClr val="accent3">
                    <a:lumMod val="50000"/>
                  </a:schemeClr>
                </a:solidFill>
                <a:latin typeface="+mn-lt"/>
              </a:rPr>
              <a:t> </a:t>
            </a:r>
          </a:p>
          <a:p>
            <a:pPr marL="0" indent="0">
              <a:lnSpc>
                <a:spcPct val="100000"/>
              </a:lnSpc>
              <a:spcBef>
                <a:spcPts val="1200"/>
              </a:spcBef>
              <a:spcAft>
                <a:spcPts val="600"/>
              </a:spcAft>
              <a:buNone/>
            </a:pPr>
            <a:r>
              <a:rPr lang="en-US" sz="1800" kern="1200" dirty="0">
                <a:solidFill>
                  <a:schemeClr val="accent3">
                    <a:lumMod val="50000"/>
                  </a:schemeClr>
                </a:solidFill>
                <a:latin typeface="+mn-lt"/>
              </a:rPr>
              <a:t>Kiplinger’s State-by-State Guide to Taxes on Retirees </a:t>
            </a:r>
            <a:r>
              <a:rPr lang="en-US" sz="1800" kern="1200" dirty="0">
                <a:solidFill>
                  <a:schemeClr val="tx1"/>
                </a:solidFill>
                <a:latin typeface="+mn-lt"/>
                <a:ea typeface="+mn-ea"/>
                <a:cs typeface="+mn-cs"/>
                <a:hlinkClick r:id="rId3"/>
              </a:rPr>
              <a:t>https://www.kiplinger.com/tool/retirement/T055-S001-state-by-state-guide-to-taxes-on-retirees/index.php?rid=PROD-LINKS</a:t>
            </a:r>
            <a:r>
              <a:rPr lang="en-US" sz="1800" kern="1200" dirty="0">
                <a:solidFill>
                  <a:schemeClr val="tx1"/>
                </a:solidFill>
                <a:latin typeface="+mn-lt"/>
                <a:ea typeface="+mn-ea"/>
                <a:cs typeface="+mn-cs"/>
              </a:rPr>
              <a:t> </a:t>
            </a:r>
          </a:p>
        </p:txBody>
      </p:sp>
      <p:sp>
        <p:nvSpPr>
          <p:cNvPr id="4" name="Title 3">
            <a:extLst>
              <a:ext uri="{FF2B5EF4-FFF2-40B4-BE49-F238E27FC236}">
                <a16:creationId xmlns:a16="http://schemas.microsoft.com/office/drawing/2014/main" id="{FCCE0982-1838-4898-9443-407D669117F7}"/>
              </a:ext>
            </a:extLst>
          </p:cNvPr>
          <p:cNvSpPr>
            <a:spLocks noGrp="1"/>
          </p:cNvSpPr>
          <p:nvPr>
            <p:ph type="title"/>
          </p:nvPr>
        </p:nvSpPr>
        <p:spPr>
          <a:xfrm>
            <a:off x="359602" y="118871"/>
            <a:ext cx="2566478" cy="731521"/>
          </a:xfrm>
        </p:spPr>
        <p:txBody>
          <a:bodyPr/>
          <a:lstStyle/>
          <a:p>
            <a:r>
              <a:rPr lang="en-US" sz="2400" b="1" dirty="0"/>
              <a:t>ACTION STEP</a:t>
            </a:r>
          </a:p>
        </p:txBody>
      </p:sp>
      <p:pic>
        <p:nvPicPr>
          <p:cNvPr id="5" name="Picture 4">
            <a:extLst>
              <a:ext uri="{FF2B5EF4-FFF2-40B4-BE49-F238E27FC236}">
                <a16:creationId xmlns:a16="http://schemas.microsoft.com/office/drawing/2014/main" id="{8D883BCC-428A-48FC-A8A1-826DB54FCDB4}"/>
              </a:ext>
            </a:extLst>
          </p:cNvPr>
          <p:cNvPicPr>
            <a:picLocks noChangeAspect="1"/>
          </p:cNvPicPr>
          <p:nvPr/>
        </p:nvPicPr>
        <p:blipFill>
          <a:blip r:embed="rId4"/>
          <a:stretch>
            <a:fillRect/>
          </a:stretch>
        </p:blipFill>
        <p:spPr>
          <a:xfrm>
            <a:off x="5427148" y="834491"/>
            <a:ext cx="5976760" cy="5039467"/>
          </a:xfrm>
          <a:prstGeom prst="rect">
            <a:avLst/>
          </a:prstGeom>
          <a:ln w="19050">
            <a:solidFill>
              <a:srgbClr val="74867C"/>
            </a:solidFill>
          </a:ln>
        </p:spPr>
      </p:pic>
    </p:spTree>
    <p:extLst>
      <p:ext uri="{BB962C8B-B14F-4D97-AF65-F5344CB8AC3E}">
        <p14:creationId xmlns:p14="http://schemas.microsoft.com/office/powerpoint/2010/main" val="628002171"/>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69899" y="1384300"/>
            <a:ext cx="5842765" cy="4337050"/>
          </a:xfrm>
        </p:spPr>
        <p:txBody>
          <a:bodyPr/>
          <a:lstStyle/>
          <a:p>
            <a:pPr marL="0" indent="0">
              <a:lnSpc>
                <a:spcPct val="100000"/>
              </a:lnSpc>
              <a:spcBef>
                <a:spcPts val="1200"/>
              </a:spcBef>
              <a:spcAft>
                <a:spcPts val="1200"/>
              </a:spcAft>
              <a:buNone/>
            </a:pPr>
            <a:r>
              <a:rPr lang="en-US" sz="2200" dirty="0"/>
              <a:t>Now that you’ve reviewed the many options for continuing to preserve savings and bolster income, you’re ready to focus on the strategies that make the most sense for your situation.</a:t>
            </a:r>
          </a:p>
          <a:p>
            <a:pPr marL="0" indent="0">
              <a:lnSpc>
                <a:spcPct val="100000"/>
              </a:lnSpc>
              <a:spcBef>
                <a:spcPts val="1200"/>
              </a:spcBef>
              <a:spcAft>
                <a:spcPts val="1200"/>
              </a:spcAft>
              <a:buNone/>
            </a:pPr>
            <a:r>
              <a:rPr lang="en-US" sz="2200" dirty="0"/>
              <a:t>Let’s put your retirement planning skills to the test with these six questions!</a:t>
            </a:r>
          </a:p>
          <a:p>
            <a:pPr marL="0" indent="0">
              <a:buNone/>
            </a:pPr>
            <a:endParaRPr lang="en-US" dirty="0"/>
          </a:p>
        </p:txBody>
      </p:sp>
      <p:sp>
        <p:nvSpPr>
          <p:cNvPr id="4" name="Title 3"/>
          <p:cNvSpPr>
            <a:spLocks noGrp="1"/>
          </p:cNvSpPr>
          <p:nvPr>
            <p:ph type="title"/>
          </p:nvPr>
        </p:nvSpPr>
        <p:spPr>
          <a:xfrm>
            <a:off x="359602" y="283704"/>
            <a:ext cx="10706716" cy="731521"/>
          </a:xfrm>
        </p:spPr>
        <p:txBody>
          <a:bodyPr/>
          <a:lstStyle/>
          <a:p>
            <a:r>
              <a:rPr lang="en-US" sz="4400" b="1" dirty="0"/>
              <a:t>Quiz: Test your retirement know-how</a:t>
            </a:r>
            <a:endParaRPr lang="en-US" dirty="0"/>
          </a:p>
        </p:txBody>
      </p:sp>
      <p:pic>
        <p:nvPicPr>
          <p:cNvPr id="13" name="Picture Placeholder 12">
            <a:extLst>
              <a:ext uri="{FF2B5EF4-FFF2-40B4-BE49-F238E27FC236}">
                <a16:creationId xmlns:a16="http://schemas.microsoft.com/office/drawing/2014/main" id="{12992650-A0CD-4009-9523-628BAC4EB258}"/>
              </a:ext>
            </a:extLst>
          </p:cNvPr>
          <p:cNvPicPr>
            <a:picLocks noGrp="1" noChangeAspect="1"/>
          </p:cNvPicPr>
          <p:nvPr>
            <p:ph type="pic" sz="quarter" idx="10"/>
          </p:nvPr>
        </p:nvPicPr>
        <p:blipFill>
          <a:blip r:embed="rId2"/>
          <a:srcRect l="4119" r="4119"/>
          <a:stretch>
            <a:fillRect/>
          </a:stretch>
        </p:blipFill>
        <p:spPr>
          <a:prstGeom prst="ellipse">
            <a:avLst/>
          </a:prstGeom>
        </p:spPr>
      </p:pic>
    </p:spTree>
    <p:extLst>
      <p:ext uri="{BB962C8B-B14F-4D97-AF65-F5344CB8AC3E}">
        <p14:creationId xmlns:p14="http://schemas.microsoft.com/office/powerpoint/2010/main" val="4152301676"/>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B46F-4683-468E-8102-FB0D6D5993EE}"/>
              </a:ext>
            </a:extLst>
          </p:cNvPr>
          <p:cNvSpPr>
            <a:spLocks noGrp="1"/>
          </p:cNvSpPr>
          <p:nvPr>
            <p:ph type="body" sz="quarter" idx="10"/>
          </p:nvPr>
        </p:nvSpPr>
        <p:spPr>
          <a:xfrm>
            <a:off x="440373" y="1768056"/>
            <a:ext cx="5459412" cy="3587317"/>
          </a:xfrm>
        </p:spPr>
        <p:txBody>
          <a:bodyPr/>
          <a:lstStyle/>
          <a:p>
            <a:pPr marL="0" indent="0">
              <a:lnSpc>
                <a:spcPct val="100000"/>
              </a:lnSpc>
              <a:spcBef>
                <a:spcPts val="1200"/>
              </a:spcBef>
              <a:spcAft>
                <a:spcPts val="600"/>
              </a:spcAft>
              <a:buNone/>
            </a:pPr>
            <a:r>
              <a:rPr lang="en-US" sz="2000" b="1" dirty="0"/>
              <a:t>QUESTION # 1</a:t>
            </a:r>
          </a:p>
          <a:p>
            <a:pPr marL="0" indent="0">
              <a:lnSpc>
                <a:spcPct val="100000"/>
              </a:lnSpc>
              <a:spcBef>
                <a:spcPts val="1200"/>
              </a:spcBef>
              <a:spcAft>
                <a:spcPts val="600"/>
              </a:spcAft>
              <a:buNone/>
            </a:pPr>
            <a:r>
              <a:rPr lang="en-US" sz="2000" dirty="0"/>
              <a:t>You’re busy enjoying retirement and you just plain forgot to take your RMD. You know that these withdrawals from your tax-deferred retirement plans are required once you turn age 70½, but IRS rules allow you to skip a year if you either neglected to take it or completely miscalculated the amount.</a:t>
            </a:r>
          </a:p>
          <a:p>
            <a:pPr marL="0" indent="0">
              <a:lnSpc>
                <a:spcPct val="100000"/>
              </a:lnSpc>
              <a:spcBef>
                <a:spcPts val="1200"/>
              </a:spcBef>
              <a:spcAft>
                <a:spcPts val="600"/>
              </a:spcAft>
              <a:buNone/>
            </a:pPr>
            <a:r>
              <a:rPr lang="en-US" sz="2000" dirty="0"/>
              <a:t>True or false?</a:t>
            </a:r>
          </a:p>
        </p:txBody>
      </p:sp>
      <p:sp>
        <p:nvSpPr>
          <p:cNvPr id="3" name="Text Placeholder 2">
            <a:extLst>
              <a:ext uri="{FF2B5EF4-FFF2-40B4-BE49-F238E27FC236}">
                <a16:creationId xmlns:a16="http://schemas.microsoft.com/office/drawing/2014/main" id="{86AC2637-DC27-48C6-821D-325F00B3AB07}"/>
              </a:ext>
            </a:extLst>
          </p:cNvPr>
          <p:cNvSpPr>
            <a:spLocks noGrp="1"/>
          </p:cNvSpPr>
          <p:nvPr>
            <p:ph type="body" sz="quarter" idx="11"/>
          </p:nvPr>
        </p:nvSpPr>
        <p:spPr>
          <a:xfrm>
            <a:off x="6372227" y="2088298"/>
            <a:ext cx="5473700" cy="3267075"/>
          </a:xfrm>
        </p:spPr>
        <p:txBody>
          <a:bodyPr/>
          <a:lstStyle/>
          <a:p>
            <a:pPr marL="365760" indent="-365760">
              <a:lnSpc>
                <a:spcPct val="100000"/>
              </a:lnSpc>
              <a:spcBef>
                <a:spcPts val="1200"/>
              </a:spcBef>
              <a:spcAft>
                <a:spcPts val="1200"/>
              </a:spcAft>
              <a:buFont typeface="Wingdings" panose="05000000000000000000" pitchFamily="2" charset="2"/>
              <a:buChar char="q"/>
            </a:pPr>
            <a:r>
              <a:rPr lang="en-US" sz="2200" dirty="0"/>
              <a:t>True</a:t>
            </a:r>
          </a:p>
          <a:p>
            <a:pPr marL="365760" indent="-365760">
              <a:lnSpc>
                <a:spcPct val="100000"/>
              </a:lnSpc>
              <a:spcBef>
                <a:spcPts val="1200"/>
              </a:spcBef>
              <a:spcAft>
                <a:spcPts val="1200"/>
              </a:spcAft>
              <a:buFont typeface="Wingdings" panose="05000000000000000000" pitchFamily="2" charset="2"/>
              <a:buChar char="q"/>
            </a:pPr>
            <a:r>
              <a:rPr lang="en-US" sz="2200" dirty="0"/>
              <a:t>False 	</a:t>
            </a:r>
          </a:p>
        </p:txBody>
      </p:sp>
      <p:sp>
        <p:nvSpPr>
          <p:cNvPr id="4" name="Title 3">
            <a:extLst>
              <a:ext uri="{FF2B5EF4-FFF2-40B4-BE49-F238E27FC236}">
                <a16:creationId xmlns:a16="http://schemas.microsoft.com/office/drawing/2014/main" id="{643DFDC5-A28F-4482-8844-435117AB4342}"/>
              </a:ext>
            </a:extLst>
          </p:cNvPr>
          <p:cNvSpPr>
            <a:spLocks noGrp="1"/>
          </p:cNvSpPr>
          <p:nvPr>
            <p:ph type="title"/>
          </p:nvPr>
        </p:nvSpPr>
        <p:spPr>
          <a:xfrm>
            <a:off x="359602" y="283704"/>
            <a:ext cx="10862580" cy="731521"/>
          </a:xfrm>
        </p:spPr>
        <p:txBody>
          <a:bodyPr/>
          <a:lstStyle/>
          <a:p>
            <a:r>
              <a:rPr lang="en-US" sz="4400" b="1" dirty="0"/>
              <a:t>Quiz: Test your retirement know-how</a:t>
            </a:r>
            <a:endParaRPr lang="en-US" dirty="0"/>
          </a:p>
        </p:txBody>
      </p:sp>
    </p:spTree>
    <p:extLst>
      <p:ext uri="{BB962C8B-B14F-4D97-AF65-F5344CB8AC3E}">
        <p14:creationId xmlns:p14="http://schemas.microsoft.com/office/powerpoint/2010/main" val="2652511102"/>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1B1171-9F66-4494-9CFE-11A2DE415B63}"/>
              </a:ext>
            </a:extLst>
          </p:cNvPr>
          <p:cNvSpPr>
            <a:spLocks noGrp="1"/>
          </p:cNvSpPr>
          <p:nvPr>
            <p:ph type="body" sz="quarter" idx="11"/>
          </p:nvPr>
        </p:nvSpPr>
        <p:spPr>
          <a:xfrm>
            <a:off x="472660" y="1384300"/>
            <a:ext cx="7779799" cy="4337050"/>
          </a:xfrm>
        </p:spPr>
        <p:txBody>
          <a:bodyPr/>
          <a:lstStyle/>
          <a:p>
            <a:pPr marL="0" indent="0">
              <a:lnSpc>
                <a:spcPct val="100000"/>
              </a:lnSpc>
              <a:spcBef>
                <a:spcPts val="1200"/>
              </a:spcBef>
              <a:spcAft>
                <a:spcPts val="600"/>
              </a:spcAft>
              <a:buNone/>
            </a:pPr>
            <a:r>
              <a:rPr lang="en-US" sz="2200" b="1" dirty="0"/>
              <a:t>THE ANSWER?</a:t>
            </a:r>
          </a:p>
          <a:p>
            <a:pPr marL="0" indent="0">
              <a:lnSpc>
                <a:spcPct val="100000"/>
              </a:lnSpc>
              <a:spcBef>
                <a:spcPts val="1200"/>
              </a:spcBef>
              <a:spcAft>
                <a:spcPts val="600"/>
              </a:spcAft>
              <a:buNone/>
            </a:pPr>
            <a:r>
              <a:rPr lang="en-US" sz="2000" dirty="0"/>
              <a:t>Unfortunately, that’s false. You’re required to take RMDs from retirement plans like a traditional IRA, 401(k), 403(b) and 457(b) every year once you reach the age threshold. </a:t>
            </a:r>
          </a:p>
          <a:p>
            <a:pPr marL="0" indent="0">
              <a:lnSpc>
                <a:spcPct val="100000"/>
              </a:lnSpc>
              <a:spcBef>
                <a:spcPts val="1200"/>
              </a:spcBef>
              <a:spcAft>
                <a:spcPts val="600"/>
              </a:spcAft>
              <a:buNone/>
            </a:pPr>
            <a:r>
              <a:rPr lang="en-US" sz="2000" dirty="0"/>
              <a:t>What’s more, if you don’t take your full RMD, there are hefty consequences: When an RMD is not correctly taken, any shortfall is subject to a 50% penalty. </a:t>
            </a:r>
          </a:p>
        </p:txBody>
      </p:sp>
      <p:sp>
        <p:nvSpPr>
          <p:cNvPr id="3" name="Title 2">
            <a:extLst>
              <a:ext uri="{FF2B5EF4-FFF2-40B4-BE49-F238E27FC236}">
                <a16:creationId xmlns:a16="http://schemas.microsoft.com/office/drawing/2014/main" id="{9A507551-6A43-4FCF-B547-4B4C5CAE6972}"/>
              </a:ext>
            </a:extLst>
          </p:cNvPr>
          <p:cNvSpPr>
            <a:spLocks noGrp="1"/>
          </p:cNvSpPr>
          <p:nvPr>
            <p:ph type="title"/>
          </p:nvPr>
        </p:nvSpPr>
        <p:spPr>
          <a:xfrm>
            <a:off x="359601" y="283704"/>
            <a:ext cx="10696325" cy="731521"/>
          </a:xfrm>
        </p:spPr>
        <p:txBody>
          <a:bodyPr/>
          <a:lstStyle/>
          <a:p>
            <a:r>
              <a:rPr lang="en-US" sz="4400" b="1" dirty="0"/>
              <a:t>Quiz: Test your retirement know-how</a:t>
            </a:r>
            <a:endParaRPr lang="en-US" dirty="0"/>
          </a:p>
        </p:txBody>
      </p:sp>
    </p:spTree>
    <p:extLst>
      <p:ext uri="{BB962C8B-B14F-4D97-AF65-F5344CB8AC3E}">
        <p14:creationId xmlns:p14="http://schemas.microsoft.com/office/powerpoint/2010/main" val="2698795831"/>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B46F-4683-468E-8102-FB0D6D5993EE}"/>
              </a:ext>
            </a:extLst>
          </p:cNvPr>
          <p:cNvSpPr>
            <a:spLocks noGrp="1"/>
          </p:cNvSpPr>
          <p:nvPr>
            <p:ph type="body" sz="quarter" idx="10"/>
          </p:nvPr>
        </p:nvSpPr>
        <p:spPr>
          <a:xfrm>
            <a:off x="360363" y="1790916"/>
            <a:ext cx="5459412" cy="3587317"/>
          </a:xfrm>
        </p:spPr>
        <p:txBody>
          <a:bodyPr/>
          <a:lstStyle/>
          <a:p>
            <a:pPr marL="0" indent="0">
              <a:lnSpc>
                <a:spcPct val="100000"/>
              </a:lnSpc>
              <a:spcBef>
                <a:spcPts val="1200"/>
              </a:spcBef>
              <a:spcAft>
                <a:spcPts val="600"/>
              </a:spcAft>
              <a:buNone/>
            </a:pPr>
            <a:r>
              <a:rPr lang="en-US" sz="2000" b="1" dirty="0"/>
              <a:t>QUESTION # 2</a:t>
            </a:r>
          </a:p>
          <a:p>
            <a:pPr marL="0" indent="0">
              <a:lnSpc>
                <a:spcPct val="100000"/>
              </a:lnSpc>
              <a:spcBef>
                <a:spcPts val="1200"/>
              </a:spcBef>
              <a:spcAft>
                <a:spcPts val="600"/>
              </a:spcAft>
              <a:buNone/>
            </a:pPr>
            <a:r>
              <a:rPr lang="en-US" sz="2000" dirty="0"/>
              <a:t>Now that you’ve faithfully socked away as much as possible in retirement accounts and chosen investments carefully, you need to hatch a smart plan to figure out how much of your nest egg you can safely tap each year. </a:t>
            </a:r>
          </a:p>
          <a:p>
            <a:pPr marL="0" indent="0">
              <a:lnSpc>
                <a:spcPct val="100000"/>
              </a:lnSpc>
              <a:spcBef>
                <a:spcPts val="1200"/>
              </a:spcBef>
              <a:spcAft>
                <a:spcPts val="600"/>
              </a:spcAft>
              <a:buNone/>
            </a:pPr>
            <a:r>
              <a:rPr lang="en-US" sz="2000" dirty="0"/>
              <a:t>Which of these recommendations may enable you to hit that “sweet spot?”</a:t>
            </a:r>
            <a:endParaRPr lang="en-US" sz="2200" dirty="0"/>
          </a:p>
        </p:txBody>
      </p:sp>
      <p:sp>
        <p:nvSpPr>
          <p:cNvPr id="3" name="Text Placeholder 2">
            <a:extLst>
              <a:ext uri="{FF2B5EF4-FFF2-40B4-BE49-F238E27FC236}">
                <a16:creationId xmlns:a16="http://schemas.microsoft.com/office/drawing/2014/main" id="{86AC2637-DC27-48C6-821D-325F00B3AB07}"/>
              </a:ext>
            </a:extLst>
          </p:cNvPr>
          <p:cNvSpPr>
            <a:spLocks noGrp="1"/>
          </p:cNvSpPr>
          <p:nvPr>
            <p:ph type="body" sz="quarter" idx="11"/>
          </p:nvPr>
        </p:nvSpPr>
        <p:spPr>
          <a:xfrm>
            <a:off x="6357937" y="2111158"/>
            <a:ext cx="5473700" cy="3267075"/>
          </a:xfrm>
        </p:spPr>
        <p:txBody>
          <a:bodyPr/>
          <a:lstStyle/>
          <a:p>
            <a:pPr marL="365760" indent="-365760">
              <a:lnSpc>
                <a:spcPct val="100000"/>
              </a:lnSpc>
              <a:spcBef>
                <a:spcPts val="1200"/>
              </a:spcBef>
              <a:spcAft>
                <a:spcPts val="1200"/>
              </a:spcAft>
              <a:buFont typeface="Wingdings" panose="05000000000000000000" pitchFamily="2" charset="2"/>
              <a:buChar char="q"/>
            </a:pPr>
            <a:r>
              <a:rPr lang="en-US" sz="2200" dirty="0"/>
              <a:t>A. The bucket strategy</a:t>
            </a:r>
          </a:p>
          <a:p>
            <a:pPr marL="365760" indent="-365760">
              <a:lnSpc>
                <a:spcPct val="100000"/>
              </a:lnSpc>
              <a:spcBef>
                <a:spcPts val="1200"/>
              </a:spcBef>
              <a:spcAft>
                <a:spcPts val="1200"/>
              </a:spcAft>
              <a:buFont typeface="Wingdings" panose="05000000000000000000" pitchFamily="2" charset="2"/>
              <a:buChar char="q"/>
            </a:pPr>
            <a:r>
              <a:rPr lang="en-US" sz="2200" dirty="0"/>
              <a:t>B. The 4% rule</a:t>
            </a:r>
          </a:p>
          <a:p>
            <a:pPr marL="365760" indent="-365760">
              <a:lnSpc>
                <a:spcPct val="100000"/>
              </a:lnSpc>
              <a:spcBef>
                <a:spcPts val="1200"/>
              </a:spcBef>
              <a:spcAft>
                <a:spcPts val="1200"/>
              </a:spcAft>
              <a:buFont typeface="Wingdings" panose="05000000000000000000" pitchFamily="2" charset="2"/>
              <a:buChar char="q"/>
            </a:pPr>
            <a:r>
              <a:rPr lang="en-US" sz="2200" dirty="0"/>
              <a:t>C. The time-segmentation plan</a:t>
            </a:r>
          </a:p>
          <a:p>
            <a:pPr marL="365760" indent="-365760">
              <a:lnSpc>
                <a:spcPct val="100000"/>
              </a:lnSpc>
              <a:spcBef>
                <a:spcPts val="1200"/>
              </a:spcBef>
              <a:spcAft>
                <a:spcPts val="1200"/>
              </a:spcAft>
              <a:buFont typeface="Wingdings" panose="05000000000000000000" pitchFamily="2" charset="2"/>
              <a:buChar char="q"/>
            </a:pPr>
            <a:r>
              <a:rPr lang="en-US" sz="2200" dirty="0"/>
              <a:t>D. All of the above</a:t>
            </a:r>
          </a:p>
        </p:txBody>
      </p:sp>
      <p:sp>
        <p:nvSpPr>
          <p:cNvPr id="4" name="Title 3">
            <a:extLst>
              <a:ext uri="{FF2B5EF4-FFF2-40B4-BE49-F238E27FC236}">
                <a16:creationId xmlns:a16="http://schemas.microsoft.com/office/drawing/2014/main" id="{643DFDC5-A28F-4482-8844-435117AB4342}"/>
              </a:ext>
            </a:extLst>
          </p:cNvPr>
          <p:cNvSpPr>
            <a:spLocks noGrp="1"/>
          </p:cNvSpPr>
          <p:nvPr>
            <p:ph type="title"/>
          </p:nvPr>
        </p:nvSpPr>
        <p:spPr>
          <a:xfrm>
            <a:off x="359602" y="283704"/>
            <a:ext cx="10685934" cy="731521"/>
          </a:xfrm>
        </p:spPr>
        <p:txBody>
          <a:bodyPr/>
          <a:lstStyle/>
          <a:p>
            <a:r>
              <a:rPr lang="en-US" sz="4400" b="1" dirty="0"/>
              <a:t>Quiz: Test your retirement know-how</a:t>
            </a:r>
            <a:endParaRPr lang="en-US" dirty="0"/>
          </a:p>
        </p:txBody>
      </p:sp>
    </p:spTree>
    <p:extLst>
      <p:ext uri="{BB962C8B-B14F-4D97-AF65-F5344CB8AC3E}">
        <p14:creationId xmlns:p14="http://schemas.microsoft.com/office/powerpoint/2010/main" val="1030567208"/>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1B1171-9F66-4494-9CFE-11A2DE415B63}"/>
              </a:ext>
            </a:extLst>
          </p:cNvPr>
          <p:cNvSpPr>
            <a:spLocks noGrp="1"/>
          </p:cNvSpPr>
          <p:nvPr>
            <p:ph type="body" sz="quarter" idx="11"/>
          </p:nvPr>
        </p:nvSpPr>
        <p:spPr>
          <a:xfrm>
            <a:off x="552671" y="1374140"/>
            <a:ext cx="7722649" cy="4580082"/>
          </a:xfrm>
        </p:spPr>
        <p:txBody>
          <a:bodyPr/>
          <a:lstStyle/>
          <a:p>
            <a:pPr marL="0" indent="0">
              <a:buNone/>
            </a:pPr>
            <a:r>
              <a:rPr lang="en-US" sz="2200" b="1" dirty="0"/>
              <a:t>THE ANSWER?</a:t>
            </a:r>
          </a:p>
          <a:p>
            <a:pPr marL="0" indent="0">
              <a:buNone/>
            </a:pPr>
            <a:r>
              <a:rPr lang="en-US" sz="2000" dirty="0"/>
              <a:t>D. All of the above. Calculating a safe spend-down rate could conceivably use all of these rules of thumb.</a:t>
            </a:r>
          </a:p>
          <a:p>
            <a:pPr marL="0" indent="0">
              <a:buNone/>
            </a:pPr>
            <a:r>
              <a:rPr lang="en-US" sz="2000" dirty="0"/>
              <a:t>Many financial experts recommend the 4% rule, in which you withdraw 4% of total savings each year, increasing it slightly to account for inflation in subsequent years and adjusting it based on portfolio performance.</a:t>
            </a:r>
          </a:p>
          <a:p>
            <a:pPr marL="0" indent="0">
              <a:buNone/>
            </a:pPr>
            <a:r>
              <a:rPr lang="en-US" sz="2000" dirty="0"/>
              <a:t>For the long run, experts also advise considering the bucket strategy – which is essentially a time-segmentation plan that divvies up your savings into three buckets for money you’ll use now, soon or later.</a:t>
            </a:r>
          </a:p>
        </p:txBody>
      </p:sp>
      <p:sp>
        <p:nvSpPr>
          <p:cNvPr id="3" name="Title 2">
            <a:extLst>
              <a:ext uri="{FF2B5EF4-FFF2-40B4-BE49-F238E27FC236}">
                <a16:creationId xmlns:a16="http://schemas.microsoft.com/office/drawing/2014/main" id="{9A507551-6A43-4FCF-B547-4B4C5CAE6972}"/>
              </a:ext>
            </a:extLst>
          </p:cNvPr>
          <p:cNvSpPr>
            <a:spLocks noGrp="1"/>
          </p:cNvSpPr>
          <p:nvPr>
            <p:ph type="title"/>
          </p:nvPr>
        </p:nvSpPr>
        <p:spPr>
          <a:xfrm>
            <a:off x="359601" y="283704"/>
            <a:ext cx="10696325" cy="731521"/>
          </a:xfrm>
        </p:spPr>
        <p:txBody>
          <a:bodyPr/>
          <a:lstStyle/>
          <a:p>
            <a:r>
              <a:rPr lang="en-US" sz="4400" b="1" dirty="0"/>
              <a:t>Quiz: Test your retirement know-how</a:t>
            </a:r>
            <a:endParaRPr lang="en-US" dirty="0"/>
          </a:p>
        </p:txBody>
      </p:sp>
    </p:spTree>
    <p:extLst>
      <p:ext uri="{BB962C8B-B14F-4D97-AF65-F5344CB8AC3E}">
        <p14:creationId xmlns:p14="http://schemas.microsoft.com/office/powerpoint/2010/main" val="201801382"/>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B46F-4683-468E-8102-FB0D6D5993EE}"/>
              </a:ext>
            </a:extLst>
          </p:cNvPr>
          <p:cNvSpPr>
            <a:spLocks noGrp="1"/>
          </p:cNvSpPr>
          <p:nvPr>
            <p:ph type="body" sz="quarter" idx="10"/>
          </p:nvPr>
        </p:nvSpPr>
        <p:spPr>
          <a:xfrm>
            <a:off x="360363" y="1741500"/>
            <a:ext cx="5459412" cy="3587317"/>
          </a:xfrm>
        </p:spPr>
        <p:txBody>
          <a:bodyPr/>
          <a:lstStyle/>
          <a:p>
            <a:pPr marL="0" indent="0">
              <a:lnSpc>
                <a:spcPct val="100000"/>
              </a:lnSpc>
              <a:spcBef>
                <a:spcPts val="1200"/>
              </a:spcBef>
              <a:spcAft>
                <a:spcPts val="600"/>
              </a:spcAft>
              <a:buNone/>
            </a:pPr>
            <a:r>
              <a:rPr lang="en-US" sz="2000" b="1" dirty="0"/>
              <a:t>QUESTION # 3</a:t>
            </a:r>
          </a:p>
          <a:p>
            <a:pPr marL="0" indent="0">
              <a:lnSpc>
                <a:spcPct val="100000"/>
              </a:lnSpc>
              <a:spcBef>
                <a:spcPts val="1200"/>
              </a:spcBef>
              <a:spcAft>
                <a:spcPts val="600"/>
              </a:spcAft>
              <a:buNone/>
            </a:pPr>
            <a:r>
              <a:rPr lang="en-US" sz="2000" dirty="0"/>
              <a:t>To minimize the tax bite, which accounts should you consider tapping first when withdrawing from your portfolio? </a:t>
            </a:r>
          </a:p>
          <a:p>
            <a:pPr marL="0" indent="0">
              <a:lnSpc>
                <a:spcPct val="100000"/>
              </a:lnSpc>
              <a:spcBef>
                <a:spcPts val="1200"/>
              </a:spcBef>
              <a:spcAft>
                <a:spcPts val="600"/>
              </a:spcAft>
              <a:buNone/>
            </a:pPr>
            <a:r>
              <a:rPr lang="en-US" sz="2000" dirty="0"/>
              <a:t>Rank your choices by order of priority.</a:t>
            </a:r>
            <a:endParaRPr lang="en-US" sz="2200" dirty="0"/>
          </a:p>
          <a:p>
            <a:pPr marL="0" indent="0">
              <a:lnSpc>
                <a:spcPct val="100000"/>
              </a:lnSpc>
              <a:spcBef>
                <a:spcPts val="1200"/>
              </a:spcBef>
              <a:spcAft>
                <a:spcPts val="600"/>
              </a:spcAft>
              <a:buNone/>
            </a:pPr>
            <a:endParaRPr lang="en-US" sz="2000" dirty="0"/>
          </a:p>
        </p:txBody>
      </p:sp>
      <p:sp>
        <p:nvSpPr>
          <p:cNvPr id="3" name="Text Placeholder 2">
            <a:extLst>
              <a:ext uri="{FF2B5EF4-FFF2-40B4-BE49-F238E27FC236}">
                <a16:creationId xmlns:a16="http://schemas.microsoft.com/office/drawing/2014/main" id="{86AC2637-DC27-48C6-821D-325F00B3AB07}"/>
              </a:ext>
            </a:extLst>
          </p:cNvPr>
          <p:cNvSpPr>
            <a:spLocks noGrp="1"/>
          </p:cNvSpPr>
          <p:nvPr>
            <p:ph type="body" sz="quarter" idx="11"/>
          </p:nvPr>
        </p:nvSpPr>
        <p:spPr>
          <a:xfrm>
            <a:off x="6357937" y="2038982"/>
            <a:ext cx="5473700" cy="3267075"/>
          </a:xfrm>
        </p:spPr>
        <p:txBody>
          <a:bodyPr/>
          <a:lstStyle/>
          <a:p>
            <a:pPr marL="365760" indent="-365760">
              <a:lnSpc>
                <a:spcPct val="100000"/>
              </a:lnSpc>
              <a:spcBef>
                <a:spcPts val="1200"/>
              </a:spcBef>
              <a:spcAft>
                <a:spcPts val="1200"/>
              </a:spcAft>
              <a:buFont typeface="Wingdings" panose="05000000000000000000" pitchFamily="2" charset="2"/>
              <a:buChar char="q"/>
            </a:pPr>
            <a:r>
              <a:rPr lang="en-US" sz="2200" dirty="0"/>
              <a:t>Taxable accounts</a:t>
            </a:r>
          </a:p>
          <a:p>
            <a:pPr marL="365760" indent="-365760">
              <a:lnSpc>
                <a:spcPct val="100000"/>
              </a:lnSpc>
              <a:spcBef>
                <a:spcPts val="1200"/>
              </a:spcBef>
              <a:spcAft>
                <a:spcPts val="1200"/>
              </a:spcAft>
              <a:buFont typeface="Wingdings" panose="05000000000000000000" pitchFamily="2" charset="2"/>
              <a:buChar char="q"/>
            </a:pPr>
            <a:r>
              <a:rPr lang="en-US" sz="2200" dirty="0"/>
              <a:t>Tax-advantaged accounts</a:t>
            </a:r>
          </a:p>
          <a:p>
            <a:pPr marL="365760" indent="-365760">
              <a:lnSpc>
                <a:spcPct val="100000"/>
              </a:lnSpc>
              <a:spcBef>
                <a:spcPts val="1200"/>
              </a:spcBef>
              <a:spcAft>
                <a:spcPts val="1200"/>
              </a:spcAft>
              <a:buFont typeface="Wingdings" panose="05000000000000000000" pitchFamily="2" charset="2"/>
              <a:buChar char="q"/>
            </a:pPr>
            <a:r>
              <a:rPr lang="en-US" sz="2200" dirty="0"/>
              <a:t>Accounts subject to Required Minimum Distributions (RMDs)</a:t>
            </a:r>
          </a:p>
          <a:p>
            <a:pPr marL="365760" indent="-365760">
              <a:lnSpc>
                <a:spcPct val="100000"/>
              </a:lnSpc>
              <a:spcBef>
                <a:spcPts val="1200"/>
              </a:spcBef>
              <a:spcAft>
                <a:spcPts val="1200"/>
              </a:spcAft>
              <a:buFont typeface="Wingdings" panose="05000000000000000000" pitchFamily="2" charset="2"/>
              <a:buChar char="q"/>
            </a:pPr>
            <a:endParaRPr lang="en-US" sz="2200" dirty="0"/>
          </a:p>
        </p:txBody>
      </p:sp>
      <p:sp>
        <p:nvSpPr>
          <p:cNvPr id="4" name="Title 3">
            <a:extLst>
              <a:ext uri="{FF2B5EF4-FFF2-40B4-BE49-F238E27FC236}">
                <a16:creationId xmlns:a16="http://schemas.microsoft.com/office/drawing/2014/main" id="{643DFDC5-A28F-4482-8844-435117AB4342}"/>
              </a:ext>
            </a:extLst>
          </p:cNvPr>
          <p:cNvSpPr>
            <a:spLocks noGrp="1"/>
          </p:cNvSpPr>
          <p:nvPr>
            <p:ph type="title"/>
          </p:nvPr>
        </p:nvSpPr>
        <p:spPr>
          <a:xfrm>
            <a:off x="359602" y="283704"/>
            <a:ext cx="10685934" cy="731521"/>
          </a:xfrm>
        </p:spPr>
        <p:txBody>
          <a:bodyPr/>
          <a:lstStyle/>
          <a:p>
            <a:r>
              <a:rPr lang="en-US" sz="4400" b="1" dirty="0"/>
              <a:t>Quiz: Test your retirement know-how</a:t>
            </a:r>
            <a:endParaRPr lang="en-US" dirty="0"/>
          </a:p>
        </p:txBody>
      </p:sp>
    </p:spTree>
    <p:extLst>
      <p:ext uri="{BB962C8B-B14F-4D97-AF65-F5344CB8AC3E}">
        <p14:creationId xmlns:p14="http://schemas.microsoft.com/office/powerpoint/2010/main" val="3577373271"/>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1B1171-9F66-4494-9CFE-11A2DE415B63}"/>
              </a:ext>
            </a:extLst>
          </p:cNvPr>
          <p:cNvSpPr>
            <a:spLocks noGrp="1"/>
          </p:cNvSpPr>
          <p:nvPr>
            <p:ph type="body" sz="quarter" idx="11"/>
          </p:nvPr>
        </p:nvSpPr>
        <p:spPr>
          <a:xfrm>
            <a:off x="472660" y="1384300"/>
            <a:ext cx="8616475" cy="4687316"/>
          </a:xfrm>
        </p:spPr>
        <p:txBody>
          <a:bodyPr/>
          <a:lstStyle/>
          <a:p>
            <a:pPr marL="0" indent="0">
              <a:buNone/>
            </a:pPr>
            <a:r>
              <a:rPr lang="en-US" sz="2200" b="1" dirty="0"/>
              <a:t>THE ANSWER?</a:t>
            </a:r>
          </a:p>
          <a:p>
            <a:pPr marL="0" indent="0">
              <a:lnSpc>
                <a:spcPct val="100000"/>
              </a:lnSpc>
              <a:spcBef>
                <a:spcPts val="1200"/>
              </a:spcBef>
              <a:spcAft>
                <a:spcPts val="600"/>
              </a:spcAft>
              <a:buNone/>
            </a:pPr>
            <a:r>
              <a:rPr lang="en-US" sz="2000" dirty="0"/>
              <a:t>To lessen the tax impact, consider withdrawing money from your retirement portfolio strategically in this three-part sequence:</a:t>
            </a:r>
          </a:p>
          <a:p>
            <a:pPr marL="457200" indent="-457200">
              <a:lnSpc>
                <a:spcPct val="100000"/>
              </a:lnSpc>
              <a:spcBef>
                <a:spcPts val="1200"/>
              </a:spcBef>
              <a:spcAft>
                <a:spcPts val="600"/>
              </a:spcAft>
              <a:buAutoNum type="arabicPeriod"/>
            </a:pPr>
            <a:r>
              <a:rPr lang="en-US" sz="2000" dirty="0"/>
              <a:t>Take your RMDs from tax-deferred accounts like IRAs and 401(k)s to avoid the steep IRS penalty.</a:t>
            </a:r>
          </a:p>
          <a:p>
            <a:pPr marL="457200" indent="-457200">
              <a:lnSpc>
                <a:spcPct val="100000"/>
              </a:lnSpc>
              <a:spcBef>
                <a:spcPts val="1200"/>
              </a:spcBef>
              <a:spcAft>
                <a:spcPts val="600"/>
              </a:spcAft>
              <a:buAutoNum type="arabicPeriod"/>
            </a:pPr>
            <a:r>
              <a:rPr lang="en-US" sz="2000" dirty="0"/>
              <a:t>Pull money from taxable accounts next. Since you pay taxes on the earnings in savings and investment accounts every year anyway, it makes sense to withdraw from them second. That way, you won’t be accumulating additional taxable income.</a:t>
            </a:r>
          </a:p>
          <a:p>
            <a:pPr marL="457200" indent="-457200">
              <a:lnSpc>
                <a:spcPct val="100000"/>
              </a:lnSpc>
              <a:spcBef>
                <a:spcPts val="1200"/>
              </a:spcBef>
              <a:spcAft>
                <a:spcPts val="600"/>
              </a:spcAft>
              <a:buAutoNum type="arabicPeriod"/>
            </a:pPr>
            <a:r>
              <a:rPr lang="en-US" sz="2000" dirty="0"/>
              <a:t>Tax-advantaged accounts are last. Tap these funds only when the combination of RMDs and taxable account withdrawals isn’t enough to cover your monthly expenses.</a:t>
            </a:r>
          </a:p>
          <a:p>
            <a:pPr marL="0" indent="0">
              <a:buNone/>
            </a:pPr>
            <a:endParaRPr lang="en-US" sz="2200" dirty="0"/>
          </a:p>
          <a:p>
            <a:pPr marL="0" indent="0">
              <a:lnSpc>
                <a:spcPct val="100000"/>
              </a:lnSpc>
              <a:spcBef>
                <a:spcPts val="1200"/>
              </a:spcBef>
              <a:spcAft>
                <a:spcPts val="600"/>
              </a:spcAft>
              <a:buNone/>
            </a:pPr>
            <a:endParaRPr lang="en-US" sz="2000" dirty="0"/>
          </a:p>
        </p:txBody>
      </p:sp>
      <p:sp>
        <p:nvSpPr>
          <p:cNvPr id="3" name="Title 2">
            <a:extLst>
              <a:ext uri="{FF2B5EF4-FFF2-40B4-BE49-F238E27FC236}">
                <a16:creationId xmlns:a16="http://schemas.microsoft.com/office/drawing/2014/main" id="{9A507551-6A43-4FCF-B547-4B4C5CAE6972}"/>
              </a:ext>
            </a:extLst>
          </p:cNvPr>
          <p:cNvSpPr>
            <a:spLocks noGrp="1"/>
          </p:cNvSpPr>
          <p:nvPr>
            <p:ph type="title"/>
          </p:nvPr>
        </p:nvSpPr>
        <p:spPr>
          <a:xfrm>
            <a:off x="359601" y="283704"/>
            <a:ext cx="10696325" cy="731521"/>
          </a:xfrm>
        </p:spPr>
        <p:txBody>
          <a:bodyPr/>
          <a:lstStyle/>
          <a:p>
            <a:r>
              <a:rPr lang="en-US" sz="4400" b="1" dirty="0"/>
              <a:t>Quiz: Test your retirement know-how</a:t>
            </a:r>
            <a:endParaRPr lang="en-US" dirty="0"/>
          </a:p>
        </p:txBody>
      </p:sp>
    </p:spTree>
    <p:extLst>
      <p:ext uri="{BB962C8B-B14F-4D97-AF65-F5344CB8AC3E}">
        <p14:creationId xmlns:p14="http://schemas.microsoft.com/office/powerpoint/2010/main" val="324599742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603B-4A57-4EC7-BEB4-957C03E4E51C}"/>
              </a:ext>
            </a:extLst>
          </p:cNvPr>
          <p:cNvSpPr>
            <a:spLocks noGrp="1"/>
          </p:cNvSpPr>
          <p:nvPr>
            <p:ph type="title"/>
          </p:nvPr>
        </p:nvSpPr>
        <p:spPr/>
        <p:txBody>
          <a:bodyPr/>
          <a:lstStyle/>
          <a:p>
            <a:r>
              <a:rPr lang="en-US" dirty="0"/>
              <a:t>Introduction</a:t>
            </a:r>
          </a:p>
        </p:txBody>
      </p:sp>
      <p:sp>
        <p:nvSpPr>
          <p:cNvPr id="5" name="TextBox 4">
            <a:extLst>
              <a:ext uri="{FF2B5EF4-FFF2-40B4-BE49-F238E27FC236}">
                <a16:creationId xmlns:a16="http://schemas.microsoft.com/office/drawing/2014/main" id="{ABDEC44F-CCFF-4574-AB43-0631EC376EE0}"/>
              </a:ext>
            </a:extLst>
          </p:cNvPr>
          <p:cNvSpPr txBox="1"/>
          <p:nvPr/>
        </p:nvSpPr>
        <p:spPr>
          <a:xfrm>
            <a:off x="414687" y="1340427"/>
            <a:ext cx="7869998" cy="4278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28600" lvl="0" indent="-228600" hangingPunct="1">
              <a:spcBef>
                <a:spcPts val="1200"/>
              </a:spcBef>
              <a:spcAft>
                <a:spcPts val="1200"/>
              </a:spcAft>
              <a:buSzPct val="100000"/>
              <a:buFont typeface="Arial"/>
              <a:buChar char="•"/>
            </a:pPr>
            <a:r>
              <a:rPr lang="en-US" sz="2400" dirty="0"/>
              <a:t>Whether you’re already retired or still working, you need to be able to rely on a sustainable plan for your savings.</a:t>
            </a:r>
          </a:p>
          <a:p>
            <a:pPr marL="228600" lvl="0" indent="-228600" hangingPunct="1">
              <a:spcBef>
                <a:spcPts val="1200"/>
              </a:spcBef>
              <a:spcAft>
                <a:spcPts val="1200"/>
              </a:spcAft>
              <a:buSzPct val="100000"/>
              <a:buFont typeface="Arial"/>
              <a:buChar char="•"/>
            </a:pPr>
            <a:r>
              <a:rPr lang="en-US" sz="2400" dirty="0"/>
              <a:t>The goal is to achieve the retirement lifestyle you want while ensuring your money lasts 20 or even 30 years.</a:t>
            </a:r>
          </a:p>
          <a:p>
            <a:pPr marL="228600" lvl="0" indent="-228600" hangingPunct="1">
              <a:spcBef>
                <a:spcPts val="1200"/>
              </a:spcBef>
              <a:spcAft>
                <a:spcPts val="1200"/>
              </a:spcAft>
              <a:buSzPct val="100000"/>
              <a:buFont typeface="Arial"/>
              <a:buChar char="•"/>
            </a:pPr>
            <a:r>
              <a:rPr lang="en-US" sz="2400" dirty="0"/>
              <a:t>Now’s the time to lock in sources of guaranteed income, as well as preserving and protecting the savings you have.   </a:t>
            </a:r>
          </a:p>
          <a:p>
            <a:pPr marL="228600" lvl="0" indent="-228600" hangingPunct="1">
              <a:spcBef>
                <a:spcPts val="1200"/>
              </a:spcBef>
              <a:spcAft>
                <a:spcPts val="1200"/>
              </a:spcAft>
              <a:buSzPct val="100000"/>
              <a:buFont typeface="Arial"/>
              <a:buChar char="•"/>
            </a:pPr>
            <a:r>
              <a:rPr lang="en-US" sz="2400" dirty="0"/>
              <a:t>Every move you make today will help you take charge of your financial security.</a:t>
            </a:r>
          </a:p>
        </p:txBody>
      </p:sp>
    </p:spTree>
    <p:extLst>
      <p:ext uri="{BB962C8B-B14F-4D97-AF65-F5344CB8AC3E}">
        <p14:creationId xmlns:p14="http://schemas.microsoft.com/office/powerpoint/2010/main" val="3144702249"/>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B46F-4683-468E-8102-FB0D6D5993EE}"/>
              </a:ext>
            </a:extLst>
          </p:cNvPr>
          <p:cNvSpPr>
            <a:spLocks noGrp="1"/>
          </p:cNvSpPr>
          <p:nvPr>
            <p:ph type="body" sz="quarter" idx="10"/>
          </p:nvPr>
        </p:nvSpPr>
        <p:spPr>
          <a:xfrm>
            <a:off x="360363" y="1764360"/>
            <a:ext cx="5459412" cy="3587317"/>
          </a:xfrm>
        </p:spPr>
        <p:txBody>
          <a:bodyPr/>
          <a:lstStyle/>
          <a:p>
            <a:pPr marL="0" indent="0">
              <a:lnSpc>
                <a:spcPct val="100000"/>
              </a:lnSpc>
              <a:spcBef>
                <a:spcPts val="1200"/>
              </a:spcBef>
              <a:spcAft>
                <a:spcPts val="600"/>
              </a:spcAft>
              <a:buNone/>
            </a:pPr>
            <a:r>
              <a:rPr lang="en-US" sz="2000" b="1" dirty="0"/>
              <a:t>QUESTION # 4</a:t>
            </a:r>
          </a:p>
          <a:p>
            <a:pPr marL="0" indent="0">
              <a:lnSpc>
                <a:spcPct val="100000"/>
              </a:lnSpc>
              <a:spcBef>
                <a:spcPts val="1200"/>
              </a:spcBef>
              <a:spcAft>
                <a:spcPts val="600"/>
              </a:spcAft>
              <a:buNone/>
            </a:pPr>
            <a:r>
              <a:rPr lang="en-US" sz="2000" dirty="0"/>
              <a:t>True or false?</a:t>
            </a:r>
          </a:p>
          <a:p>
            <a:pPr marL="0" indent="0">
              <a:lnSpc>
                <a:spcPct val="100000"/>
              </a:lnSpc>
              <a:spcBef>
                <a:spcPts val="1200"/>
              </a:spcBef>
              <a:spcAft>
                <a:spcPts val="600"/>
              </a:spcAft>
              <a:buNone/>
            </a:pPr>
            <a:r>
              <a:rPr lang="en-US" sz="2000" dirty="0"/>
              <a:t>You’re already enrolled in Medicare, and you think your current coverage works pretty well for your needs. Even so, it’s wise to revisit your plan options every year during open enrollment season. </a:t>
            </a:r>
          </a:p>
        </p:txBody>
      </p:sp>
      <p:sp>
        <p:nvSpPr>
          <p:cNvPr id="3" name="Text Placeholder 2">
            <a:extLst>
              <a:ext uri="{FF2B5EF4-FFF2-40B4-BE49-F238E27FC236}">
                <a16:creationId xmlns:a16="http://schemas.microsoft.com/office/drawing/2014/main" id="{86AC2637-DC27-48C6-821D-325F00B3AB07}"/>
              </a:ext>
            </a:extLst>
          </p:cNvPr>
          <p:cNvSpPr>
            <a:spLocks noGrp="1"/>
          </p:cNvSpPr>
          <p:nvPr>
            <p:ph type="body" sz="quarter" idx="11"/>
          </p:nvPr>
        </p:nvSpPr>
        <p:spPr>
          <a:xfrm>
            <a:off x="6271643" y="2065336"/>
            <a:ext cx="5473700" cy="3267075"/>
          </a:xfrm>
        </p:spPr>
        <p:txBody>
          <a:bodyPr/>
          <a:lstStyle/>
          <a:p>
            <a:pPr marL="365760" indent="-365760">
              <a:lnSpc>
                <a:spcPct val="100000"/>
              </a:lnSpc>
              <a:spcBef>
                <a:spcPts val="1200"/>
              </a:spcBef>
              <a:spcAft>
                <a:spcPts val="1200"/>
              </a:spcAft>
              <a:buFont typeface="Wingdings" panose="05000000000000000000" pitchFamily="2" charset="2"/>
              <a:buChar char="q"/>
            </a:pPr>
            <a:r>
              <a:rPr lang="en-US" sz="2200" dirty="0"/>
              <a:t>True</a:t>
            </a:r>
          </a:p>
          <a:p>
            <a:pPr marL="365760" indent="-365760">
              <a:lnSpc>
                <a:spcPct val="100000"/>
              </a:lnSpc>
              <a:spcBef>
                <a:spcPts val="1200"/>
              </a:spcBef>
              <a:spcAft>
                <a:spcPts val="1200"/>
              </a:spcAft>
              <a:buFont typeface="Wingdings" panose="05000000000000000000" pitchFamily="2" charset="2"/>
              <a:buChar char="q"/>
            </a:pPr>
            <a:r>
              <a:rPr lang="en-US" sz="2200" dirty="0"/>
              <a:t>False</a:t>
            </a:r>
          </a:p>
        </p:txBody>
      </p:sp>
      <p:sp>
        <p:nvSpPr>
          <p:cNvPr id="4" name="Title 3">
            <a:extLst>
              <a:ext uri="{FF2B5EF4-FFF2-40B4-BE49-F238E27FC236}">
                <a16:creationId xmlns:a16="http://schemas.microsoft.com/office/drawing/2014/main" id="{643DFDC5-A28F-4482-8844-435117AB4342}"/>
              </a:ext>
            </a:extLst>
          </p:cNvPr>
          <p:cNvSpPr>
            <a:spLocks noGrp="1"/>
          </p:cNvSpPr>
          <p:nvPr>
            <p:ph type="title"/>
          </p:nvPr>
        </p:nvSpPr>
        <p:spPr>
          <a:xfrm>
            <a:off x="359602" y="283704"/>
            <a:ext cx="10685934" cy="731521"/>
          </a:xfrm>
        </p:spPr>
        <p:txBody>
          <a:bodyPr/>
          <a:lstStyle/>
          <a:p>
            <a:r>
              <a:rPr lang="en-US" sz="4400" b="1" dirty="0"/>
              <a:t>Quiz: Test your retirement know-how</a:t>
            </a:r>
            <a:endParaRPr lang="en-US" dirty="0"/>
          </a:p>
        </p:txBody>
      </p:sp>
    </p:spTree>
    <p:extLst>
      <p:ext uri="{BB962C8B-B14F-4D97-AF65-F5344CB8AC3E}">
        <p14:creationId xmlns:p14="http://schemas.microsoft.com/office/powerpoint/2010/main" val="355493060"/>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1B1171-9F66-4494-9CFE-11A2DE415B63}"/>
              </a:ext>
            </a:extLst>
          </p:cNvPr>
          <p:cNvSpPr>
            <a:spLocks noGrp="1"/>
          </p:cNvSpPr>
          <p:nvPr>
            <p:ph type="body" sz="quarter" idx="11"/>
          </p:nvPr>
        </p:nvSpPr>
        <p:spPr>
          <a:xfrm>
            <a:off x="472661" y="1384300"/>
            <a:ext cx="8049547" cy="4580082"/>
          </a:xfrm>
        </p:spPr>
        <p:txBody>
          <a:bodyPr/>
          <a:lstStyle/>
          <a:p>
            <a:pPr marL="0" indent="0">
              <a:buNone/>
            </a:pPr>
            <a:r>
              <a:rPr lang="en-US" sz="2200" b="1" dirty="0"/>
              <a:t>THE ANSWER?</a:t>
            </a:r>
          </a:p>
          <a:p>
            <a:pPr marL="0" indent="0">
              <a:buNone/>
            </a:pPr>
            <a:r>
              <a:rPr lang="en-US" sz="2000" dirty="0"/>
              <a:t>Yes, it’s true. Change happens, so even if you’re satisfied with your plan, it can make sense to review the options. Perhaps your prescription needs are different or providers may have changed their premiums and coverage. </a:t>
            </a:r>
          </a:p>
          <a:p>
            <a:pPr marL="0" indent="0">
              <a:buNone/>
            </a:pPr>
            <a:r>
              <a:rPr lang="en-US" sz="2000" dirty="0"/>
              <a:t>You have an annual right to change, add or drop coverage for Medicare Part D or Medicare Advantage plans during open enrollment periods, which are either October 15 to December 7, or January 1 to March 31 – depending on the type of plan you currently have.</a:t>
            </a:r>
          </a:p>
          <a:p>
            <a:pPr marL="0" indent="0">
              <a:buNone/>
            </a:pPr>
            <a:endParaRPr lang="en-US" sz="2200" dirty="0"/>
          </a:p>
        </p:txBody>
      </p:sp>
      <p:sp>
        <p:nvSpPr>
          <p:cNvPr id="3" name="Title 2">
            <a:extLst>
              <a:ext uri="{FF2B5EF4-FFF2-40B4-BE49-F238E27FC236}">
                <a16:creationId xmlns:a16="http://schemas.microsoft.com/office/drawing/2014/main" id="{9A507551-6A43-4FCF-B547-4B4C5CAE6972}"/>
              </a:ext>
            </a:extLst>
          </p:cNvPr>
          <p:cNvSpPr>
            <a:spLocks noGrp="1"/>
          </p:cNvSpPr>
          <p:nvPr>
            <p:ph type="title"/>
          </p:nvPr>
        </p:nvSpPr>
        <p:spPr>
          <a:xfrm>
            <a:off x="359601" y="283704"/>
            <a:ext cx="10696325" cy="731521"/>
          </a:xfrm>
        </p:spPr>
        <p:txBody>
          <a:bodyPr/>
          <a:lstStyle/>
          <a:p>
            <a:r>
              <a:rPr lang="en-US" sz="4400" b="1" dirty="0"/>
              <a:t>Quiz: Test your retirement know-how</a:t>
            </a:r>
            <a:endParaRPr lang="en-US" dirty="0"/>
          </a:p>
        </p:txBody>
      </p:sp>
    </p:spTree>
    <p:extLst>
      <p:ext uri="{BB962C8B-B14F-4D97-AF65-F5344CB8AC3E}">
        <p14:creationId xmlns:p14="http://schemas.microsoft.com/office/powerpoint/2010/main" val="2375735303"/>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B46F-4683-468E-8102-FB0D6D5993EE}"/>
              </a:ext>
            </a:extLst>
          </p:cNvPr>
          <p:cNvSpPr>
            <a:spLocks noGrp="1"/>
          </p:cNvSpPr>
          <p:nvPr>
            <p:ph type="body" sz="quarter" idx="10"/>
          </p:nvPr>
        </p:nvSpPr>
        <p:spPr>
          <a:xfrm>
            <a:off x="360362" y="1685406"/>
            <a:ext cx="5583237" cy="4520046"/>
          </a:xfrm>
        </p:spPr>
        <p:txBody>
          <a:bodyPr/>
          <a:lstStyle/>
          <a:p>
            <a:pPr marL="0" indent="0">
              <a:lnSpc>
                <a:spcPct val="100000"/>
              </a:lnSpc>
              <a:spcBef>
                <a:spcPts val="600"/>
              </a:spcBef>
              <a:spcAft>
                <a:spcPts val="600"/>
              </a:spcAft>
              <a:buNone/>
            </a:pPr>
            <a:r>
              <a:rPr lang="en-US" sz="2000" b="1" dirty="0"/>
              <a:t>QUESTION # 5</a:t>
            </a:r>
          </a:p>
          <a:p>
            <a:pPr marL="0" indent="0">
              <a:lnSpc>
                <a:spcPct val="100000"/>
              </a:lnSpc>
              <a:spcBef>
                <a:spcPts val="600"/>
              </a:spcBef>
              <a:spcAft>
                <a:spcPts val="600"/>
              </a:spcAft>
              <a:buNone/>
            </a:pPr>
            <a:r>
              <a:rPr lang="en-US" sz="2000" dirty="0"/>
              <a:t>At this stage of life, it’s crucial to talk with family about your plans to preserve, protect, and maintain your estate. </a:t>
            </a:r>
          </a:p>
          <a:p>
            <a:pPr marL="0" indent="0">
              <a:lnSpc>
                <a:spcPct val="100000"/>
              </a:lnSpc>
              <a:spcBef>
                <a:spcPts val="600"/>
              </a:spcBef>
              <a:spcAft>
                <a:spcPts val="600"/>
              </a:spcAft>
              <a:buNone/>
            </a:pPr>
            <a:r>
              <a:rPr lang="en-US" sz="2000" dirty="0"/>
              <a:t>Which of these should you provide to a fiduciary financial professional or trusted family member?</a:t>
            </a:r>
          </a:p>
        </p:txBody>
      </p:sp>
      <p:sp>
        <p:nvSpPr>
          <p:cNvPr id="3" name="Text Placeholder 2">
            <a:extLst>
              <a:ext uri="{FF2B5EF4-FFF2-40B4-BE49-F238E27FC236}">
                <a16:creationId xmlns:a16="http://schemas.microsoft.com/office/drawing/2014/main" id="{86AC2637-DC27-48C6-821D-325F00B3AB07}"/>
              </a:ext>
            </a:extLst>
          </p:cNvPr>
          <p:cNvSpPr>
            <a:spLocks noGrp="1"/>
          </p:cNvSpPr>
          <p:nvPr>
            <p:ph type="body" sz="quarter" idx="11"/>
          </p:nvPr>
        </p:nvSpPr>
        <p:spPr>
          <a:xfrm>
            <a:off x="6357938" y="1868407"/>
            <a:ext cx="5473700" cy="3709433"/>
          </a:xfrm>
        </p:spPr>
        <p:txBody>
          <a:bodyPr/>
          <a:lstStyle/>
          <a:p>
            <a:pPr marL="365760" indent="-365760">
              <a:lnSpc>
                <a:spcPct val="100000"/>
              </a:lnSpc>
              <a:spcBef>
                <a:spcPts val="1200"/>
              </a:spcBef>
              <a:spcAft>
                <a:spcPts val="1200"/>
              </a:spcAft>
              <a:buFont typeface="Wingdings" panose="05000000000000000000" pitchFamily="2" charset="2"/>
              <a:buChar char="q"/>
            </a:pPr>
            <a:r>
              <a:rPr lang="en-US" sz="2200" dirty="0"/>
              <a:t>Names and contact information for your financial adviser, attorney, tax preparer, and other key professionals you work with.</a:t>
            </a:r>
          </a:p>
          <a:p>
            <a:pPr marL="365760" indent="-365760">
              <a:lnSpc>
                <a:spcPct val="100000"/>
              </a:lnSpc>
              <a:spcBef>
                <a:spcPts val="1200"/>
              </a:spcBef>
              <a:spcAft>
                <a:spcPts val="1200"/>
              </a:spcAft>
              <a:buFont typeface="Wingdings" panose="05000000000000000000" pitchFamily="2" charset="2"/>
              <a:buChar char="q"/>
            </a:pPr>
            <a:r>
              <a:rPr lang="en-US" sz="2200" dirty="0"/>
              <a:t>Bank and brokerage accounts information, Social Security number, Medicare ID number, and passwords.</a:t>
            </a:r>
          </a:p>
          <a:p>
            <a:pPr marL="365760" indent="-365760">
              <a:lnSpc>
                <a:spcPct val="100000"/>
              </a:lnSpc>
              <a:spcBef>
                <a:spcPts val="1200"/>
              </a:spcBef>
              <a:spcAft>
                <a:spcPts val="1200"/>
              </a:spcAft>
              <a:buFont typeface="Wingdings" panose="05000000000000000000" pitchFamily="2" charset="2"/>
              <a:buChar char="q"/>
            </a:pPr>
            <a:r>
              <a:rPr lang="en-US" sz="2200" dirty="0"/>
              <a:t>Copies of your most recent power of attorney, healthcare directive, and will.</a:t>
            </a:r>
          </a:p>
          <a:p>
            <a:pPr marL="365760" indent="-365760">
              <a:lnSpc>
                <a:spcPct val="100000"/>
              </a:lnSpc>
              <a:spcBef>
                <a:spcPts val="1200"/>
              </a:spcBef>
              <a:spcAft>
                <a:spcPts val="1200"/>
              </a:spcAft>
              <a:buFont typeface="Wingdings" panose="05000000000000000000" pitchFamily="2" charset="2"/>
              <a:buChar char="q"/>
            </a:pPr>
            <a:endParaRPr lang="en-US" sz="2200" dirty="0"/>
          </a:p>
          <a:p>
            <a:pPr marL="365760" indent="-365760">
              <a:lnSpc>
                <a:spcPct val="100000"/>
              </a:lnSpc>
              <a:spcBef>
                <a:spcPts val="1200"/>
              </a:spcBef>
              <a:spcAft>
                <a:spcPts val="1200"/>
              </a:spcAft>
              <a:buFont typeface="Wingdings" panose="05000000000000000000" pitchFamily="2" charset="2"/>
              <a:buChar char="q"/>
            </a:pPr>
            <a:endParaRPr lang="en-US" sz="2200" dirty="0"/>
          </a:p>
          <a:p>
            <a:pPr marL="365760" indent="-365760">
              <a:lnSpc>
                <a:spcPct val="100000"/>
              </a:lnSpc>
              <a:spcBef>
                <a:spcPts val="1200"/>
              </a:spcBef>
              <a:spcAft>
                <a:spcPts val="1200"/>
              </a:spcAft>
              <a:buFont typeface="Wingdings" panose="05000000000000000000" pitchFamily="2" charset="2"/>
              <a:buChar char="q"/>
            </a:pPr>
            <a:endParaRPr lang="en-US" sz="2200" dirty="0"/>
          </a:p>
        </p:txBody>
      </p:sp>
      <p:sp>
        <p:nvSpPr>
          <p:cNvPr id="4" name="Title 3">
            <a:extLst>
              <a:ext uri="{FF2B5EF4-FFF2-40B4-BE49-F238E27FC236}">
                <a16:creationId xmlns:a16="http://schemas.microsoft.com/office/drawing/2014/main" id="{643DFDC5-A28F-4482-8844-435117AB4342}"/>
              </a:ext>
            </a:extLst>
          </p:cNvPr>
          <p:cNvSpPr>
            <a:spLocks noGrp="1"/>
          </p:cNvSpPr>
          <p:nvPr>
            <p:ph type="title"/>
          </p:nvPr>
        </p:nvSpPr>
        <p:spPr>
          <a:xfrm>
            <a:off x="359602" y="283704"/>
            <a:ext cx="10685934" cy="731521"/>
          </a:xfrm>
        </p:spPr>
        <p:txBody>
          <a:bodyPr/>
          <a:lstStyle/>
          <a:p>
            <a:r>
              <a:rPr lang="en-US" sz="4400" b="1" dirty="0"/>
              <a:t>Quiz: Test your retirement know-how</a:t>
            </a:r>
            <a:endParaRPr lang="en-US" dirty="0"/>
          </a:p>
        </p:txBody>
      </p:sp>
    </p:spTree>
    <p:extLst>
      <p:ext uri="{BB962C8B-B14F-4D97-AF65-F5344CB8AC3E}">
        <p14:creationId xmlns:p14="http://schemas.microsoft.com/office/powerpoint/2010/main" val="934013907"/>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1B1171-9F66-4494-9CFE-11A2DE415B63}"/>
              </a:ext>
            </a:extLst>
          </p:cNvPr>
          <p:cNvSpPr>
            <a:spLocks noGrp="1"/>
          </p:cNvSpPr>
          <p:nvPr>
            <p:ph type="body" sz="quarter" idx="11"/>
          </p:nvPr>
        </p:nvSpPr>
        <p:spPr>
          <a:xfrm>
            <a:off x="472661" y="1315720"/>
            <a:ext cx="8067835" cy="4580082"/>
          </a:xfrm>
        </p:spPr>
        <p:txBody>
          <a:bodyPr/>
          <a:lstStyle/>
          <a:p>
            <a:pPr marL="0" indent="0">
              <a:buNone/>
            </a:pPr>
            <a:r>
              <a:rPr lang="en-US" sz="2200" b="1" dirty="0"/>
              <a:t>THE ANSWER?</a:t>
            </a:r>
          </a:p>
          <a:p>
            <a:pPr marL="0" indent="0">
              <a:buNone/>
            </a:pPr>
            <a:r>
              <a:rPr lang="en-US" sz="2000" dirty="0"/>
              <a:t>Did you check all the boxes? That’s correct, you should keep a key adviser or trusted adult children informed about all of these issues and documents.</a:t>
            </a:r>
          </a:p>
          <a:p>
            <a:pPr marL="0" indent="0">
              <a:buNone/>
            </a:pPr>
            <a:r>
              <a:rPr lang="en-US" sz="2000" dirty="0"/>
              <a:t>On top of that, family conversations around important topics such as retirement preparedness, eldercare, and estate planning can protect your legacy and ensure that your wishes are heard and will be carried out.</a:t>
            </a:r>
          </a:p>
          <a:p>
            <a:pPr marL="0" lvl="0" indent="0">
              <a:lnSpc>
                <a:spcPct val="100000"/>
              </a:lnSpc>
              <a:spcBef>
                <a:spcPts val="1200"/>
              </a:spcBef>
              <a:spcAft>
                <a:spcPts val="600"/>
              </a:spcAft>
              <a:buNone/>
            </a:pPr>
            <a:r>
              <a:rPr lang="en-US" sz="2000" dirty="0"/>
              <a:t>Lastly, don’t forget to update this information as circumstances change.</a:t>
            </a:r>
          </a:p>
        </p:txBody>
      </p:sp>
      <p:sp>
        <p:nvSpPr>
          <p:cNvPr id="3" name="Title 2">
            <a:extLst>
              <a:ext uri="{FF2B5EF4-FFF2-40B4-BE49-F238E27FC236}">
                <a16:creationId xmlns:a16="http://schemas.microsoft.com/office/drawing/2014/main" id="{9A507551-6A43-4FCF-B547-4B4C5CAE6972}"/>
              </a:ext>
            </a:extLst>
          </p:cNvPr>
          <p:cNvSpPr>
            <a:spLocks noGrp="1"/>
          </p:cNvSpPr>
          <p:nvPr>
            <p:ph type="title"/>
          </p:nvPr>
        </p:nvSpPr>
        <p:spPr>
          <a:xfrm>
            <a:off x="359601" y="283704"/>
            <a:ext cx="10696325" cy="731521"/>
          </a:xfrm>
        </p:spPr>
        <p:txBody>
          <a:bodyPr/>
          <a:lstStyle/>
          <a:p>
            <a:r>
              <a:rPr lang="en-US" sz="4400" b="1" dirty="0"/>
              <a:t>Quiz: Test your retirement know-how</a:t>
            </a:r>
            <a:endParaRPr lang="en-US" dirty="0"/>
          </a:p>
        </p:txBody>
      </p:sp>
    </p:spTree>
    <p:extLst>
      <p:ext uri="{BB962C8B-B14F-4D97-AF65-F5344CB8AC3E}">
        <p14:creationId xmlns:p14="http://schemas.microsoft.com/office/powerpoint/2010/main" val="1974432369"/>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B46F-4683-468E-8102-FB0D6D5993EE}"/>
              </a:ext>
            </a:extLst>
          </p:cNvPr>
          <p:cNvSpPr>
            <a:spLocks noGrp="1"/>
          </p:cNvSpPr>
          <p:nvPr>
            <p:ph type="body" sz="quarter" idx="10"/>
          </p:nvPr>
        </p:nvSpPr>
        <p:spPr>
          <a:xfrm>
            <a:off x="360362" y="1938485"/>
            <a:ext cx="5583237" cy="4276154"/>
          </a:xfrm>
        </p:spPr>
        <p:txBody>
          <a:bodyPr/>
          <a:lstStyle/>
          <a:p>
            <a:pPr marL="0" indent="0">
              <a:lnSpc>
                <a:spcPct val="100000"/>
              </a:lnSpc>
              <a:spcBef>
                <a:spcPts val="1200"/>
              </a:spcBef>
              <a:spcAft>
                <a:spcPts val="600"/>
              </a:spcAft>
              <a:buNone/>
            </a:pPr>
            <a:r>
              <a:rPr lang="en-US" sz="2000" b="1" dirty="0"/>
              <a:t>QUESTION # 6</a:t>
            </a:r>
          </a:p>
          <a:p>
            <a:pPr marL="0" indent="0">
              <a:lnSpc>
                <a:spcPct val="100000"/>
              </a:lnSpc>
              <a:spcBef>
                <a:spcPts val="1200"/>
              </a:spcBef>
              <a:spcAft>
                <a:spcPts val="600"/>
              </a:spcAft>
              <a:buNone/>
            </a:pPr>
            <a:r>
              <a:rPr lang="en-US" sz="2000" dirty="0"/>
              <a:t>Jot down two reasons why where you live in retirement could impact how long your nest egg may last.</a:t>
            </a:r>
          </a:p>
        </p:txBody>
      </p:sp>
      <p:sp>
        <p:nvSpPr>
          <p:cNvPr id="3" name="Text Placeholder 2">
            <a:extLst>
              <a:ext uri="{FF2B5EF4-FFF2-40B4-BE49-F238E27FC236}">
                <a16:creationId xmlns:a16="http://schemas.microsoft.com/office/drawing/2014/main" id="{86AC2637-DC27-48C6-821D-325F00B3AB07}"/>
              </a:ext>
            </a:extLst>
          </p:cNvPr>
          <p:cNvSpPr>
            <a:spLocks noGrp="1"/>
          </p:cNvSpPr>
          <p:nvPr>
            <p:ph type="body" sz="quarter" idx="11"/>
          </p:nvPr>
        </p:nvSpPr>
        <p:spPr>
          <a:xfrm>
            <a:off x="6357938" y="2100125"/>
            <a:ext cx="5473700" cy="3267075"/>
          </a:xfrm>
        </p:spPr>
        <p:txBody>
          <a:bodyPr/>
          <a:lstStyle/>
          <a:p>
            <a:pPr marL="0" indent="0">
              <a:lnSpc>
                <a:spcPct val="100000"/>
              </a:lnSpc>
              <a:spcBef>
                <a:spcPts val="1200"/>
              </a:spcBef>
              <a:spcAft>
                <a:spcPts val="1200"/>
              </a:spcAft>
              <a:buNone/>
            </a:pPr>
            <a:r>
              <a:rPr lang="en-US" sz="2200" dirty="0"/>
              <a:t>Reason #1:</a:t>
            </a:r>
          </a:p>
          <a:p>
            <a:pPr marL="0" indent="0">
              <a:lnSpc>
                <a:spcPct val="100000"/>
              </a:lnSpc>
              <a:spcBef>
                <a:spcPts val="1200"/>
              </a:spcBef>
              <a:spcAft>
                <a:spcPts val="1200"/>
              </a:spcAft>
              <a:buNone/>
            </a:pPr>
            <a:endParaRPr lang="en-US" sz="2200" dirty="0"/>
          </a:p>
          <a:p>
            <a:pPr marL="0" indent="0">
              <a:lnSpc>
                <a:spcPct val="100000"/>
              </a:lnSpc>
              <a:spcBef>
                <a:spcPts val="1200"/>
              </a:spcBef>
              <a:spcAft>
                <a:spcPts val="1200"/>
              </a:spcAft>
              <a:buNone/>
            </a:pPr>
            <a:r>
              <a:rPr lang="en-US" sz="2200" dirty="0"/>
              <a:t>Reason #2:</a:t>
            </a:r>
          </a:p>
          <a:p>
            <a:pPr marL="0" indent="0">
              <a:lnSpc>
                <a:spcPct val="100000"/>
              </a:lnSpc>
              <a:spcBef>
                <a:spcPts val="1200"/>
              </a:spcBef>
              <a:spcAft>
                <a:spcPts val="1200"/>
              </a:spcAft>
              <a:buNone/>
            </a:pPr>
            <a:endParaRPr lang="en-US" sz="2200" dirty="0"/>
          </a:p>
        </p:txBody>
      </p:sp>
      <p:sp>
        <p:nvSpPr>
          <p:cNvPr id="4" name="Title 3">
            <a:extLst>
              <a:ext uri="{FF2B5EF4-FFF2-40B4-BE49-F238E27FC236}">
                <a16:creationId xmlns:a16="http://schemas.microsoft.com/office/drawing/2014/main" id="{643DFDC5-A28F-4482-8844-435117AB4342}"/>
              </a:ext>
            </a:extLst>
          </p:cNvPr>
          <p:cNvSpPr>
            <a:spLocks noGrp="1"/>
          </p:cNvSpPr>
          <p:nvPr>
            <p:ph type="title"/>
          </p:nvPr>
        </p:nvSpPr>
        <p:spPr>
          <a:xfrm>
            <a:off x="359602" y="283704"/>
            <a:ext cx="10685934" cy="731521"/>
          </a:xfrm>
        </p:spPr>
        <p:txBody>
          <a:bodyPr/>
          <a:lstStyle/>
          <a:p>
            <a:r>
              <a:rPr lang="en-US" sz="4400" b="1" dirty="0"/>
              <a:t>Quiz: Test your retirement know-how</a:t>
            </a:r>
            <a:endParaRPr lang="en-US" dirty="0"/>
          </a:p>
        </p:txBody>
      </p:sp>
    </p:spTree>
    <p:extLst>
      <p:ext uri="{BB962C8B-B14F-4D97-AF65-F5344CB8AC3E}">
        <p14:creationId xmlns:p14="http://schemas.microsoft.com/office/powerpoint/2010/main" val="3226804631"/>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1B1171-9F66-4494-9CFE-11A2DE415B63}"/>
              </a:ext>
            </a:extLst>
          </p:cNvPr>
          <p:cNvSpPr>
            <a:spLocks noGrp="1"/>
          </p:cNvSpPr>
          <p:nvPr>
            <p:ph type="body" sz="quarter" idx="11"/>
          </p:nvPr>
        </p:nvSpPr>
        <p:spPr>
          <a:xfrm>
            <a:off x="472661" y="1384300"/>
            <a:ext cx="7996970" cy="4580082"/>
          </a:xfrm>
        </p:spPr>
        <p:txBody>
          <a:bodyPr/>
          <a:lstStyle/>
          <a:p>
            <a:pPr marL="0" indent="0">
              <a:buNone/>
            </a:pPr>
            <a:r>
              <a:rPr lang="en-US" sz="2200" b="1" dirty="0"/>
              <a:t>THE ANSWER?</a:t>
            </a:r>
          </a:p>
          <a:p>
            <a:pPr marL="0" indent="0">
              <a:buNone/>
            </a:pPr>
            <a:r>
              <a:rPr lang="en-US" sz="2000" dirty="0"/>
              <a:t>Reason #1: Cost of living.</a:t>
            </a:r>
          </a:p>
          <a:p>
            <a:pPr marL="0" indent="0">
              <a:buNone/>
            </a:pPr>
            <a:r>
              <a:rPr lang="en-US" sz="2000" dirty="0"/>
              <a:t>Estimating the affordability of different locations by housing, food, health and lifestyle expenses can clarify money considerations of a potential move. For example, say you and your spouse live in Boston but are thinking about relocating to Vero Beach, Florida. Your current combined income is $72,000, but you’d need only $49,600 to maintain your current standard of living in the Sunshine State. That’s because the cost of living is 31% lower in Vero Beach than in Boston.</a:t>
            </a:r>
          </a:p>
          <a:p>
            <a:pPr marL="0" indent="0">
              <a:buNone/>
            </a:pPr>
            <a:r>
              <a:rPr lang="en-US" sz="2000" dirty="0"/>
              <a:t>Reason #2: Taxes.</a:t>
            </a:r>
          </a:p>
          <a:p>
            <a:pPr marL="0" indent="0">
              <a:buNone/>
            </a:pPr>
            <a:r>
              <a:rPr lang="en-US" sz="2000" dirty="0"/>
              <a:t>Tax rates for retirement income, property, and purchases among states can vary widely. Moving from a state with high income taxes to one with low or no income taxes, for example, can literally save you thousands of dollars each year.</a:t>
            </a:r>
          </a:p>
          <a:p>
            <a:pPr marL="0" lvl="0" indent="0">
              <a:lnSpc>
                <a:spcPct val="100000"/>
              </a:lnSpc>
              <a:spcBef>
                <a:spcPts val="1200"/>
              </a:spcBef>
              <a:spcAft>
                <a:spcPts val="600"/>
              </a:spcAft>
              <a:buNone/>
            </a:pPr>
            <a:endParaRPr lang="en-US" sz="2000" dirty="0"/>
          </a:p>
        </p:txBody>
      </p:sp>
      <p:sp>
        <p:nvSpPr>
          <p:cNvPr id="3" name="Title 2">
            <a:extLst>
              <a:ext uri="{FF2B5EF4-FFF2-40B4-BE49-F238E27FC236}">
                <a16:creationId xmlns:a16="http://schemas.microsoft.com/office/drawing/2014/main" id="{9A507551-6A43-4FCF-B547-4B4C5CAE6972}"/>
              </a:ext>
            </a:extLst>
          </p:cNvPr>
          <p:cNvSpPr>
            <a:spLocks noGrp="1"/>
          </p:cNvSpPr>
          <p:nvPr>
            <p:ph type="title"/>
          </p:nvPr>
        </p:nvSpPr>
        <p:spPr>
          <a:xfrm>
            <a:off x="359601" y="283704"/>
            <a:ext cx="10696325" cy="731521"/>
          </a:xfrm>
        </p:spPr>
        <p:txBody>
          <a:bodyPr/>
          <a:lstStyle/>
          <a:p>
            <a:r>
              <a:rPr lang="en-US" sz="4400" b="1" dirty="0"/>
              <a:t>Quiz: Test your retirement know-how</a:t>
            </a:r>
            <a:endParaRPr lang="en-US" dirty="0"/>
          </a:p>
        </p:txBody>
      </p:sp>
    </p:spTree>
    <p:extLst>
      <p:ext uri="{BB962C8B-B14F-4D97-AF65-F5344CB8AC3E}">
        <p14:creationId xmlns:p14="http://schemas.microsoft.com/office/powerpoint/2010/main" val="1551955300"/>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A619DBE-15B4-4FAF-AB78-8A178EFCD27F}"/>
              </a:ext>
            </a:extLst>
          </p:cNvPr>
          <p:cNvSpPr>
            <a:spLocks noGrp="1"/>
          </p:cNvSpPr>
          <p:nvPr>
            <p:ph type="body" sz="quarter" idx="11"/>
          </p:nvPr>
        </p:nvSpPr>
        <p:spPr>
          <a:xfrm>
            <a:off x="469900" y="1384300"/>
            <a:ext cx="5943600" cy="4337050"/>
          </a:xfrm>
        </p:spPr>
        <p:txBody>
          <a:bodyPr/>
          <a:lstStyle/>
          <a:p>
            <a:r>
              <a:rPr lang="en-US" sz="2400" b="1" dirty="0"/>
              <a:t>Presenter’s contact information</a:t>
            </a:r>
          </a:p>
          <a:p>
            <a:endParaRPr lang="en-US" sz="2400" dirty="0"/>
          </a:p>
          <a:p>
            <a:pPr marL="0" indent="0">
              <a:buNone/>
            </a:pPr>
            <a:endParaRPr lang="en-US" sz="2400" dirty="0"/>
          </a:p>
        </p:txBody>
      </p:sp>
      <p:sp>
        <p:nvSpPr>
          <p:cNvPr id="4" name="Title 3">
            <a:extLst>
              <a:ext uri="{FF2B5EF4-FFF2-40B4-BE49-F238E27FC236}">
                <a16:creationId xmlns:a16="http://schemas.microsoft.com/office/drawing/2014/main" id="{F60226D3-9C91-48D0-90B2-D3944D0AD73C}"/>
              </a:ext>
            </a:extLst>
          </p:cNvPr>
          <p:cNvSpPr>
            <a:spLocks noGrp="1"/>
          </p:cNvSpPr>
          <p:nvPr>
            <p:ph type="title"/>
          </p:nvPr>
        </p:nvSpPr>
        <p:spPr>
          <a:xfrm>
            <a:off x="359602" y="283704"/>
            <a:ext cx="5355398" cy="731521"/>
          </a:xfrm>
        </p:spPr>
        <p:txBody>
          <a:bodyPr/>
          <a:lstStyle/>
          <a:p>
            <a:r>
              <a:rPr lang="en-US" sz="4000" b="1" dirty="0"/>
              <a:t>Contact information</a:t>
            </a:r>
          </a:p>
        </p:txBody>
      </p:sp>
      <p:pic>
        <p:nvPicPr>
          <p:cNvPr id="16" name="Picture Placeholder 15">
            <a:extLst>
              <a:ext uri="{FF2B5EF4-FFF2-40B4-BE49-F238E27FC236}">
                <a16:creationId xmlns:a16="http://schemas.microsoft.com/office/drawing/2014/main" id="{86C479C2-EAD3-4947-977C-DCB4525563F0}"/>
              </a:ext>
            </a:extLst>
          </p:cNvPr>
          <p:cNvPicPr>
            <a:picLocks noGrp="1" noChangeAspect="1"/>
          </p:cNvPicPr>
          <p:nvPr>
            <p:ph type="pic" sz="quarter" idx="10"/>
          </p:nvPr>
        </p:nvPicPr>
        <p:blipFill>
          <a:blip r:embed="rId2"/>
          <a:srcRect t="460" b="460"/>
          <a:stretch>
            <a:fillRect/>
          </a:stretch>
        </p:blipFill>
        <p:spPr>
          <a:prstGeom prst="ellipse">
            <a:avLst/>
          </a:prstGeom>
        </p:spPr>
      </p:pic>
    </p:spTree>
    <p:extLst>
      <p:ext uri="{BB962C8B-B14F-4D97-AF65-F5344CB8AC3E}">
        <p14:creationId xmlns:p14="http://schemas.microsoft.com/office/powerpoint/2010/main" val="397597133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EF8076-C702-478D-B220-3B3D3C2E81B7}"/>
              </a:ext>
            </a:extLst>
          </p:cNvPr>
          <p:cNvSpPr>
            <a:spLocks noGrp="1"/>
          </p:cNvSpPr>
          <p:nvPr>
            <p:ph type="body" sz="quarter" idx="11"/>
          </p:nvPr>
        </p:nvSpPr>
        <p:spPr>
          <a:xfrm>
            <a:off x="469900" y="1279566"/>
            <a:ext cx="6095492" cy="4680045"/>
          </a:xfrm>
        </p:spPr>
        <p:txBody>
          <a:bodyPr/>
          <a:lstStyle/>
          <a:p>
            <a:pPr>
              <a:lnSpc>
                <a:spcPct val="100000"/>
              </a:lnSpc>
              <a:spcBef>
                <a:spcPts val="600"/>
              </a:spcBef>
              <a:spcAft>
                <a:spcPts val="600"/>
              </a:spcAft>
            </a:pPr>
            <a:r>
              <a:rPr lang="en-US" sz="2200" dirty="0"/>
              <a:t>Identify sources of income.</a:t>
            </a:r>
          </a:p>
          <a:p>
            <a:pPr>
              <a:lnSpc>
                <a:spcPct val="100000"/>
              </a:lnSpc>
              <a:spcBef>
                <a:spcPts val="600"/>
              </a:spcBef>
              <a:spcAft>
                <a:spcPts val="600"/>
              </a:spcAft>
            </a:pPr>
            <a:r>
              <a:rPr lang="en-US" sz="2200" dirty="0"/>
              <a:t>Understand the rules for required minimum distributions (RMDs).</a:t>
            </a:r>
          </a:p>
          <a:p>
            <a:pPr>
              <a:lnSpc>
                <a:spcPct val="100000"/>
              </a:lnSpc>
              <a:spcBef>
                <a:spcPts val="600"/>
              </a:spcBef>
              <a:spcAft>
                <a:spcPts val="600"/>
              </a:spcAft>
            </a:pPr>
            <a:r>
              <a:rPr lang="en-US" sz="2200" dirty="0"/>
              <a:t>Stay engaged in the workplace.</a:t>
            </a:r>
          </a:p>
          <a:p>
            <a:pPr>
              <a:lnSpc>
                <a:spcPct val="100000"/>
              </a:lnSpc>
              <a:spcBef>
                <a:spcPts val="600"/>
              </a:spcBef>
              <a:spcAft>
                <a:spcPts val="600"/>
              </a:spcAft>
            </a:pPr>
            <a:r>
              <a:rPr lang="en-US" sz="2200" dirty="0"/>
              <a:t>Spend your savings safely.</a:t>
            </a:r>
          </a:p>
          <a:p>
            <a:pPr>
              <a:lnSpc>
                <a:spcPct val="100000"/>
              </a:lnSpc>
              <a:spcBef>
                <a:spcPts val="600"/>
              </a:spcBef>
              <a:spcAft>
                <a:spcPts val="600"/>
              </a:spcAft>
            </a:pPr>
            <a:r>
              <a:rPr lang="en-US" sz="2200" dirty="0"/>
              <a:t>Manage Medicare wisely.</a:t>
            </a:r>
          </a:p>
          <a:p>
            <a:pPr>
              <a:lnSpc>
                <a:spcPct val="100000"/>
              </a:lnSpc>
              <a:spcBef>
                <a:spcPts val="600"/>
              </a:spcBef>
              <a:spcAft>
                <a:spcPts val="600"/>
              </a:spcAft>
            </a:pPr>
            <a:r>
              <a:rPr lang="en-US" sz="2200" dirty="0"/>
              <a:t>Get trustworthy advice as you age.</a:t>
            </a:r>
          </a:p>
          <a:p>
            <a:pPr>
              <a:lnSpc>
                <a:spcPct val="100000"/>
              </a:lnSpc>
              <a:spcBef>
                <a:spcPts val="600"/>
              </a:spcBef>
              <a:spcAft>
                <a:spcPts val="600"/>
              </a:spcAft>
            </a:pPr>
            <a:r>
              <a:rPr lang="en-US" sz="2200" dirty="0"/>
              <a:t>Consider your location.</a:t>
            </a:r>
          </a:p>
          <a:p>
            <a:pPr marL="0" indent="0">
              <a:lnSpc>
                <a:spcPct val="100000"/>
              </a:lnSpc>
              <a:spcBef>
                <a:spcPts val="600"/>
              </a:spcBef>
              <a:spcAft>
                <a:spcPts val="600"/>
              </a:spcAft>
              <a:buNone/>
            </a:pPr>
            <a:r>
              <a:rPr lang="en-US" sz="2200" dirty="0"/>
              <a:t>Let’s take a closer look at the seven steps.</a:t>
            </a:r>
          </a:p>
        </p:txBody>
      </p:sp>
      <p:sp>
        <p:nvSpPr>
          <p:cNvPr id="4" name="Title 3">
            <a:extLst>
              <a:ext uri="{FF2B5EF4-FFF2-40B4-BE49-F238E27FC236}">
                <a16:creationId xmlns:a16="http://schemas.microsoft.com/office/drawing/2014/main" id="{776B563F-4131-49FB-BA0B-BF88A21BB8F0}"/>
              </a:ext>
            </a:extLst>
          </p:cNvPr>
          <p:cNvSpPr>
            <a:spLocks noGrp="1"/>
          </p:cNvSpPr>
          <p:nvPr>
            <p:ph type="title"/>
          </p:nvPr>
        </p:nvSpPr>
        <p:spPr>
          <a:xfrm>
            <a:off x="359601" y="283704"/>
            <a:ext cx="7411225" cy="731521"/>
          </a:xfrm>
        </p:spPr>
        <p:txBody>
          <a:bodyPr/>
          <a:lstStyle/>
          <a:p>
            <a:r>
              <a:rPr lang="en-US" sz="4400" b="1" dirty="0"/>
              <a:t>7 steps to take today</a:t>
            </a:r>
            <a:endParaRPr lang="en-US" sz="4400" dirty="0"/>
          </a:p>
        </p:txBody>
      </p:sp>
      <p:pic>
        <p:nvPicPr>
          <p:cNvPr id="10" name="Picture Placeholder 9">
            <a:extLst>
              <a:ext uri="{FF2B5EF4-FFF2-40B4-BE49-F238E27FC236}">
                <a16:creationId xmlns:a16="http://schemas.microsoft.com/office/drawing/2014/main" id="{763A1AAF-B0A5-40E5-AA34-4C4D7EC6176C}"/>
              </a:ext>
            </a:extLst>
          </p:cNvPr>
          <p:cNvPicPr>
            <a:picLocks noGrp="1" noChangeAspect="1"/>
          </p:cNvPicPr>
          <p:nvPr>
            <p:ph type="pic" sz="quarter" idx="10"/>
          </p:nvPr>
        </p:nvPicPr>
        <p:blipFill>
          <a:blip r:embed="rId2"/>
          <a:srcRect t="1259" b="1259"/>
          <a:stretch>
            <a:fillRect/>
          </a:stretch>
        </p:blipFill>
        <p:spPr>
          <a:prstGeom prst="ellipse">
            <a:avLst/>
          </a:prstGeom>
        </p:spPr>
      </p:pic>
    </p:spTree>
    <p:extLst>
      <p:ext uri="{BB962C8B-B14F-4D97-AF65-F5344CB8AC3E}">
        <p14:creationId xmlns:p14="http://schemas.microsoft.com/office/powerpoint/2010/main" val="148112134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E24088-B686-45BB-88A6-4E6EF2BFC50E}"/>
              </a:ext>
            </a:extLst>
          </p:cNvPr>
          <p:cNvSpPr>
            <a:spLocks noGrp="1"/>
          </p:cNvSpPr>
          <p:nvPr>
            <p:ph type="body" sz="quarter" idx="11"/>
          </p:nvPr>
        </p:nvSpPr>
        <p:spPr>
          <a:xfrm>
            <a:off x="469899" y="1260856"/>
            <a:ext cx="8422641" cy="4806188"/>
          </a:xfrm>
        </p:spPr>
        <p:txBody>
          <a:bodyPr/>
          <a:lstStyle/>
          <a:p>
            <a:pPr marL="0" indent="0">
              <a:lnSpc>
                <a:spcPct val="100000"/>
              </a:lnSpc>
              <a:spcBef>
                <a:spcPts val="1200"/>
              </a:spcBef>
              <a:spcAft>
                <a:spcPts val="600"/>
              </a:spcAft>
              <a:buNone/>
            </a:pPr>
            <a:r>
              <a:rPr lang="en-US" sz="2100" dirty="0"/>
              <a:t>Beyond Social Security and pension income, identify as many income sources as possible. For example:</a:t>
            </a:r>
          </a:p>
          <a:p>
            <a:pPr marL="342900" lvl="1" indent="-342900">
              <a:lnSpc>
                <a:spcPct val="100000"/>
              </a:lnSpc>
              <a:spcBef>
                <a:spcPts val="1200"/>
              </a:spcBef>
              <a:spcAft>
                <a:spcPts val="600"/>
              </a:spcAft>
              <a:buFont typeface="Arial" panose="020B0604020202020204" pitchFamily="34" charset="0"/>
              <a:buChar char="•"/>
            </a:pPr>
            <a:r>
              <a:rPr lang="en-US" sz="2100" dirty="0"/>
              <a:t>Retirements savings, such as 401(k)s or IRAs.</a:t>
            </a:r>
          </a:p>
          <a:p>
            <a:pPr marL="342900" lvl="1" indent="-342900">
              <a:lnSpc>
                <a:spcPct val="100000"/>
              </a:lnSpc>
              <a:spcBef>
                <a:spcPts val="1200"/>
              </a:spcBef>
              <a:spcAft>
                <a:spcPts val="600"/>
              </a:spcAft>
              <a:buFont typeface="Arial" panose="020B0604020202020204" pitchFamily="34" charset="0"/>
              <a:buChar char="•"/>
            </a:pPr>
            <a:r>
              <a:rPr lang="en-US" sz="2100" dirty="0"/>
              <a:t>Nonretirement savings, such as money market accounts, mutual funds or individual stocks and bonds.</a:t>
            </a:r>
          </a:p>
          <a:p>
            <a:pPr marL="342900" lvl="1" indent="-342900">
              <a:lnSpc>
                <a:spcPct val="100000"/>
              </a:lnSpc>
              <a:spcBef>
                <a:spcPts val="1200"/>
              </a:spcBef>
              <a:spcAft>
                <a:spcPts val="600"/>
              </a:spcAft>
              <a:buFont typeface="Arial" panose="020B0604020202020204" pitchFamily="34" charset="0"/>
              <a:buChar char="•"/>
            </a:pPr>
            <a:r>
              <a:rPr lang="en-US" sz="2100" dirty="0"/>
              <a:t>Reverse mortgages, which let you borrow against the equity in your home.</a:t>
            </a:r>
          </a:p>
          <a:p>
            <a:pPr marL="342900" lvl="1" indent="-342900">
              <a:lnSpc>
                <a:spcPct val="100000"/>
              </a:lnSpc>
              <a:spcBef>
                <a:spcPts val="1200"/>
              </a:spcBef>
              <a:spcAft>
                <a:spcPts val="600"/>
              </a:spcAft>
              <a:buFont typeface="Arial" panose="020B0604020202020204" pitchFamily="34" charset="0"/>
              <a:buChar char="•"/>
            </a:pPr>
            <a:r>
              <a:rPr lang="en-US" sz="2100" dirty="0"/>
              <a:t>Annuities, which are self-funded and offer a guaranteed income stream.</a:t>
            </a:r>
          </a:p>
          <a:p>
            <a:pPr marL="342900" lvl="1" indent="-342900">
              <a:lnSpc>
                <a:spcPct val="100000"/>
              </a:lnSpc>
              <a:spcBef>
                <a:spcPts val="1200"/>
              </a:spcBef>
              <a:spcAft>
                <a:spcPts val="600"/>
              </a:spcAft>
              <a:buFont typeface="Arial" panose="020B0604020202020204" pitchFamily="34" charset="0"/>
              <a:buChar char="•"/>
            </a:pPr>
            <a:r>
              <a:rPr lang="en-US" sz="2100" dirty="0"/>
              <a:t>An encore career or entrepreneurial pursuit that continues to bring in income.</a:t>
            </a:r>
          </a:p>
          <a:p>
            <a:pPr marL="342900" lvl="1" indent="-342900">
              <a:lnSpc>
                <a:spcPct val="100000"/>
              </a:lnSpc>
              <a:spcBef>
                <a:spcPts val="1200"/>
              </a:spcBef>
              <a:spcAft>
                <a:spcPts val="600"/>
              </a:spcAft>
              <a:buFont typeface="Arial" panose="020B0604020202020204" pitchFamily="34" charset="0"/>
              <a:buChar char="•"/>
            </a:pPr>
            <a:r>
              <a:rPr lang="en-US" sz="2100" dirty="0"/>
              <a:t>Adding roommates to offset costs of home ownership while aging in place.</a:t>
            </a:r>
          </a:p>
        </p:txBody>
      </p:sp>
      <p:sp>
        <p:nvSpPr>
          <p:cNvPr id="3" name="Title 2">
            <a:extLst>
              <a:ext uri="{FF2B5EF4-FFF2-40B4-BE49-F238E27FC236}">
                <a16:creationId xmlns:a16="http://schemas.microsoft.com/office/drawing/2014/main" id="{07A57A94-1F8F-441C-A978-051911C6C05D}"/>
              </a:ext>
            </a:extLst>
          </p:cNvPr>
          <p:cNvSpPr>
            <a:spLocks noGrp="1"/>
          </p:cNvSpPr>
          <p:nvPr>
            <p:ph type="title"/>
          </p:nvPr>
        </p:nvSpPr>
        <p:spPr>
          <a:xfrm>
            <a:off x="359601" y="283704"/>
            <a:ext cx="11745807" cy="731521"/>
          </a:xfrm>
        </p:spPr>
        <p:txBody>
          <a:bodyPr/>
          <a:lstStyle/>
          <a:p>
            <a:r>
              <a:rPr lang="en-US" sz="4200" b="1" dirty="0"/>
              <a:t>Step 1: Identify sources of income</a:t>
            </a:r>
          </a:p>
        </p:txBody>
      </p:sp>
    </p:spTree>
    <p:extLst>
      <p:ext uri="{BB962C8B-B14F-4D97-AF65-F5344CB8AC3E}">
        <p14:creationId xmlns:p14="http://schemas.microsoft.com/office/powerpoint/2010/main" val="428957970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ckwell" panose="02060603020205020403"/>
              <a:ea typeface="+mn-ea"/>
              <a:cs typeface="+mn-cs"/>
              <a:sym typeface="Arial"/>
            </a:endParaRPr>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ckwell" panose="02060603020205020403"/>
              <a:ea typeface="+mn-ea"/>
              <a:cs typeface="+mn-cs"/>
              <a:sym typeface="Arial"/>
            </a:endParaRPr>
          </a:p>
        </p:txBody>
      </p:sp>
      <p:sp>
        <p:nvSpPr>
          <p:cNvPr id="2" name="Text Placeholder 1">
            <a:extLst>
              <a:ext uri="{FF2B5EF4-FFF2-40B4-BE49-F238E27FC236}">
                <a16:creationId xmlns:a16="http://schemas.microsoft.com/office/drawing/2014/main" id="{63708701-E81C-4007-A589-2A08C83F9160}"/>
              </a:ext>
            </a:extLst>
          </p:cNvPr>
          <p:cNvSpPr>
            <a:spLocks noGrp="1"/>
          </p:cNvSpPr>
          <p:nvPr>
            <p:ph type="body" sz="quarter" idx="11"/>
          </p:nvPr>
        </p:nvSpPr>
        <p:spPr>
          <a:xfrm>
            <a:off x="194553" y="1213644"/>
            <a:ext cx="3960289" cy="4721931"/>
          </a:xfrm>
        </p:spPr>
        <p:txBody>
          <a:bodyPr vert="horz" lIns="91440" tIns="45720" rIns="91440" bIns="45720" rtlCol="0">
            <a:noAutofit/>
          </a:bodyPr>
          <a:lstStyle/>
          <a:p>
            <a:pPr marL="0" indent="0">
              <a:spcBef>
                <a:spcPts val="0"/>
              </a:spcBef>
              <a:buNone/>
            </a:pPr>
            <a:r>
              <a:rPr lang="en-US" sz="1800" b="1" kern="1200" dirty="0">
                <a:solidFill>
                  <a:srgbClr val="A5A5A5">
                    <a:lumMod val="50000"/>
                  </a:srgbClr>
                </a:solidFill>
                <a:latin typeface="Rockwell" panose="02060603020205020403"/>
              </a:rPr>
              <a:t>Talk with an HECM counselor. </a:t>
            </a:r>
            <a:r>
              <a:rPr lang="en-US" sz="1800" kern="1200" dirty="0">
                <a:solidFill>
                  <a:srgbClr val="A5A5A5">
                    <a:lumMod val="50000"/>
                  </a:srgbClr>
                </a:solidFill>
                <a:latin typeface="Rockwell" panose="02060603020205020403"/>
              </a:rPr>
              <a:t>You must meet with a</a:t>
            </a:r>
            <a:r>
              <a:rPr lang="en-US" sz="1800" b="1" kern="1200" dirty="0">
                <a:solidFill>
                  <a:srgbClr val="A5A5A5">
                    <a:lumMod val="50000"/>
                  </a:srgbClr>
                </a:solidFill>
                <a:latin typeface="Rockwell" panose="02060603020205020403"/>
              </a:rPr>
              <a:t> </a:t>
            </a:r>
            <a:r>
              <a:rPr lang="en-US" sz="1800" kern="1200" dirty="0">
                <a:solidFill>
                  <a:srgbClr val="A5A5A5">
                    <a:lumMod val="50000"/>
                  </a:srgbClr>
                </a:solidFill>
                <a:latin typeface="Rockwell" panose="02060603020205020403"/>
              </a:rPr>
              <a:t>government-approved professional before applying for a home equity conversion mortgage (HECM). </a:t>
            </a:r>
          </a:p>
          <a:p>
            <a:pPr marL="0" indent="0">
              <a:spcBef>
                <a:spcPts val="0"/>
              </a:spcBef>
              <a:buNone/>
            </a:pPr>
            <a:endParaRPr lang="en-US" sz="1800" kern="1200" dirty="0">
              <a:solidFill>
                <a:srgbClr val="A5A5A5">
                  <a:lumMod val="50000"/>
                </a:srgbClr>
              </a:solidFill>
              <a:latin typeface="Rockwell" panose="02060603020205020403"/>
            </a:endParaRPr>
          </a:p>
          <a:p>
            <a:pPr marL="0" indent="0">
              <a:spcBef>
                <a:spcPts val="0"/>
              </a:spcBef>
              <a:buNone/>
            </a:pPr>
            <a:r>
              <a:rPr lang="en-US" sz="1800" kern="1200" dirty="0">
                <a:solidFill>
                  <a:srgbClr val="A5A5A5">
                    <a:lumMod val="50000"/>
                  </a:srgbClr>
                </a:solidFill>
                <a:latin typeface="Rockwell" panose="02060603020205020403"/>
              </a:rPr>
              <a:t>Find a counselor by using the FHA’s search tool, available at:</a:t>
            </a:r>
          </a:p>
          <a:p>
            <a:pPr marL="0" indent="0">
              <a:spcBef>
                <a:spcPts val="1200"/>
              </a:spcBef>
              <a:spcAft>
                <a:spcPts val="1200"/>
              </a:spcAft>
              <a:buNone/>
            </a:pPr>
            <a:r>
              <a:rPr lang="en-US" sz="1800" kern="1200" dirty="0">
                <a:solidFill>
                  <a:schemeClr val="accent3">
                    <a:lumMod val="50000"/>
                  </a:schemeClr>
                </a:solidFill>
                <a:latin typeface="+mn-lt"/>
                <a:hlinkClick r:id="rId2"/>
              </a:rPr>
              <a:t>https://entp.hud.gov/idapp/html/hecm_agency_look.cfm</a:t>
            </a:r>
            <a:r>
              <a:rPr lang="en-US" sz="1800" kern="1200" dirty="0">
                <a:solidFill>
                  <a:schemeClr val="accent3">
                    <a:lumMod val="50000"/>
                  </a:schemeClr>
                </a:solidFill>
                <a:latin typeface="+mn-lt"/>
              </a:rPr>
              <a:t> </a:t>
            </a:r>
          </a:p>
          <a:p>
            <a:pPr marL="0" indent="0">
              <a:spcBef>
                <a:spcPts val="0"/>
              </a:spcBef>
              <a:buNone/>
            </a:pPr>
            <a:r>
              <a:rPr lang="en-US" sz="1800" b="1" kern="1200" dirty="0">
                <a:solidFill>
                  <a:schemeClr val="accent3">
                    <a:lumMod val="50000"/>
                  </a:schemeClr>
                </a:solidFill>
                <a:latin typeface="+mn-lt"/>
              </a:rPr>
              <a:t>Learn more about annuity </a:t>
            </a:r>
            <a:r>
              <a:rPr lang="en-US" sz="1800" kern="1200" dirty="0">
                <a:solidFill>
                  <a:schemeClr val="accent3">
                    <a:lumMod val="50000"/>
                  </a:schemeClr>
                </a:solidFill>
                <a:latin typeface="+mn-lt"/>
              </a:rPr>
              <a:t>pros and cons with this resource, “What Are Annuities,” available at:</a:t>
            </a:r>
          </a:p>
          <a:p>
            <a:pPr marL="0" indent="0">
              <a:spcBef>
                <a:spcPts val="1200"/>
              </a:spcBef>
              <a:spcAft>
                <a:spcPts val="1200"/>
              </a:spcAft>
              <a:buNone/>
            </a:pPr>
            <a:r>
              <a:rPr lang="en-US" sz="1800" kern="1200" dirty="0">
                <a:solidFill>
                  <a:schemeClr val="accent3">
                    <a:lumMod val="50000"/>
                  </a:schemeClr>
                </a:solidFill>
                <a:latin typeface="+mn-lt"/>
                <a:hlinkClick r:id="rId3"/>
              </a:rPr>
              <a:t>www.investor.gov/introduction-investing/basics/investment-products/annuities</a:t>
            </a:r>
            <a:endParaRPr lang="en-US" sz="1800" kern="1200" dirty="0">
              <a:solidFill>
                <a:schemeClr val="accent3">
                  <a:lumMod val="50000"/>
                </a:schemeClr>
              </a:solidFill>
              <a:latin typeface="+mn-lt"/>
            </a:endParaRPr>
          </a:p>
          <a:p>
            <a:pPr marL="0" indent="0">
              <a:spcBef>
                <a:spcPts val="1200"/>
              </a:spcBef>
              <a:spcAft>
                <a:spcPts val="1200"/>
              </a:spcAft>
              <a:buNone/>
            </a:pPr>
            <a:endParaRPr lang="en-US" sz="1800" kern="1200" dirty="0">
              <a:solidFill>
                <a:schemeClr val="accent3">
                  <a:lumMod val="50000"/>
                </a:schemeClr>
              </a:solidFill>
              <a:latin typeface="+mn-lt"/>
            </a:endParaRPr>
          </a:p>
          <a:p>
            <a:pPr marL="0" indent="0">
              <a:spcBef>
                <a:spcPts val="1200"/>
              </a:spcBef>
              <a:spcAft>
                <a:spcPts val="1200"/>
              </a:spcAft>
              <a:buNone/>
            </a:pPr>
            <a:endParaRPr lang="en-US" sz="1800" kern="1200" dirty="0">
              <a:solidFill>
                <a:schemeClr val="accent3">
                  <a:lumMod val="50000"/>
                </a:schemeClr>
              </a:solidFill>
              <a:latin typeface="+mn-lt"/>
            </a:endParaRPr>
          </a:p>
          <a:p>
            <a:pPr marL="0" indent="0">
              <a:buNone/>
            </a:pPr>
            <a:endParaRPr lang="en-US" sz="1400" kern="1200" dirty="0">
              <a:solidFill>
                <a:schemeClr val="tx1"/>
              </a:solidFill>
              <a:latin typeface="+mn-lt"/>
              <a:ea typeface="+mn-ea"/>
              <a:cs typeface="+mn-cs"/>
            </a:endParaRPr>
          </a:p>
        </p:txBody>
      </p:sp>
      <p:sp>
        <p:nvSpPr>
          <p:cNvPr id="4" name="Title 3">
            <a:extLst>
              <a:ext uri="{FF2B5EF4-FFF2-40B4-BE49-F238E27FC236}">
                <a16:creationId xmlns:a16="http://schemas.microsoft.com/office/drawing/2014/main" id="{FCCE0982-1838-4898-9443-407D669117F7}"/>
              </a:ext>
            </a:extLst>
          </p:cNvPr>
          <p:cNvSpPr>
            <a:spLocks noGrp="1"/>
          </p:cNvSpPr>
          <p:nvPr>
            <p:ph type="title"/>
          </p:nvPr>
        </p:nvSpPr>
        <p:spPr>
          <a:xfrm>
            <a:off x="359602" y="118871"/>
            <a:ext cx="2566478" cy="731521"/>
          </a:xfrm>
        </p:spPr>
        <p:txBody>
          <a:bodyPr/>
          <a:lstStyle/>
          <a:p>
            <a:r>
              <a:rPr lang="en-US" sz="2400" b="1" dirty="0"/>
              <a:t>ACTION STEPS</a:t>
            </a:r>
          </a:p>
        </p:txBody>
      </p:sp>
      <p:pic>
        <p:nvPicPr>
          <p:cNvPr id="5" name="Picture 4">
            <a:extLst>
              <a:ext uri="{FF2B5EF4-FFF2-40B4-BE49-F238E27FC236}">
                <a16:creationId xmlns:a16="http://schemas.microsoft.com/office/drawing/2014/main" id="{2204F254-FD34-4175-9188-A54343E89E6C}"/>
              </a:ext>
            </a:extLst>
          </p:cNvPr>
          <p:cNvPicPr>
            <a:picLocks noChangeAspect="1"/>
          </p:cNvPicPr>
          <p:nvPr/>
        </p:nvPicPr>
        <p:blipFill>
          <a:blip r:embed="rId4"/>
          <a:stretch>
            <a:fillRect/>
          </a:stretch>
        </p:blipFill>
        <p:spPr>
          <a:xfrm>
            <a:off x="5409099" y="1318210"/>
            <a:ext cx="6012857" cy="4221579"/>
          </a:xfrm>
          <a:prstGeom prst="rect">
            <a:avLst/>
          </a:prstGeom>
          <a:ln w="19050">
            <a:solidFill>
              <a:srgbClr val="74867C"/>
            </a:solidFill>
          </a:ln>
        </p:spPr>
      </p:pic>
    </p:spTree>
    <p:extLst>
      <p:ext uri="{BB962C8B-B14F-4D97-AF65-F5344CB8AC3E}">
        <p14:creationId xmlns:p14="http://schemas.microsoft.com/office/powerpoint/2010/main" val="91575380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7A88B-C7E9-4A2C-85C0-DA474E5A26AD}"/>
              </a:ext>
            </a:extLst>
          </p:cNvPr>
          <p:cNvSpPr>
            <a:spLocks noGrp="1"/>
          </p:cNvSpPr>
          <p:nvPr>
            <p:ph type="title"/>
          </p:nvPr>
        </p:nvSpPr>
        <p:spPr>
          <a:xfrm>
            <a:off x="359601" y="283704"/>
            <a:ext cx="11579554" cy="731521"/>
          </a:xfrm>
        </p:spPr>
        <p:txBody>
          <a:bodyPr/>
          <a:lstStyle/>
          <a:p>
            <a:r>
              <a:rPr lang="en-US" sz="4200" dirty="0"/>
              <a:t>Step 2: Understand the rules for RMDs</a:t>
            </a:r>
          </a:p>
        </p:txBody>
      </p:sp>
      <p:sp>
        <p:nvSpPr>
          <p:cNvPr id="3" name="TextBox 2">
            <a:extLst>
              <a:ext uri="{FF2B5EF4-FFF2-40B4-BE49-F238E27FC236}">
                <a16:creationId xmlns:a16="http://schemas.microsoft.com/office/drawing/2014/main" id="{CB2C7DF9-5F97-4BBE-8EA5-13B6356AB3DB}"/>
              </a:ext>
            </a:extLst>
          </p:cNvPr>
          <p:cNvSpPr txBox="1"/>
          <p:nvPr/>
        </p:nvSpPr>
        <p:spPr>
          <a:xfrm>
            <a:off x="451041" y="1227166"/>
            <a:ext cx="7892859" cy="39549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spcBef>
                <a:spcPts val="1200"/>
              </a:spcBef>
              <a:spcAft>
                <a:spcPts val="600"/>
              </a:spcAft>
            </a:pPr>
            <a:r>
              <a:rPr lang="en-US" sz="2200" b="1" dirty="0"/>
              <a:t>THE BASICS</a:t>
            </a:r>
          </a:p>
          <a:p>
            <a:pPr marL="285750" indent="-285750">
              <a:spcBef>
                <a:spcPts val="1200"/>
              </a:spcBef>
              <a:spcAft>
                <a:spcPts val="600"/>
              </a:spcAft>
              <a:buFont typeface="Arial" panose="020B0604020202020204" pitchFamily="34" charset="0"/>
              <a:buChar char="•"/>
            </a:pPr>
            <a:r>
              <a:rPr lang="en-US" sz="2200" dirty="0"/>
              <a:t>RMDs are the minimum amount of money you’re required by IRS rules to take out of your tax-deferred retirement plans.</a:t>
            </a:r>
          </a:p>
          <a:p>
            <a:pPr marL="285750" lvl="0" indent="-285750">
              <a:spcBef>
                <a:spcPts val="1200"/>
              </a:spcBef>
              <a:spcAft>
                <a:spcPts val="600"/>
              </a:spcAft>
              <a:buFont typeface="Arial" panose="020B0604020202020204" pitchFamily="34" charset="0"/>
              <a:buChar char="•"/>
            </a:pPr>
            <a:r>
              <a:rPr lang="en-US" sz="2200" dirty="0"/>
              <a:t>These accounts include traditional IRA, 401(k), 403(b), and 457(b) plans.</a:t>
            </a:r>
          </a:p>
          <a:p>
            <a:pPr marL="285750" indent="-285750">
              <a:spcBef>
                <a:spcPts val="1200"/>
              </a:spcBef>
              <a:spcAft>
                <a:spcPts val="600"/>
              </a:spcAft>
              <a:buFont typeface="Arial" panose="020B0604020202020204" pitchFamily="34" charset="0"/>
              <a:buChar char="•"/>
            </a:pPr>
            <a:r>
              <a:rPr lang="en-US" sz="2200" dirty="0"/>
              <a:t>Withdrawals are required every year once you turn age 70</a:t>
            </a:r>
            <a:r>
              <a:rPr lang="en-US" sz="2200" dirty="0">
                <a:latin typeface="Antenna-Light"/>
              </a:rPr>
              <a:t>½.</a:t>
            </a:r>
            <a:endParaRPr lang="en-US" sz="2200" dirty="0"/>
          </a:p>
          <a:p>
            <a:pPr marL="285750" indent="-285750">
              <a:spcBef>
                <a:spcPts val="1200"/>
              </a:spcBef>
              <a:spcAft>
                <a:spcPts val="600"/>
              </a:spcAft>
              <a:buFont typeface="Arial" panose="020B0604020202020204" pitchFamily="34" charset="0"/>
              <a:buChar char="•"/>
            </a:pPr>
            <a:r>
              <a:rPr lang="en-US" sz="2200" dirty="0"/>
              <a:t>If you don’t take your full RMD, you’ll be subject to a steep tax penalty of 50% of the amount you failed to withdraw. </a:t>
            </a:r>
            <a:endParaRPr kumimoji="0" lang="en-US" sz="2200" b="0" i="0" u="none" strike="noStrike" cap="none" spc="0" normalizeH="0" baseline="0" dirty="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462203966"/>
      </p:ext>
    </p:extLst>
  </p:cSld>
  <p:clrMapOvr>
    <a:masterClrMapping/>
  </p:clrMapOvr>
  <p:transition spd="med"/>
</p:sld>
</file>

<file path=ppt/theme/theme1.xml><?xml version="1.0" encoding="utf-8"?>
<a:theme xmlns:a="http://schemas.openxmlformats.org/drawingml/2006/main" name="Office Theme">
  <a:themeElements>
    <a:clrScheme name="Custom 4">
      <a:dk1>
        <a:srgbClr val="000000"/>
      </a:dk1>
      <a:lt1>
        <a:srgbClr val="FFFFFF"/>
      </a:lt1>
      <a:dk2>
        <a:srgbClr val="44546A"/>
      </a:dk2>
      <a:lt2>
        <a:srgbClr val="E7E6E6"/>
      </a:lt2>
      <a:accent1>
        <a:srgbClr val="326654"/>
      </a:accent1>
      <a:accent2>
        <a:srgbClr val="5C3262"/>
      </a:accent2>
      <a:accent3>
        <a:srgbClr val="A5A5A5"/>
      </a:accent3>
      <a:accent4>
        <a:srgbClr val="FFC236"/>
      </a:accent4>
      <a:accent5>
        <a:srgbClr val="2E5794"/>
      </a:accent5>
      <a:accent6>
        <a:srgbClr val="70AD47"/>
      </a:accent6>
      <a:hlink>
        <a:srgbClr val="00C8C3"/>
      </a:hlink>
      <a:folHlink>
        <a:srgbClr val="954F72"/>
      </a:folHlink>
    </a:clrScheme>
    <a:fontScheme name="Tw Cen MT-Rockwell">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CC2936"/>
      </a:accent1>
      <a:accent2>
        <a:srgbClr val="0D7F76"/>
      </a:accent2>
      <a:accent3>
        <a:srgbClr val="403365"/>
      </a:accent3>
      <a:accent4>
        <a:srgbClr val="FF6600"/>
      </a:accent4>
      <a:accent5>
        <a:srgbClr val="777777"/>
      </a:accent5>
      <a:accent6>
        <a:srgbClr val="7F0D16"/>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5458</TotalTime>
  <Words>4462</Words>
  <Application>Microsoft Office PowerPoint</Application>
  <PresentationFormat>Widescreen</PresentationFormat>
  <Paragraphs>386</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Antenna-Light</vt:lpstr>
      <vt:lpstr>Arial</vt:lpstr>
      <vt:lpstr>Arial Narrow</vt:lpstr>
      <vt:lpstr>Calibri</vt:lpstr>
      <vt:lpstr>Courier New</vt:lpstr>
      <vt:lpstr>Rockwell</vt:lpstr>
      <vt:lpstr>Tw Cen MT</vt:lpstr>
      <vt:lpstr>Wingdings</vt:lpstr>
      <vt:lpstr>Office Theme</vt:lpstr>
      <vt:lpstr>Note to presenter</vt:lpstr>
      <vt:lpstr>MAXIMIZING RETIREMENT INCOME 7 STEPS YOU CAN TAKE TODAY</vt:lpstr>
      <vt:lpstr>The When I’m 65 program</vt:lpstr>
      <vt:lpstr>When I’m 65 program partners</vt:lpstr>
      <vt:lpstr>Introduction</vt:lpstr>
      <vt:lpstr>7 steps to take today</vt:lpstr>
      <vt:lpstr>Step 1: Identify sources of income</vt:lpstr>
      <vt:lpstr>ACTION STEPS</vt:lpstr>
      <vt:lpstr>Step 2: Understand the rules for RMDs</vt:lpstr>
      <vt:lpstr>Understand the rules for RMDs</vt:lpstr>
      <vt:lpstr>2 exceptions</vt:lpstr>
      <vt:lpstr>ACTION STEP</vt:lpstr>
      <vt:lpstr>Step 3: Stay engaged in the workplace</vt:lpstr>
      <vt:lpstr>Stay engaged in the workplace</vt:lpstr>
      <vt:lpstr>Stay engaged in the workplace</vt:lpstr>
      <vt:lpstr>Stay engaged in the workplace</vt:lpstr>
      <vt:lpstr>ACTION STEP</vt:lpstr>
      <vt:lpstr>Step 4: Spend your savings safely</vt:lpstr>
      <vt:lpstr>Spend your savings safely</vt:lpstr>
      <vt:lpstr>Spend your savings safely</vt:lpstr>
      <vt:lpstr>Spend your savings safely</vt:lpstr>
      <vt:lpstr>Spend your savings safely</vt:lpstr>
      <vt:lpstr>Spend your savings safely</vt:lpstr>
      <vt:lpstr>Spend your savings safely</vt:lpstr>
      <vt:lpstr>Spend your savings safely</vt:lpstr>
      <vt:lpstr>Spend your savings safely</vt:lpstr>
      <vt:lpstr>ACTION STEPS</vt:lpstr>
      <vt:lpstr>Step 5: Manage Medicare wisely</vt:lpstr>
      <vt:lpstr>Manage Medicare wisely</vt:lpstr>
      <vt:lpstr>Manage Medicare wisely</vt:lpstr>
      <vt:lpstr>Manage Medicare wisely</vt:lpstr>
      <vt:lpstr>Manage Medicare wisely</vt:lpstr>
      <vt:lpstr>Manage Medicare wisely</vt:lpstr>
      <vt:lpstr>ACTION STEP</vt:lpstr>
      <vt:lpstr>Step 6: Get trustworthy advice as you age</vt:lpstr>
      <vt:lpstr>Get trustworthy advice as you age</vt:lpstr>
      <vt:lpstr>Get trustworthy advice as you age</vt:lpstr>
      <vt:lpstr>Get trustworthy advice as you age</vt:lpstr>
      <vt:lpstr>ACTION STEPS</vt:lpstr>
      <vt:lpstr>Step 7: Consider your location</vt:lpstr>
      <vt:lpstr>ACTION STEP</vt:lpstr>
      <vt:lpstr>ACTION STEP</vt:lpstr>
      <vt:lpstr>Quiz: Test your retirement know-how</vt:lpstr>
      <vt:lpstr>Quiz: Test your retirement know-how</vt:lpstr>
      <vt:lpstr>Quiz: Test your retirement know-how</vt:lpstr>
      <vt:lpstr>Quiz: Test your retirement know-how</vt:lpstr>
      <vt:lpstr>Quiz: Test your retirement know-how</vt:lpstr>
      <vt:lpstr>Quiz: Test your retirement know-how</vt:lpstr>
      <vt:lpstr>Quiz: Test your retirement know-how</vt:lpstr>
      <vt:lpstr>Quiz: Test your retirement know-how</vt:lpstr>
      <vt:lpstr>Quiz: Test your retirement know-how</vt:lpstr>
      <vt:lpstr>Quiz: Test your retirement know-how</vt:lpstr>
      <vt:lpstr>Quiz: Test your retirement know-how</vt:lpstr>
      <vt:lpstr>Quiz: Test your retirement know-how</vt:lpstr>
      <vt:lpstr>Quiz: Test your retirement know-how</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dc:creator>
  <cp:lastModifiedBy>Cheri Meyer</cp:lastModifiedBy>
  <cp:revision>388</cp:revision>
  <cp:lastPrinted>2018-06-08T16:13:29Z</cp:lastPrinted>
  <dcterms:modified xsi:type="dcterms:W3CDTF">2019-06-27T14:24:03Z</dcterms:modified>
</cp:coreProperties>
</file>