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6" r:id="rId2"/>
    <p:sldId id="257" r:id="rId3"/>
    <p:sldId id="343" r:id="rId4"/>
    <p:sldId id="345" r:id="rId5"/>
    <p:sldId id="264" r:id="rId6"/>
    <p:sldId id="265" r:id="rId7"/>
    <p:sldId id="262" r:id="rId8"/>
    <p:sldId id="268" r:id="rId9"/>
    <p:sldId id="332" r:id="rId10"/>
    <p:sldId id="270" r:id="rId11"/>
    <p:sldId id="331" r:id="rId12"/>
    <p:sldId id="272" r:id="rId13"/>
    <p:sldId id="333" r:id="rId14"/>
    <p:sldId id="274" r:id="rId15"/>
    <p:sldId id="275" r:id="rId16"/>
    <p:sldId id="334" r:id="rId17"/>
    <p:sldId id="277" r:id="rId18"/>
    <p:sldId id="278" r:id="rId19"/>
    <p:sldId id="335" r:id="rId20"/>
    <p:sldId id="280" r:id="rId21"/>
    <p:sldId id="336" r:id="rId22"/>
    <p:sldId id="313" r:id="rId23"/>
    <p:sldId id="281" r:id="rId24"/>
    <p:sldId id="315" r:id="rId25"/>
    <p:sldId id="316" r:id="rId26"/>
    <p:sldId id="337" r:id="rId27"/>
    <p:sldId id="266" r:id="rId28"/>
    <p:sldId id="326" r:id="rId29"/>
    <p:sldId id="323" r:id="rId30"/>
    <p:sldId id="322" r:id="rId31"/>
    <p:sldId id="324" r:id="rId32"/>
    <p:sldId id="289" r:id="rId33"/>
    <p:sldId id="325" r:id="rId34"/>
    <p:sldId id="319" r:id="rId35"/>
    <p:sldId id="320" r:id="rId36"/>
    <p:sldId id="328" r:id="rId37"/>
    <p:sldId id="329" r:id="rId38"/>
    <p:sldId id="321" r:id="rId39"/>
    <p:sldId id="327" r:id="rId40"/>
    <p:sldId id="330" r:id="rId41"/>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initials="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C236"/>
    <a:srgbClr val="5C3262"/>
    <a:srgbClr val="666699"/>
    <a:srgbClr val="FFFFCC"/>
    <a:srgbClr val="326654"/>
    <a:srgbClr val="2E5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BCC"/>
          </a:solidFill>
        </a:fill>
      </a:tcStyle>
    </a:wholeTbl>
    <a:band2H>
      <a:tcTxStyle/>
      <a:tcStyle>
        <a:tcBdr/>
        <a:fill>
          <a:solidFill>
            <a:srgbClr val="F6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D2"/>
          </a:solidFill>
        </a:fill>
      </a:tcStyle>
    </a:wholeTbl>
    <a:band2H>
      <a:tcTxStyle/>
      <a:tcStyle>
        <a:tcBdr/>
        <a:fill>
          <a:solidFill>
            <a:srgbClr val="E8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CACA"/>
          </a:solidFill>
        </a:fill>
      </a:tcStyle>
    </a:wholeTbl>
    <a:band2H>
      <a:tcTxStyle/>
      <a:tcStyle>
        <a:tcBdr/>
        <a:fill>
          <a:solidFill>
            <a:srgbClr val="ECE6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1348" autoAdjust="0"/>
    <p:restoredTop sz="86418"/>
  </p:normalViewPr>
  <p:slideViewPr>
    <p:cSldViewPr snapToGrid="0" snapToObjects="1">
      <p:cViewPr varScale="1">
        <p:scale>
          <a:sx n="76" d="100"/>
          <a:sy n="76" d="100"/>
        </p:scale>
        <p:origin x="550"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23" name="Shape 123"/>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57461268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wi65.org/gen-x/"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9" name="Rectangle 9"/>
          <p:cNvSpPr/>
          <p:nvPr userDrawn="1"/>
        </p:nvSpPr>
        <p:spPr>
          <a:xfrm rot="16200000">
            <a:off x="3035829" y="-3035830"/>
            <a:ext cx="6120348" cy="121920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20" name="Rectangle"/>
          <p:cNvSpPr/>
          <p:nvPr userDrawn="1"/>
        </p:nvSpPr>
        <p:spPr>
          <a:xfrm>
            <a:off x="2700139" y="6068564"/>
            <a:ext cx="9491861" cy="789436"/>
          </a:xfrm>
          <a:prstGeom prst="rect">
            <a:avLst/>
          </a:prstGeom>
          <a:solidFill>
            <a:schemeClr val="accent2">
              <a:alpha val="80000"/>
            </a:schemeClr>
          </a:solidFill>
          <a:ln w="12700">
            <a:miter lim="400000"/>
          </a:ln>
        </p:spPr>
        <p:txBody>
          <a:bodyPr lIns="45719" rIns="45719" anchor="ctr"/>
          <a:lstStyle/>
          <a:p>
            <a:endParaRPr/>
          </a:p>
        </p:txBody>
      </p:sp>
      <p:sp>
        <p:nvSpPr>
          <p:cNvPr id="21" name="Circle"/>
          <p:cNvSpPr/>
          <p:nvPr userDrawn="1"/>
        </p:nvSpPr>
        <p:spPr>
          <a:xfrm>
            <a:off x="-790067" y="4264688"/>
            <a:ext cx="3642836" cy="3642836"/>
          </a:xfrm>
          <a:prstGeom prst="ellipse">
            <a:avLst/>
          </a:prstGeom>
          <a:solidFill>
            <a:srgbClr val="F8EDD8"/>
          </a:solidFill>
          <a:ln w="876300">
            <a:solidFill>
              <a:srgbClr val="FFC236"/>
            </a:solidFill>
            <a:miter/>
          </a:ln>
        </p:spPr>
        <p:txBody>
          <a:bodyPr lIns="45719" rIns="45719" anchor="ctr"/>
          <a:lstStyle/>
          <a:p>
            <a:endParaRPr/>
          </a:p>
        </p:txBody>
      </p:sp>
      <p:sp>
        <p:nvSpPr>
          <p:cNvPr id="22" name="Title Text"/>
          <p:cNvSpPr txBox="1">
            <a:spLocks noGrp="1"/>
          </p:cNvSpPr>
          <p:nvPr>
            <p:ph type="title"/>
          </p:nvPr>
        </p:nvSpPr>
        <p:spPr>
          <a:xfrm>
            <a:off x="533399" y="1297821"/>
            <a:ext cx="6350727" cy="1540224"/>
          </a:xfrm>
          <a:prstGeom prst="rect">
            <a:avLst/>
          </a:prstGeom>
        </p:spPr>
        <p:txBody>
          <a:bodyPr anchor="t"/>
          <a:lstStyle>
            <a:lvl1pPr algn="ctr">
              <a:defRPr sz="4400" b="1" i="0" cap="none" baseline="0">
                <a:solidFill>
                  <a:srgbClr val="FFC236"/>
                </a:solidFill>
                <a:latin typeface="Rockwell" charset="0"/>
                <a:ea typeface="Boton Bold"/>
                <a:cs typeface="Boton Bold"/>
                <a:sym typeface="Boton Bold"/>
              </a:defRPr>
            </a:lvl1pPr>
          </a:lstStyle>
          <a:p>
            <a:r>
              <a:rPr dirty="0"/>
              <a:t>Title Text</a:t>
            </a:r>
          </a:p>
        </p:txBody>
      </p:sp>
      <p:pic>
        <p:nvPicPr>
          <p:cNvPr id="23" name="whenim65-title-logo.png" descr="whenim65-title-logo.png"/>
          <p:cNvPicPr>
            <a:picLocks noChangeAspect="1"/>
          </p:cNvPicPr>
          <p:nvPr userDrawn="1"/>
        </p:nvPicPr>
        <p:blipFill>
          <a:blip r:embed="rId2">
            <a:extLst/>
          </a:blip>
          <a:stretch>
            <a:fillRect/>
          </a:stretch>
        </p:blipFill>
        <p:spPr>
          <a:xfrm>
            <a:off x="9553421" y="6170987"/>
            <a:ext cx="2393240" cy="584591"/>
          </a:xfrm>
          <a:prstGeom prst="rect">
            <a:avLst/>
          </a:prstGeom>
          <a:ln w="12700">
            <a:miter lim="400000"/>
          </a:ln>
        </p:spPr>
      </p:pic>
      <p:pic>
        <p:nvPicPr>
          <p:cNvPr id="24" name="IPIlogo.png" descr="IPIlogo.png"/>
          <p:cNvPicPr>
            <a:picLocks noChangeAspect="1"/>
          </p:cNvPicPr>
          <p:nvPr userDrawn="1"/>
        </p:nvPicPr>
        <p:blipFill>
          <a:blip r:embed="rId3">
            <a:extLst/>
          </a:blip>
          <a:stretch>
            <a:fillRect/>
          </a:stretch>
        </p:blipFill>
        <p:spPr>
          <a:xfrm>
            <a:off x="454260" y="5883997"/>
            <a:ext cx="1434241" cy="708027"/>
          </a:xfrm>
          <a:prstGeom prst="rect">
            <a:avLst/>
          </a:prstGeom>
          <a:ln w="12700">
            <a:miter lim="400000"/>
          </a:ln>
        </p:spPr>
      </p:pic>
      <p:pic>
        <p:nvPicPr>
          <p:cNvPr id="25" name="iptlogoA.png" descr="iptlogoA.png"/>
          <p:cNvPicPr>
            <a:picLocks noChangeAspect="1"/>
          </p:cNvPicPr>
          <p:nvPr userDrawn="1"/>
        </p:nvPicPr>
        <p:blipFill>
          <a:blip r:embed="rId4">
            <a:extLst/>
          </a:blip>
          <a:stretch>
            <a:fillRect/>
          </a:stretch>
        </p:blipFill>
        <p:spPr>
          <a:xfrm>
            <a:off x="543682" y="5031927"/>
            <a:ext cx="1255397" cy="733378"/>
          </a:xfrm>
          <a:prstGeom prst="rect">
            <a:avLst/>
          </a:prstGeom>
          <a:ln w="12700">
            <a:miter lim="400000"/>
          </a:ln>
        </p:spPr>
      </p:pic>
      <p:sp>
        <p:nvSpPr>
          <p:cNvPr id="26" name="Circle"/>
          <p:cNvSpPr/>
          <p:nvPr/>
        </p:nvSpPr>
        <p:spPr>
          <a:xfrm>
            <a:off x="9257769" y="-497812"/>
            <a:ext cx="3492545" cy="3492545"/>
          </a:xfrm>
          <a:prstGeom prst="ellipse">
            <a:avLst/>
          </a:prstGeom>
          <a:noFill/>
          <a:ln w="876300" cap="flat">
            <a:solidFill>
              <a:srgbClr val="FFFFFF"/>
            </a:solidFill>
            <a:prstDash val="solid"/>
            <a:miter lim="800000"/>
          </a:ln>
          <a:effectLst/>
        </p:spPr>
        <p:txBody>
          <a:bodyPr wrap="square" lIns="45719" tIns="45719" rIns="45719" bIns="45719" numCol="1" anchor="ctr">
            <a:noAutofit/>
          </a:bodyPr>
          <a:lstStyle/>
          <a:p>
            <a:endParaRPr/>
          </a:p>
        </p:txBody>
      </p:sp>
      <p:sp>
        <p:nvSpPr>
          <p:cNvPr id="27" name="Circle"/>
          <p:cNvSpPr/>
          <p:nvPr/>
        </p:nvSpPr>
        <p:spPr>
          <a:xfrm>
            <a:off x="9257769" y="-497812"/>
            <a:ext cx="3492545" cy="3492545"/>
          </a:xfrm>
          <a:prstGeom prst="ellipse">
            <a:avLst/>
          </a:prstGeom>
          <a:noFill/>
          <a:ln w="876300" cap="flat">
            <a:solidFill>
              <a:schemeClr val="accent2">
                <a:alpha val="80000"/>
              </a:schemeClr>
            </a:solidFill>
            <a:prstDash val="solid"/>
            <a:miter lim="800000"/>
          </a:ln>
          <a:effectLst/>
        </p:spPr>
        <p:txBody>
          <a:bodyPr wrap="square" lIns="45719" tIns="45719" rIns="45719" bIns="45719" numCol="1" anchor="ctr">
            <a:noAutofit/>
          </a:bodyPr>
          <a:lstStyle/>
          <a:p>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2848">
            <a:off x="6673227" y="757924"/>
            <a:ext cx="3213982" cy="4967063"/>
          </a:xfrm>
          <a:prstGeom prst="rect">
            <a:avLst/>
          </a:prstGeom>
          <a:effectLst>
            <a:outerShdw blurRad="88900" dist="76200" dir="2700000" algn="tl" rotWithShape="0">
              <a:prstClr val="black">
                <a:alpha val="25000"/>
              </a:prstClr>
            </a:outerShdw>
          </a:effectLst>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Section Title">
    <p:spTree>
      <p:nvGrpSpPr>
        <p:cNvPr id="1" name=""/>
        <p:cNvGrpSpPr/>
        <p:nvPr/>
      </p:nvGrpSpPr>
      <p:grpSpPr>
        <a:xfrm>
          <a:off x="0" y="0"/>
          <a:ext cx="0" cy="0"/>
          <a:chOff x="0" y="0"/>
          <a:chExt cx="0" cy="0"/>
        </a:xfrm>
      </p:grpSpPr>
      <p:sp>
        <p:nvSpPr>
          <p:cNvPr id="36" name="Circle"/>
          <p:cNvSpPr/>
          <p:nvPr/>
        </p:nvSpPr>
        <p:spPr>
          <a:xfrm>
            <a:off x="-509848" y="-142212"/>
            <a:ext cx="3724276" cy="3724276"/>
          </a:xfrm>
          <a:prstGeom prst="ellipse">
            <a:avLst/>
          </a:prstGeom>
          <a:ln w="876300">
            <a:solidFill>
              <a:srgbClr val="F8EDD8">
                <a:alpha val="55492"/>
              </a:srgbClr>
            </a:solidFill>
            <a:miter/>
          </a:ln>
        </p:spPr>
        <p:txBody>
          <a:bodyPr lIns="45719" rIns="45719" anchor="ctr"/>
          <a:lstStyle/>
          <a:p>
            <a:endParaRPr/>
          </a:p>
        </p:txBody>
      </p:sp>
      <p:sp>
        <p:nvSpPr>
          <p:cNvPr id="37" name="Rectangle 9"/>
          <p:cNvSpPr/>
          <p:nvPr/>
        </p:nvSpPr>
        <p:spPr>
          <a:xfrm rot="16200000">
            <a:off x="5540854" y="-5540855"/>
            <a:ext cx="1110297" cy="121920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38" name="Title Text"/>
          <p:cNvSpPr txBox="1">
            <a:spLocks noGrp="1"/>
          </p:cNvSpPr>
          <p:nvPr>
            <p:ph type="title" hasCustomPrompt="1"/>
          </p:nvPr>
        </p:nvSpPr>
        <p:spPr>
          <a:xfrm>
            <a:off x="359602" y="283704"/>
            <a:ext cx="4600576" cy="731521"/>
          </a:xfrm>
          <a:prstGeom prst="rect">
            <a:avLst/>
          </a:prstGeom>
        </p:spPr>
        <p:txBody>
          <a:bodyPr anchor="b"/>
          <a:lstStyle>
            <a:lvl1pPr>
              <a:defRPr sz="4400" b="1" i="0" cap="none" baseline="0">
                <a:solidFill>
                  <a:srgbClr val="FFC236"/>
                </a:solidFill>
                <a:latin typeface="Rockwell" charset="0"/>
                <a:ea typeface="Boton Bold"/>
                <a:cs typeface="Boton Bold"/>
                <a:sym typeface="Boton Bold"/>
              </a:defRPr>
            </a:lvl1pPr>
          </a:lstStyle>
          <a:p>
            <a:r>
              <a:rPr lang="en-US" dirty="0"/>
              <a:t>Title Text</a:t>
            </a:r>
            <a:endParaRPr dirty="0"/>
          </a:p>
        </p:txBody>
      </p:sp>
      <p:sp>
        <p:nvSpPr>
          <p:cNvPr id="39"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40"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43" name="Circle"/>
          <p:cNvSpPr/>
          <p:nvPr/>
        </p:nvSpPr>
        <p:spPr>
          <a:xfrm>
            <a:off x="9027852" y="3350288"/>
            <a:ext cx="4375715" cy="4375715"/>
          </a:xfrm>
          <a:prstGeom prst="ellipse">
            <a:avLst/>
          </a:prstGeom>
          <a:ln w="876300">
            <a:solidFill>
              <a:srgbClr val="FFFFFF"/>
            </a:solidFill>
            <a:miter/>
          </a:ln>
        </p:spPr>
        <p:txBody>
          <a:bodyPr lIns="45719" rIns="45719" anchor="ctr"/>
          <a:lstStyle/>
          <a:p>
            <a:endParaRPr/>
          </a:p>
        </p:txBody>
      </p:sp>
      <p:sp>
        <p:nvSpPr>
          <p:cNvPr id="44" name="Circle"/>
          <p:cNvSpPr/>
          <p:nvPr/>
        </p:nvSpPr>
        <p:spPr>
          <a:xfrm>
            <a:off x="9027852" y="3350288"/>
            <a:ext cx="4375715" cy="4375715"/>
          </a:xfrm>
          <a:prstGeom prst="ellipse">
            <a:avLst/>
          </a:prstGeom>
          <a:ln w="876300">
            <a:solidFill>
              <a:schemeClr val="accent2">
                <a:alpha val="80000"/>
              </a:schemeClr>
            </a:solidFill>
            <a:miter/>
          </a:ln>
        </p:spPr>
        <p:txBody>
          <a:bodyPr lIns="45719" rIns="45719" anchor="ctr"/>
          <a:lstStyle/>
          <a:p>
            <a:endParaRPr/>
          </a:p>
        </p:txBody>
      </p:sp>
      <p:sp>
        <p:nvSpPr>
          <p:cNvPr id="45" name="Text"/>
          <p:cNvSpPr txBox="1"/>
          <p:nvPr/>
        </p:nvSpPr>
        <p:spPr>
          <a:xfrm>
            <a:off x="11601786" y="6418574"/>
            <a:ext cx="456528" cy="288824"/>
          </a:xfrm>
          <a:prstGeom prst="rect">
            <a:avLst/>
          </a:prstGeom>
          <a:ln w="12700">
            <a:miter lim="400000"/>
          </a:ln>
        </p:spPr>
        <p:txBody>
          <a:bodyPr wrap="none" lIns="45719" rIns="45719">
            <a:spAutoFit/>
          </a:bodyPr>
          <a:lstStyle/>
          <a:p>
            <a:pPr algn="ctr">
              <a:defRPr sz="1400" b="1"/>
            </a:pPr>
            <a:endParaRPr/>
          </a:p>
        </p:txBody>
      </p:sp>
      <p:sp>
        <p:nvSpPr>
          <p:cNvPr id="13" name="Slide Number"/>
          <p:cNvSpPr txBox="1">
            <a:spLocks noGrp="1"/>
          </p:cNvSpPr>
          <p:nvPr>
            <p:ph type="sldNum" sz="quarter" idx="2"/>
          </p:nvPr>
        </p:nvSpPr>
        <p:spPr>
          <a:xfrm>
            <a:off x="11676483" y="6418574"/>
            <a:ext cx="307133" cy="307777"/>
          </a:xfrm>
          <a:prstGeom prst="rect">
            <a:avLst/>
          </a:prstGeom>
        </p:spPr>
        <p:txBody>
          <a:bodyPr/>
          <a:lstStyle>
            <a:lvl1pPr>
              <a:defRPr>
                <a:solidFill>
                  <a:srgbClr val="000000"/>
                </a:solidFill>
              </a:defRPr>
            </a:lvl1pPr>
          </a:lstStyle>
          <a:p>
            <a:fld id="{89ED1A7D-A5A0-404C-91AA-018DFAFBBDEA}" type="slidenum">
              <a:rPr lang="uk-UA" smtClean="0"/>
              <a:pPr/>
              <a:t>‹#›</a:t>
            </a:fld>
            <a:endParaRPr lang="uk-UA" dirty="0"/>
          </a:p>
        </p:txBody>
      </p:sp>
    </p:spTree>
    <p:extLst>
      <p:ext uri="{BB962C8B-B14F-4D97-AF65-F5344CB8AC3E}">
        <p14:creationId xmlns:p14="http://schemas.microsoft.com/office/powerpoint/2010/main" val="52811014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mparison">
    <p:spTree>
      <p:nvGrpSpPr>
        <p:cNvPr id="1" name=""/>
        <p:cNvGrpSpPr/>
        <p:nvPr/>
      </p:nvGrpSpPr>
      <p:grpSpPr>
        <a:xfrm>
          <a:off x="0" y="0"/>
          <a:ext cx="0" cy="0"/>
          <a:chOff x="0" y="0"/>
          <a:chExt cx="0" cy="0"/>
        </a:xfrm>
      </p:grpSpPr>
      <p:sp>
        <p:nvSpPr>
          <p:cNvPr id="53" name="Circle"/>
          <p:cNvSpPr/>
          <p:nvPr/>
        </p:nvSpPr>
        <p:spPr>
          <a:xfrm>
            <a:off x="-830787" y="-523212"/>
            <a:ext cx="3724276" cy="3724276"/>
          </a:xfrm>
          <a:prstGeom prst="ellipse">
            <a:avLst/>
          </a:prstGeom>
          <a:ln w="876300">
            <a:solidFill>
              <a:srgbClr val="F8EDD8">
                <a:alpha val="55492"/>
              </a:srgbClr>
            </a:solidFill>
            <a:miter/>
          </a:ln>
        </p:spPr>
        <p:txBody>
          <a:bodyPr lIns="45719" rIns="45719" anchor="ctr"/>
          <a:lstStyle/>
          <a:p>
            <a:endParaRPr/>
          </a:p>
        </p:txBody>
      </p:sp>
      <p:sp>
        <p:nvSpPr>
          <p:cNvPr id="54" name="Rectangle 9"/>
          <p:cNvSpPr/>
          <p:nvPr/>
        </p:nvSpPr>
        <p:spPr>
          <a:xfrm rot="16200000">
            <a:off x="5540854" y="-5540855"/>
            <a:ext cx="1110297" cy="121920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5"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56"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59" name="Rectangle 9"/>
          <p:cNvSpPr/>
          <p:nvPr/>
        </p:nvSpPr>
        <p:spPr>
          <a:xfrm>
            <a:off x="0" y="1743435"/>
            <a:ext cx="12192000" cy="3952876"/>
          </a:xfrm>
          <a:prstGeom prst="rect">
            <a:avLst/>
          </a:prstGeom>
          <a:solidFill>
            <a:srgbClr val="F8EDD8">
              <a:alpha val="25016"/>
            </a:srgbClr>
          </a:solidFill>
          <a:ln w="12700">
            <a:miter lim="400000"/>
          </a:ln>
        </p:spPr>
        <p:txBody>
          <a:bodyPr lIns="45719" rIns="45719" anchor="ctr"/>
          <a:lstStyle/>
          <a:p>
            <a:endParaRPr/>
          </a:p>
        </p:txBody>
      </p:sp>
      <p:sp>
        <p:nvSpPr>
          <p:cNvPr id="60" name="Rectangle 26"/>
          <p:cNvSpPr/>
          <p:nvPr/>
        </p:nvSpPr>
        <p:spPr>
          <a:xfrm>
            <a:off x="6078735" y="2066114"/>
            <a:ext cx="34530" cy="3267076"/>
          </a:xfrm>
          <a:prstGeom prst="rect">
            <a:avLst/>
          </a:prstGeom>
          <a:solidFill>
            <a:srgbClr val="2E5794"/>
          </a:solidFill>
          <a:ln w="12700">
            <a:miter lim="400000"/>
          </a:ln>
        </p:spPr>
        <p:txBody>
          <a:bodyPr lIns="45719" rIns="45719" anchor="ctr"/>
          <a:lstStyle/>
          <a:p>
            <a:pPr algn="ctr">
              <a:defRPr>
                <a:solidFill>
                  <a:srgbClr val="FFFFFF"/>
                </a:solidFill>
              </a:defRPr>
            </a:pPr>
            <a:endParaRPr/>
          </a:p>
        </p:txBody>
      </p:sp>
      <p:sp>
        <p:nvSpPr>
          <p:cNvPr id="61" name="Slide Number"/>
          <p:cNvSpPr txBox="1">
            <a:spLocks noGrp="1"/>
          </p:cNvSpPr>
          <p:nvPr>
            <p:ph type="sldNum" sz="quarter" idx="2"/>
          </p:nvPr>
        </p:nvSpPr>
        <p:spPr>
          <a:xfrm>
            <a:off x="11676484" y="6418574"/>
            <a:ext cx="307133" cy="307777"/>
          </a:xfrm>
          <a:prstGeom prst="rect">
            <a:avLst/>
          </a:prstGeom>
        </p:spPr>
        <p:txBody>
          <a:bodyPr/>
          <a:lstStyle>
            <a:lvl1pPr>
              <a:defRPr>
                <a:solidFill>
                  <a:srgbClr val="000000"/>
                </a:solidFill>
              </a:defRPr>
            </a:lvl1pPr>
          </a:lstStyle>
          <a:p>
            <a:fld id="{0A875E37-0CD4-6B43-93F9-5A863BB6DB89}" type="slidenum">
              <a:rPr lang="uk-UA" smtClean="0"/>
              <a:pPr/>
              <a:t>‹#›</a:t>
            </a:fld>
            <a:endParaRPr lang="uk-UA" dirty="0"/>
          </a:p>
        </p:txBody>
      </p:sp>
      <p:sp>
        <p:nvSpPr>
          <p:cNvPr id="62" name="Circle"/>
          <p:cNvSpPr/>
          <p:nvPr/>
        </p:nvSpPr>
        <p:spPr>
          <a:xfrm>
            <a:off x="10083778" y="4391688"/>
            <a:ext cx="3492544" cy="3492544"/>
          </a:xfrm>
          <a:prstGeom prst="ellipse">
            <a:avLst/>
          </a:prstGeom>
          <a:ln w="876300">
            <a:solidFill>
              <a:srgbClr val="FFFFFF"/>
            </a:solidFill>
            <a:miter/>
          </a:ln>
        </p:spPr>
        <p:txBody>
          <a:bodyPr lIns="45719" rIns="45719" anchor="ctr"/>
          <a:lstStyle/>
          <a:p>
            <a:endParaRPr/>
          </a:p>
        </p:txBody>
      </p:sp>
      <p:sp>
        <p:nvSpPr>
          <p:cNvPr id="63" name="Circle"/>
          <p:cNvSpPr/>
          <p:nvPr/>
        </p:nvSpPr>
        <p:spPr>
          <a:xfrm>
            <a:off x="10083778" y="4391688"/>
            <a:ext cx="3492544" cy="3492544"/>
          </a:xfrm>
          <a:prstGeom prst="ellipse">
            <a:avLst/>
          </a:prstGeom>
          <a:ln w="876300">
            <a:solidFill>
              <a:schemeClr val="accent2">
                <a:alpha val="39000"/>
              </a:schemeClr>
            </a:solidFill>
            <a:miter/>
          </a:ln>
        </p:spPr>
        <p:txBody>
          <a:bodyPr lIns="45719" rIns="45719" anchor="ctr"/>
          <a:lstStyle/>
          <a:p>
            <a:endParaRPr/>
          </a:p>
        </p:txBody>
      </p:sp>
      <p:sp>
        <p:nvSpPr>
          <p:cNvPr id="3" name="Text Placeholder 2"/>
          <p:cNvSpPr>
            <a:spLocks noGrp="1"/>
          </p:cNvSpPr>
          <p:nvPr>
            <p:ph type="body" sz="quarter" idx="10"/>
          </p:nvPr>
        </p:nvSpPr>
        <p:spPr>
          <a:xfrm>
            <a:off x="360363" y="2065338"/>
            <a:ext cx="5459412"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6351588" y="2065338"/>
            <a:ext cx="5473700"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Text"/>
          <p:cNvSpPr txBox="1">
            <a:spLocks noGrp="1"/>
          </p:cNvSpPr>
          <p:nvPr>
            <p:ph type="title" hasCustomPrompt="1"/>
          </p:nvPr>
        </p:nvSpPr>
        <p:spPr>
          <a:xfrm>
            <a:off x="359602" y="283704"/>
            <a:ext cx="4600576" cy="731521"/>
          </a:xfrm>
          <a:prstGeom prst="rect">
            <a:avLst/>
          </a:prstGeom>
        </p:spPr>
        <p:txBody>
          <a:bodyPr anchor="b"/>
          <a:lstStyle>
            <a:lvl1pPr>
              <a:defRPr sz="3200" b="0" i="0" cap="none" baseline="0">
                <a:solidFill>
                  <a:srgbClr val="FFC236"/>
                </a:solidFill>
                <a:latin typeface="Rockwell" charset="0"/>
                <a:ea typeface="Boton Bold"/>
                <a:cs typeface="Boton Bold"/>
                <a:sym typeface="Boton Bold"/>
              </a:defRPr>
            </a:lvl1pPr>
          </a:lstStyle>
          <a:p>
            <a:r>
              <a:rPr lang="en-US" dirty="0"/>
              <a:t>Title Text</a:t>
            </a:r>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Picture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770827" y="1493609"/>
            <a:ext cx="4251960" cy="4251960"/>
          </a:xfrm>
          <a:prstGeom prst="ellipse">
            <a:avLst/>
          </a:prstGeom>
        </p:spPr>
        <p:txBody>
          <a:bodyPr/>
          <a:lstStyle/>
          <a:p>
            <a:endParaRPr lang="en-US"/>
          </a:p>
        </p:txBody>
      </p:sp>
      <p:sp>
        <p:nvSpPr>
          <p:cNvPr id="71" name="Circle"/>
          <p:cNvSpPr/>
          <p:nvPr/>
        </p:nvSpPr>
        <p:spPr>
          <a:xfrm>
            <a:off x="-830787" y="4023388"/>
            <a:ext cx="3724276" cy="3724276"/>
          </a:xfrm>
          <a:prstGeom prst="ellipse">
            <a:avLst/>
          </a:prstGeom>
          <a:ln w="876300">
            <a:solidFill>
              <a:srgbClr val="F8EDD8">
                <a:alpha val="55492"/>
              </a:srgbClr>
            </a:solidFill>
            <a:miter/>
          </a:ln>
        </p:spPr>
        <p:txBody>
          <a:bodyPr lIns="45719" rIns="45719" anchor="ctr"/>
          <a:lstStyle/>
          <a:p>
            <a:endParaRPr/>
          </a:p>
        </p:txBody>
      </p:sp>
      <p:sp>
        <p:nvSpPr>
          <p:cNvPr id="72"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73"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76" name="Rectangle 9"/>
          <p:cNvSpPr/>
          <p:nvPr/>
        </p:nvSpPr>
        <p:spPr>
          <a:xfrm rot="16200000">
            <a:off x="5540854" y="-5540855"/>
            <a:ext cx="1110297" cy="121920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 name="Text Placeholder 4"/>
          <p:cNvSpPr>
            <a:spLocks noGrp="1"/>
          </p:cNvSpPr>
          <p:nvPr>
            <p:ph type="body" sz="quarter" idx="11"/>
          </p:nvPr>
        </p:nvSpPr>
        <p:spPr>
          <a:xfrm>
            <a:off x="469900" y="1384300"/>
            <a:ext cx="5943600" cy="43370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txBox="1">
            <a:spLocks noGrp="1"/>
          </p:cNvSpPr>
          <p:nvPr>
            <p:ph type="sldNum" sz="quarter" idx="2"/>
          </p:nvPr>
        </p:nvSpPr>
        <p:spPr>
          <a:xfrm>
            <a:off x="11676483" y="6418574"/>
            <a:ext cx="307133" cy="307777"/>
          </a:xfrm>
          <a:prstGeom prst="rect">
            <a:avLst/>
          </a:prstGeom>
        </p:spPr>
        <p:txBody>
          <a:bodyPr/>
          <a:lstStyle>
            <a:lvl1pPr>
              <a:defRPr>
                <a:solidFill>
                  <a:srgbClr val="000000"/>
                </a:solidFill>
              </a:defRPr>
            </a:lvl1pPr>
          </a:lstStyle>
          <a:p>
            <a:fld id="{5927065D-5C8E-6E4B-AE64-6D4B0001415A}" type="slidenum">
              <a:rPr lang="uk-UA" smtClean="0"/>
              <a:pPr/>
              <a:t>‹#›</a:t>
            </a:fld>
            <a:endParaRPr lang="uk-UA" dirty="0"/>
          </a:p>
        </p:txBody>
      </p:sp>
      <p:sp>
        <p:nvSpPr>
          <p:cNvPr id="77" name="Circle"/>
          <p:cNvSpPr/>
          <p:nvPr/>
        </p:nvSpPr>
        <p:spPr>
          <a:xfrm>
            <a:off x="7214505" y="937288"/>
            <a:ext cx="5364604" cy="5364603"/>
          </a:xfrm>
          <a:prstGeom prst="ellipse">
            <a:avLst/>
          </a:prstGeom>
          <a:ln w="1143000">
            <a:solidFill>
              <a:schemeClr val="accent2">
                <a:alpha val="80000"/>
              </a:schemeClr>
            </a:solidFill>
            <a:miter/>
          </a:ln>
        </p:spPr>
        <p:txBody>
          <a:bodyPr lIns="45719" rIns="45719" anchor="ctr"/>
          <a:lstStyle/>
          <a:p>
            <a:endParaRPr/>
          </a:p>
        </p:txBody>
      </p:sp>
      <p:sp>
        <p:nvSpPr>
          <p:cNvPr id="11" name="Title Text"/>
          <p:cNvSpPr txBox="1">
            <a:spLocks noGrp="1"/>
          </p:cNvSpPr>
          <p:nvPr>
            <p:ph type="title" hasCustomPrompt="1"/>
          </p:nvPr>
        </p:nvSpPr>
        <p:spPr>
          <a:xfrm>
            <a:off x="359602" y="283704"/>
            <a:ext cx="4600576" cy="731521"/>
          </a:xfrm>
          <a:prstGeom prst="rect">
            <a:avLst/>
          </a:prstGeom>
        </p:spPr>
        <p:txBody>
          <a:bodyPr anchor="b"/>
          <a:lstStyle>
            <a:lvl1pPr>
              <a:defRPr sz="3200" b="0" i="0" cap="none" baseline="0">
                <a:solidFill>
                  <a:srgbClr val="FFC236"/>
                </a:solidFill>
                <a:latin typeface="Rockwell" charset="0"/>
                <a:ea typeface="Boton Bold"/>
                <a:cs typeface="Boton Bold"/>
                <a:sym typeface="Boton Bold"/>
              </a:defRPr>
            </a:lvl1pPr>
          </a:lstStyle>
          <a:p>
            <a:r>
              <a:rPr lang="en-US" dirty="0"/>
              <a:t>Title Text</a:t>
            </a:r>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676484" y="6418574"/>
            <a:ext cx="307133" cy="307777"/>
          </a:xfrm>
        </p:spPr>
        <p:txBody>
          <a:bodyPr/>
          <a:lstStyle>
            <a:lvl1pPr>
              <a:defRPr/>
            </a:lvl1pPr>
          </a:lstStyle>
          <a:p>
            <a:fld id="{FE9F84DF-ABA9-4546-AF2E-825DACC8D72C}" type="slidenum">
              <a:rPr lang="uk-UA" smtClean="0"/>
              <a:pPr/>
              <a:t>‹#›</a:t>
            </a:fld>
            <a:endParaRPr lang="uk-UA" dirty="0"/>
          </a:p>
        </p:txBody>
      </p:sp>
      <p:sp>
        <p:nvSpPr>
          <p:cNvPr id="6" name="Text Placeholder 4"/>
          <p:cNvSpPr>
            <a:spLocks noGrp="1"/>
          </p:cNvSpPr>
          <p:nvPr>
            <p:ph type="body" sz="quarter" idx="11"/>
          </p:nvPr>
        </p:nvSpPr>
        <p:spPr>
          <a:xfrm>
            <a:off x="469900" y="1384300"/>
            <a:ext cx="5943600" cy="43370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Text"/>
          <p:cNvSpPr txBox="1">
            <a:spLocks noGrp="1"/>
          </p:cNvSpPr>
          <p:nvPr>
            <p:ph type="title" hasCustomPrompt="1"/>
          </p:nvPr>
        </p:nvSpPr>
        <p:spPr>
          <a:xfrm>
            <a:off x="359602" y="283704"/>
            <a:ext cx="4600576" cy="731521"/>
          </a:xfrm>
          <a:prstGeom prst="rect">
            <a:avLst/>
          </a:prstGeom>
        </p:spPr>
        <p:txBody>
          <a:bodyPr anchor="b"/>
          <a:lstStyle>
            <a:lvl1pPr>
              <a:defRPr sz="3200" b="0" i="0" cap="none" baseline="0">
                <a:solidFill>
                  <a:srgbClr val="FFC236"/>
                </a:solidFill>
                <a:latin typeface="Rockwell" charset="0"/>
                <a:ea typeface="Boton Bold"/>
                <a:cs typeface="Boton Bold"/>
                <a:sym typeface="Boton Bold"/>
              </a:defRPr>
            </a:lvl1pPr>
          </a:lstStyle>
          <a:p>
            <a:r>
              <a:rPr lang="en-US" dirty="0"/>
              <a:t>Title Text</a:t>
            </a:r>
            <a:endParaRPr dirty="0"/>
          </a:p>
        </p:txBody>
      </p:sp>
    </p:spTree>
    <p:extLst>
      <p:ext uri="{BB962C8B-B14F-4D97-AF65-F5344CB8AC3E}">
        <p14:creationId xmlns:p14="http://schemas.microsoft.com/office/powerpoint/2010/main" val="268085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ideo with Text">
    <p:spTree>
      <p:nvGrpSpPr>
        <p:cNvPr id="1" name=""/>
        <p:cNvGrpSpPr/>
        <p:nvPr/>
      </p:nvGrpSpPr>
      <p:grpSpPr>
        <a:xfrm>
          <a:off x="0" y="0"/>
          <a:ext cx="0" cy="0"/>
          <a:chOff x="0" y="0"/>
          <a:chExt cx="0" cy="0"/>
        </a:xfrm>
      </p:grpSpPr>
      <p:sp>
        <p:nvSpPr>
          <p:cNvPr id="37" name="Rectangle 9"/>
          <p:cNvSpPr/>
          <p:nvPr/>
        </p:nvSpPr>
        <p:spPr>
          <a:xfrm rot="16200000">
            <a:off x="3061719" y="-3061720"/>
            <a:ext cx="6068567" cy="12192000"/>
          </a:xfrm>
          <a:prstGeom prst="rect">
            <a:avLst/>
          </a:prstGeom>
          <a:solidFill>
            <a:srgbClr val="5C3262"/>
          </a:solidFill>
          <a:ln w="12700">
            <a:miter lim="400000"/>
          </a:ln>
        </p:spPr>
        <p:txBody>
          <a:bodyPr lIns="45719" rIns="45719" anchor="ctr"/>
          <a:lstStyle/>
          <a:p>
            <a:pPr algn="ctr">
              <a:defRPr>
                <a:solidFill>
                  <a:srgbClr val="FFFFFF"/>
                </a:solidFill>
              </a:defRPr>
            </a:pPr>
            <a:endParaRPr dirty="0"/>
          </a:p>
        </p:txBody>
      </p:sp>
      <p:sp>
        <p:nvSpPr>
          <p:cNvPr id="36" name="Circle"/>
          <p:cNvSpPr/>
          <p:nvPr/>
        </p:nvSpPr>
        <p:spPr>
          <a:xfrm>
            <a:off x="-509848" y="-142212"/>
            <a:ext cx="3724276" cy="3724276"/>
          </a:xfrm>
          <a:prstGeom prst="ellipse">
            <a:avLst/>
          </a:prstGeom>
          <a:ln w="876300">
            <a:solidFill>
              <a:srgbClr val="FFFFFF">
                <a:alpha val="15000"/>
              </a:srgbClr>
            </a:solidFill>
            <a:miter/>
          </a:ln>
        </p:spPr>
        <p:txBody>
          <a:bodyPr lIns="45719" rIns="45719" anchor="ctr"/>
          <a:lstStyle/>
          <a:p>
            <a:endParaRPr/>
          </a:p>
        </p:txBody>
      </p:sp>
      <p:sp>
        <p:nvSpPr>
          <p:cNvPr id="39"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40"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43" name="Circle"/>
          <p:cNvSpPr/>
          <p:nvPr/>
        </p:nvSpPr>
        <p:spPr>
          <a:xfrm>
            <a:off x="9027852" y="3350288"/>
            <a:ext cx="4375715" cy="4375715"/>
          </a:xfrm>
          <a:prstGeom prst="ellipse">
            <a:avLst/>
          </a:prstGeom>
          <a:ln w="876300">
            <a:solidFill>
              <a:srgbClr val="FFFFFF"/>
            </a:solidFill>
            <a:miter/>
          </a:ln>
        </p:spPr>
        <p:txBody>
          <a:bodyPr lIns="45719" rIns="45719" anchor="ctr"/>
          <a:lstStyle/>
          <a:p>
            <a:endParaRPr/>
          </a:p>
        </p:txBody>
      </p:sp>
      <p:sp>
        <p:nvSpPr>
          <p:cNvPr id="44" name="Circle"/>
          <p:cNvSpPr/>
          <p:nvPr userDrawn="1"/>
        </p:nvSpPr>
        <p:spPr>
          <a:xfrm>
            <a:off x="9027852" y="3350288"/>
            <a:ext cx="4375715" cy="4375715"/>
          </a:xfrm>
          <a:prstGeom prst="ellipse">
            <a:avLst/>
          </a:prstGeom>
          <a:ln w="876300">
            <a:solidFill>
              <a:srgbClr val="5C3262">
                <a:alpha val="80000"/>
              </a:srgbClr>
            </a:solidFill>
            <a:miter/>
          </a:ln>
        </p:spPr>
        <p:txBody>
          <a:bodyPr lIns="45719" rIns="45719" anchor="ctr"/>
          <a:lstStyle/>
          <a:p>
            <a:endParaRPr/>
          </a:p>
        </p:txBody>
      </p:sp>
      <p:sp>
        <p:nvSpPr>
          <p:cNvPr id="3" name="Media Placeholder 2"/>
          <p:cNvSpPr>
            <a:spLocks noGrp="1"/>
          </p:cNvSpPr>
          <p:nvPr>
            <p:ph type="media" sz="quarter" idx="10" hasCustomPrompt="1"/>
          </p:nvPr>
        </p:nvSpPr>
        <p:spPr>
          <a:xfrm>
            <a:off x="3844636" y="1384299"/>
            <a:ext cx="7863151" cy="4337051"/>
          </a:xfrm>
          <a:prstGeom prst="rect">
            <a:avLst/>
          </a:prstGeom>
        </p:spPr>
        <p:txBody>
          <a:bodyPr/>
          <a:lstStyle/>
          <a:p>
            <a:r>
              <a:rPr lang="en-US" dirty="0"/>
              <a:t>Insert Video here</a:t>
            </a:r>
          </a:p>
        </p:txBody>
      </p:sp>
      <p:sp>
        <p:nvSpPr>
          <p:cNvPr id="2" name="TextBox 1"/>
          <p:cNvSpPr txBox="1"/>
          <p:nvPr userDrawn="1"/>
        </p:nvSpPr>
        <p:spPr>
          <a:xfrm>
            <a:off x="387839" y="342900"/>
            <a:ext cx="1131994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1" u="none" strike="noStrike" cap="none" spc="0" normalizeH="0" baseline="0" dirty="0">
                <a:ln>
                  <a:noFill/>
                </a:ln>
                <a:solidFill>
                  <a:srgbClr val="FFC236"/>
                </a:solidFill>
                <a:effectLst/>
                <a:uFillTx/>
                <a:latin typeface="Rockwell" charset="0"/>
                <a:ea typeface="+mj-ea"/>
                <a:cs typeface="+mj-cs"/>
                <a:sym typeface="Arial"/>
              </a:rPr>
              <a:t>When I’m 65 </a:t>
            </a:r>
            <a:r>
              <a:rPr kumimoji="0" lang="en-US" sz="4400" b="1" i="0" u="none" strike="noStrike" cap="none" spc="0" normalizeH="0" baseline="0" dirty="0">
                <a:ln>
                  <a:noFill/>
                </a:ln>
                <a:solidFill>
                  <a:srgbClr val="FFC236"/>
                </a:solidFill>
                <a:effectLst/>
                <a:uFillTx/>
                <a:latin typeface="Rockwell" charset="0"/>
                <a:ea typeface="+mj-ea"/>
                <a:cs typeface="+mj-cs"/>
                <a:sym typeface="Arial"/>
              </a:rPr>
              <a:t>video resources</a:t>
            </a:r>
          </a:p>
        </p:txBody>
      </p:sp>
      <p:sp>
        <p:nvSpPr>
          <p:cNvPr id="4" name="TextBox 3"/>
          <p:cNvSpPr txBox="1"/>
          <p:nvPr userDrawn="1"/>
        </p:nvSpPr>
        <p:spPr>
          <a:xfrm>
            <a:off x="433114" y="1264974"/>
            <a:ext cx="3347357" cy="4899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NOTE TO PRESENTER</a:t>
            </a:r>
          </a:p>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You can use this slide template to showcase WI65 video resources. Simply click on the “Insert Video” link in the box to upload one of the videos at: </a:t>
            </a:r>
            <a:r>
              <a:rPr lang="en-US" sz="1600" dirty="0">
                <a:hlinkClick r:id="rId3"/>
              </a:rPr>
              <a:t>http://www.wi65.org/gen-x/</a:t>
            </a:r>
            <a:endParaRPr kumimoji="0" lang="en-US" sz="1600" b="0" i="0" u="none" strike="noStrike" cap="none" spc="0" normalizeH="0" baseline="0" dirty="0">
              <a:ln>
                <a:noFill/>
              </a:ln>
              <a:solidFill>
                <a:schemeClr val="bg1"/>
              </a:solidFill>
              <a:effectLst/>
              <a:uFillTx/>
              <a:latin typeface="+mj-lt"/>
              <a:ea typeface="+mj-ea"/>
              <a:cs typeface="+mj-cs"/>
              <a:sym typeface="Arial"/>
            </a:endParaRPr>
          </a:p>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Follow these instructions to create a display image for the video:</a:t>
            </a:r>
          </a:p>
          <a:p>
            <a:pPr marL="285750" marR="0" indent="-285750" algn="l" defTabSz="914400" rtl="0" fontAlgn="auto" latinLnBrk="0" hangingPunct="0">
              <a:lnSpc>
                <a:spcPct val="90000"/>
              </a:lnSpc>
              <a:spcBef>
                <a:spcPts val="1000"/>
              </a:spcBef>
              <a:spcAft>
                <a:spcPts val="0"/>
              </a:spcAft>
              <a:buClr>
                <a:schemeClr val="bg1"/>
              </a:buClr>
              <a:buSzTx/>
              <a:buFont typeface="Arial" charset="0"/>
              <a:buChar char="•"/>
              <a:tabLst/>
            </a:pPr>
            <a:r>
              <a:rPr kumimoji="0" lang="en-US" sz="1600" b="0" i="0" u="none" strike="noStrike" cap="none" spc="0" normalizeH="0" baseline="0" dirty="0">
                <a:ln>
                  <a:noFill/>
                </a:ln>
                <a:solidFill>
                  <a:schemeClr val="bg1"/>
                </a:solidFill>
                <a:effectLst/>
                <a:uFillTx/>
                <a:latin typeface="+mj-lt"/>
                <a:ea typeface="+mj-ea"/>
                <a:cs typeface="+mj-cs"/>
                <a:sym typeface="Arial"/>
              </a:rPr>
              <a:t>Play the video in the PowerPoint presentation. Freeze on the image you want to capture. </a:t>
            </a:r>
          </a:p>
          <a:p>
            <a:pPr marL="285750" marR="0" indent="-285750" algn="l" defTabSz="914400" rtl="0" fontAlgn="auto" latinLnBrk="0" hangingPunct="0">
              <a:lnSpc>
                <a:spcPct val="90000"/>
              </a:lnSpc>
              <a:spcBef>
                <a:spcPts val="1000"/>
              </a:spcBef>
              <a:spcAft>
                <a:spcPts val="0"/>
              </a:spcAft>
              <a:buClr>
                <a:schemeClr val="bg1"/>
              </a:buClr>
              <a:buSzTx/>
              <a:buFont typeface="Arial" charset="0"/>
              <a:buChar char="•"/>
              <a:tabLst/>
            </a:pPr>
            <a:r>
              <a:rPr kumimoji="0" lang="en-US" sz="1600" b="0" i="0" u="none" strike="noStrike" cap="none" spc="0" normalizeH="0" baseline="0" dirty="0">
                <a:ln>
                  <a:noFill/>
                </a:ln>
                <a:solidFill>
                  <a:schemeClr val="bg1"/>
                </a:solidFill>
                <a:effectLst/>
                <a:uFillTx/>
                <a:latin typeface="+mj-lt"/>
                <a:ea typeface="+mj-ea"/>
                <a:cs typeface="+mj-cs"/>
                <a:sym typeface="Arial"/>
              </a:rPr>
              <a:t>Choose “Poster Frame” from the “Format” menu, and then select “Current Frame.” </a:t>
            </a:r>
          </a:p>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Finally, replace the text in this box with the title of the video you choose. </a:t>
            </a:r>
          </a:p>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bg1"/>
              </a:solidFill>
              <a:effectLst/>
              <a:uFillTx/>
              <a:latin typeface="+mj-lt"/>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bg1"/>
              </a:solidFill>
              <a:effectLst/>
              <a:uFillTx/>
              <a:latin typeface="+mj-lt"/>
              <a:ea typeface="+mj-ea"/>
              <a:cs typeface="+mj-cs"/>
              <a:sym typeface="Arial"/>
            </a:endParaRPr>
          </a:p>
        </p:txBody>
      </p:sp>
    </p:spTree>
    <p:extLst>
      <p:ext uri="{BB962C8B-B14F-4D97-AF65-F5344CB8AC3E}">
        <p14:creationId xmlns:p14="http://schemas.microsoft.com/office/powerpoint/2010/main" val="167287793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Blank copy">
    <p:spTree>
      <p:nvGrpSpPr>
        <p:cNvPr id="1" name=""/>
        <p:cNvGrpSpPr/>
        <p:nvPr/>
      </p:nvGrpSpPr>
      <p:grpSpPr>
        <a:xfrm>
          <a:off x="0" y="0"/>
          <a:ext cx="0" cy="0"/>
          <a:chOff x="0" y="0"/>
          <a:chExt cx="0" cy="0"/>
        </a:xfrm>
      </p:grpSpPr>
      <p:sp>
        <p:nvSpPr>
          <p:cNvPr id="106" name="Rectangle 9"/>
          <p:cNvSpPr/>
          <p:nvPr/>
        </p:nvSpPr>
        <p:spPr>
          <a:xfrm rot="16200000">
            <a:off x="5540854" y="-5540855"/>
            <a:ext cx="1110297" cy="121920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07"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108"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111" name="Square"/>
          <p:cNvSpPr/>
          <p:nvPr/>
        </p:nvSpPr>
        <p:spPr>
          <a:xfrm>
            <a:off x="390855" y="1923539"/>
            <a:ext cx="1270000" cy="1270000"/>
          </a:xfrm>
          <a:prstGeom prst="rect">
            <a:avLst/>
          </a:prstGeom>
          <a:solidFill>
            <a:srgbClr val="5C3262"/>
          </a:solidFill>
          <a:ln w="12700">
            <a:miter lim="400000"/>
          </a:ln>
        </p:spPr>
        <p:txBody>
          <a:bodyPr lIns="45719" rIns="45719" anchor="ctr"/>
          <a:lstStyle/>
          <a:p>
            <a:endParaRPr/>
          </a:p>
        </p:txBody>
      </p:sp>
      <p:sp>
        <p:nvSpPr>
          <p:cNvPr id="112" name="Square"/>
          <p:cNvSpPr/>
          <p:nvPr/>
        </p:nvSpPr>
        <p:spPr>
          <a:xfrm>
            <a:off x="1902155" y="1923539"/>
            <a:ext cx="1270000" cy="1270000"/>
          </a:xfrm>
          <a:prstGeom prst="rect">
            <a:avLst/>
          </a:prstGeom>
          <a:solidFill>
            <a:srgbClr val="2E5794"/>
          </a:solidFill>
          <a:ln w="12700">
            <a:miter lim="400000"/>
          </a:ln>
        </p:spPr>
        <p:txBody>
          <a:bodyPr lIns="45719" rIns="45719" anchor="ctr"/>
          <a:lstStyle/>
          <a:p>
            <a:endParaRPr/>
          </a:p>
        </p:txBody>
      </p:sp>
      <p:sp>
        <p:nvSpPr>
          <p:cNvPr id="113" name="Square"/>
          <p:cNvSpPr/>
          <p:nvPr/>
        </p:nvSpPr>
        <p:spPr>
          <a:xfrm>
            <a:off x="3413455" y="1923539"/>
            <a:ext cx="1270000" cy="1270000"/>
          </a:xfrm>
          <a:prstGeom prst="rect">
            <a:avLst/>
          </a:prstGeom>
          <a:solidFill>
            <a:srgbClr val="326654"/>
          </a:solidFill>
          <a:ln w="12700">
            <a:miter lim="400000"/>
          </a:ln>
        </p:spPr>
        <p:txBody>
          <a:bodyPr lIns="45719" rIns="45719" anchor="ctr"/>
          <a:lstStyle/>
          <a:p>
            <a:endParaRPr/>
          </a:p>
        </p:txBody>
      </p:sp>
      <p:sp>
        <p:nvSpPr>
          <p:cNvPr id="114" name="Square"/>
          <p:cNvSpPr/>
          <p:nvPr/>
        </p:nvSpPr>
        <p:spPr>
          <a:xfrm>
            <a:off x="4924755" y="1923539"/>
            <a:ext cx="1270000" cy="1270000"/>
          </a:xfrm>
          <a:prstGeom prst="rect">
            <a:avLst/>
          </a:prstGeom>
          <a:solidFill>
            <a:srgbClr val="FFC236"/>
          </a:solidFill>
          <a:ln w="12700">
            <a:miter lim="400000"/>
          </a:ln>
        </p:spPr>
        <p:txBody>
          <a:bodyPr lIns="45719" rIns="45719" anchor="ctr"/>
          <a:lstStyle/>
          <a:p>
            <a:endParaRPr/>
          </a:p>
        </p:txBody>
      </p:sp>
      <p:sp>
        <p:nvSpPr>
          <p:cNvPr id="115" name="Colors"/>
          <p:cNvSpPr txBox="1"/>
          <p:nvPr/>
        </p:nvSpPr>
        <p:spPr>
          <a:xfrm>
            <a:off x="2957517" y="1374757"/>
            <a:ext cx="764714" cy="35066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Colors</a:t>
            </a:r>
          </a:p>
        </p:txBody>
      </p:sp>
      <p:sp>
        <p:nvSpPr>
          <p:cNvPr id="2" name="TextBox 1"/>
          <p:cNvSpPr txBox="1"/>
          <p:nvPr userDrawn="1"/>
        </p:nvSpPr>
        <p:spPr>
          <a:xfrm>
            <a:off x="645399" y="3391659"/>
            <a:ext cx="783772"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R=92</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G=50</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B=98</a:t>
            </a:r>
          </a:p>
        </p:txBody>
      </p:sp>
      <p:sp>
        <p:nvSpPr>
          <p:cNvPr id="16" name="TextBox 15"/>
          <p:cNvSpPr txBox="1"/>
          <p:nvPr userDrawn="1"/>
        </p:nvSpPr>
        <p:spPr>
          <a:xfrm>
            <a:off x="2234713" y="3391659"/>
            <a:ext cx="783772"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R=46</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G=87</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B=148</a:t>
            </a:r>
          </a:p>
        </p:txBody>
      </p:sp>
      <p:sp>
        <p:nvSpPr>
          <p:cNvPr id="17" name="TextBox 16"/>
          <p:cNvSpPr txBox="1"/>
          <p:nvPr userDrawn="1"/>
        </p:nvSpPr>
        <p:spPr>
          <a:xfrm>
            <a:off x="3675162" y="3391659"/>
            <a:ext cx="88909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R=50</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G=102</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B=184</a:t>
            </a:r>
          </a:p>
        </p:txBody>
      </p:sp>
      <p:sp>
        <p:nvSpPr>
          <p:cNvPr id="18" name="TextBox 17"/>
          <p:cNvSpPr txBox="1"/>
          <p:nvPr userDrawn="1"/>
        </p:nvSpPr>
        <p:spPr>
          <a:xfrm>
            <a:off x="5290601" y="3391659"/>
            <a:ext cx="90415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R=255</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G=194</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B=54</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2848">
            <a:off x="6609484" y="649820"/>
            <a:ext cx="3213982" cy="4967063"/>
          </a:xfrm>
          <a:prstGeom prst="rect">
            <a:avLst/>
          </a:prstGeom>
          <a:effectLst>
            <a:outerShdw blurRad="88900" dist="76200" dir="2700000" algn="tl" rotWithShape="0">
              <a:prstClr val="black">
                <a:alpha val="25000"/>
              </a:prstClr>
            </a:outerShdw>
          </a:effectLst>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2848">
            <a:off x="8502026" y="439901"/>
            <a:ext cx="3213982" cy="4967063"/>
          </a:xfrm>
          <a:prstGeom prst="rect">
            <a:avLst/>
          </a:prstGeom>
          <a:effectLst>
            <a:outerShdw blurRad="88900" dist="76200" dir="2700000" algn="tl" rotWithShape="0">
              <a:prstClr val="black">
                <a:alpha val="25000"/>
              </a:prstClr>
            </a:outerShdw>
          </a:effectLst>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2848">
            <a:off x="7106162" y="1647897"/>
            <a:ext cx="3213982" cy="4967063"/>
          </a:xfrm>
          <a:prstGeom prst="rect">
            <a:avLst/>
          </a:prstGeom>
          <a:effectLst>
            <a:outerShdw blurRad="88900" dist="76200" dir="2700000" algn="tl" rotWithShape="0">
              <a:prstClr val="black">
                <a:alpha val="25000"/>
              </a:prstClr>
            </a:outerShdw>
          </a:effectLst>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ircle"/>
          <p:cNvSpPr/>
          <p:nvPr/>
        </p:nvSpPr>
        <p:spPr>
          <a:xfrm>
            <a:off x="-814648" y="772188"/>
            <a:ext cx="2715270" cy="2715271"/>
          </a:xfrm>
          <a:prstGeom prst="ellipse">
            <a:avLst/>
          </a:prstGeom>
          <a:ln w="660400">
            <a:solidFill>
              <a:srgbClr val="F8EDD8">
                <a:alpha val="55492"/>
              </a:srgbClr>
            </a:solidFill>
            <a:miter/>
          </a:ln>
        </p:spPr>
        <p:txBody>
          <a:bodyPr lIns="45719" rIns="45719" anchor="ctr"/>
          <a:lstStyle/>
          <a:p>
            <a:endParaRPr/>
          </a:p>
        </p:txBody>
      </p:sp>
      <p:sp>
        <p:nvSpPr>
          <p:cNvPr id="3" name="Circle"/>
          <p:cNvSpPr/>
          <p:nvPr/>
        </p:nvSpPr>
        <p:spPr>
          <a:xfrm>
            <a:off x="9642192" y="251488"/>
            <a:ext cx="4375716" cy="4375715"/>
          </a:xfrm>
          <a:prstGeom prst="ellipse">
            <a:avLst/>
          </a:prstGeom>
          <a:ln w="876300">
            <a:solidFill>
              <a:schemeClr val="accent2">
                <a:alpha val="80000"/>
              </a:schemeClr>
            </a:solidFill>
            <a:miter/>
          </a:ln>
        </p:spPr>
        <p:txBody>
          <a:bodyPr lIns="45719" rIns="45719" anchor="ctr"/>
          <a:lstStyle/>
          <a:p>
            <a:endParaRPr/>
          </a:p>
        </p:txBody>
      </p:sp>
      <p:sp>
        <p:nvSpPr>
          <p:cNvPr id="4"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5" name="whenim65-title-logo.png" descr="whenim65-title-logo.png"/>
          <p:cNvPicPr>
            <a:picLocks noChangeAspect="1"/>
          </p:cNvPicPr>
          <p:nvPr/>
        </p:nvPicPr>
        <p:blipFill>
          <a:blip r:embed="rId9">
            <a:extLst/>
          </a:blip>
          <a:stretch>
            <a:fillRect/>
          </a:stretch>
        </p:blipFill>
        <p:spPr>
          <a:xfrm>
            <a:off x="182254" y="6289011"/>
            <a:ext cx="1698194" cy="414814"/>
          </a:xfrm>
          <a:prstGeom prst="rect">
            <a:avLst/>
          </a:prstGeom>
          <a:ln w="12700">
            <a:miter lim="400000"/>
          </a:ln>
        </p:spPr>
      </p:pic>
      <p:sp>
        <p:nvSpPr>
          <p:cNvPr id="9" name="Slide Number"/>
          <p:cNvSpPr txBox="1">
            <a:spLocks noGrp="1"/>
          </p:cNvSpPr>
          <p:nvPr>
            <p:ph type="sldNum" sz="quarter" idx="2"/>
          </p:nvPr>
        </p:nvSpPr>
        <p:spPr>
          <a:xfrm>
            <a:off x="11676484" y="6418574"/>
            <a:ext cx="307133" cy="307777"/>
          </a:xfrm>
          <a:prstGeom prst="rect">
            <a:avLst/>
          </a:prstGeom>
          <a:ln w="12700">
            <a:miter lim="400000"/>
          </a:ln>
        </p:spPr>
        <p:txBody>
          <a:bodyPr wrap="none" lIns="45719" rIns="45719">
            <a:spAutoFit/>
          </a:bodyPr>
          <a:lstStyle>
            <a:lvl1pPr algn="ctr">
              <a:defRPr sz="1400" b="1" baseline="0">
                <a:solidFill>
                  <a:schemeClr val="tx1"/>
                </a:solidFill>
              </a:defRPr>
            </a:lvl1pPr>
          </a:lstStyle>
          <a:p>
            <a:fld id="{4D023A20-205C-1C46-AD14-068D5F1D2B74}" type="slidenum">
              <a:rPr lang="uk-UA" smtClean="0"/>
              <a:pPr/>
              <a:t>‹#›</a:t>
            </a:fld>
            <a:endParaRPr lang="uk-UA" dirty="0"/>
          </a:p>
        </p:txBody>
      </p:sp>
      <p:sp>
        <p:nvSpPr>
          <p:cNvPr id="10" name="Rectangle 9"/>
          <p:cNvSpPr/>
          <p:nvPr/>
        </p:nvSpPr>
        <p:spPr>
          <a:xfrm rot="16200000">
            <a:off x="5540854" y="-5540855"/>
            <a:ext cx="1110297" cy="121920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2" r:id="rId4"/>
    <p:sldLayoutId id="2147483656" r:id="rId5"/>
    <p:sldLayoutId id="2147483658" r:id="rId6"/>
    <p:sldLayoutId id="2147483655" r:id="rId7"/>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1pPr>
      <a:lvl2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2pPr>
      <a:lvl3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3pPr>
      <a:lvl4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4pPr>
      <a:lvl5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5pPr>
      <a:lvl6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6pPr>
      <a:lvl7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7pPr>
      <a:lvl8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8pPr>
      <a:lvl9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9pPr>
    </p:bodyStyle>
    <p:otherStyle>
      <a:lvl1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i65.org/video"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martasset.com/investing/asset-allocation-calculator" TargetMode="External"/><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hyperlink" Target="https://www.360financialliteracy.org/Calculators/Asset-Allocator" TargetMode="External"/><Relationship Id="rId4" Type="http://schemas.openxmlformats.org/officeDocument/2006/relationships/hyperlink" Target="http://www.bankrate.com/calculators/retirement/asset-allocation.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nvestorprotection.org/downloads/IPT_Getting_Help_2015.pdf" TargetMode="External"/><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asaa.org/2709/how-to-check-out-your-broker-or-investment-adviser/"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ssa.gov/myaccount"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irs.gov/retirement-plans/plan-participant-employee/required-minimum-distribution-worksheets" TargetMode="External"/><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hyperlink" Target="https://www.kiplinger.com/tool/retirement/T047-S001-retirement-savings-calculator-how-much-money-do-i/index.php" TargetMode="External"/><Relationship Id="rId4" Type="http://schemas.openxmlformats.org/officeDocument/2006/relationships/hyperlink" Target="https://personal.vanguard.com/us/insights/retirement/tool/retirement-expense-worksheet"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WI65project/" TargetMode="External"/><Relationship Id="rId2" Type="http://schemas.openxmlformats.org/officeDocument/2006/relationships/hyperlink" Target="http://www.wi65.org/" TargetMode="External"/><Relationship Id="rId1" Type="http://schemas.openxmlformats.org/officeDocument/2006/relationships/slideLayout" Target="../slideLayouts/slideLayout2.xml"/><Relationship Id="rId4" Type="http://schemas.openxmlformats.org/officeDocument/2006/relationships/hyperlink" Target="https://twitter.com/WI65Projec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www.facebook.com/detroitpublictv" TargetMode="External"/><Relationship Id="rId3" Type="http://schemas.openxmlformats.org/officeDocument/2006/relationships/hyperlink" Target="https://www.facebook.com/InvestorProtectionTrust" TargetMode="External"/><Relationship Id="rId7" Type="http://schemas.openxmlformats.org/officeDocument/2006/relationships/hyperlink" Target="http://www.dptv.org/" TargetMode="External"/><Relationship Id="rId2" Type="http://schemas.openxmlformats.org/officeDocument/2006/relationships/hyperlink" Target="http://www.investorprotection.org/" TargetMode="External"/><Relationship Id="rId1" Type="http://schemas.openxmlformats.org/officeDocument/2006/relationships/slideLayout" Target="../slideLayouts/slideLayout2.xml"/><Relationship Id="rId6" Type="http://schemas.openxmlformats.org/officeDocument/2006/relationships/hyperlink" Target="https://twitter.com/ipi_news" TargetMode="External"/><Relationship Id="rId5" Type="http://schemas.openxmlformats.org/officeDocument/2006/relationships/hyperlink" Target="http://www.iinvest.org/" TargetMode="External"/><Relationship Id="rId4" Type="http://schemas.openxmlformats.org/officeDocument/2006/relationships/hyperlink" Target="https://twitter.com/ipt_info" TargetMode="External"/><Relationship Id="rId9" Type="http://schemas.openxmlformats.org/officeDocument/2006/relationships/hyperlink" Target="https://twitter.com/detroitpublictv"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www.irs.gov/retirement-plans/plan-participant-employee/retirement-topics-contribution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360financialliteracy.org/Calculators/Savings-Calculator" TargetMode="External"/><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hyperlink" Target="http://www.bankrate.com/calculators/savings/saving-goals-calculator.aspx" TargetMode="External"/><Relationship Id="rId4" Type="http://schemas.openxmlformats.org/officeDocument/2006/relationships/hyperlink" Target="http://www.investor.gov/additional-resources/free-financial-planning-tools/compound-interest-calcula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E921-2530-451F-A975-628FF9BDA766}"/>
              </a:ext>
            </a:extLst>
          </p:cNvPr>
          <p:cNvSpPr>
            <a:spLocks noGrp="1"/>
          </p:cNvSpPr>
          <p:nvPr>
            <p:ph type="title"/>
          </p:nvPr>
        </p:nvSpPr>
        <p:spPr>
          <a:xfrm>
            <a:off x="359601" y="283704"/>
            <a:ext cx="6682329" cy="731521"/>
          </a:xfrm>
        </p:spPr>
        <p:txBody>
          <a:bodyPr/>
          <a:lstStyle/>
          <a:p>
            <a:r>
              <a:rPr lang="en-US" dirty="0"/>
              <a:t>Note to presenter</a:t>
            </a:r>
          </a:p>
        </p:txBody>
      </p:sp>
      <p:sp>
        <p:nvSpPr>
          <p:cNvPr id="3" name="TextBox 2">
            <a:extLst>
              <a:ext uri="{FF2B5EF4-FFF2-40B4-BE49-F238E27FC236}">
                <a16:creationId xmlns:a16="http://schemas.microsoft.com/office/drawing/2014/main" id="{FBC44DCD-3207-4ACC-A87A-6BBC95B7BC4A}"/>
              </a:ext>
            </a:extLst>
          </p:cNvPr>
          <p:cNvSpPr txBox="1"/>
          <p:nvPr/>
        </p:nvSpPr>
        <p:spPr>
          <a:xfrm>
            <a:off x="359600" y="1324303"/>
            <a:ext cx="8227351" cy="44781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0" indent="-285750">
              <a:buFont typeface="Arial" panose="020B0604020202020204" pitchFamily="34" charset="0"/>
              <a:buChar char="•"/>
            </a:pPr>
            <a:r>
              <a:rPr lang="en-US" sz="1500" dirty="0"/>
              <a:t>Thank you for participating in the </a:t>
            </a:r>
            <a:r>
              <a:rPr lang="en-US" sz="1500" b="1" i="1" dirty="0"/>
              <a:t>When I’m 65 </a:t>
            </a:r>
            <a:r>
              <a:rPr lang="en-US" sz="1500" dirty="0"/>
              <a:t>program and for working to make sure everyone has the information they need to plan for a secure and fulfilling retirement.</a:t>
            </a:r>
          </a:p>
          <a:p>
            <a:pPr marL="285750" lvl="0" indent="-285750">
              <a:buFont typeface="Arial" panose="020B0604020202020204" pitchFamily="34" charset="0"/>
              <a:buChar char="•"/>
            </a:pPr>
            <a:endParaRPr lang="en-US" sz="1500" dirty="0"/>
          </a:p>
          <a:p>
            <a:pPr marL="285750" lvl="0" indent="-285750">
              <a:buFont typeface="Arial" panose="020B0604020202020204" pitchFamily="34" charset="0"/>
              <a:buChar char="•"/>
            </a:pPr>
            <a:r>
              <a:rPr lang="en-US" sz="1500" dirty="0"/>
              <a:t>This slide set was developed as part of the </a:t>
            </a:r>
            <a:r>
              <a:rPr lang="en-US" sz="1500" b="1" i="1" dirty="0"/>
              <a:t>When I’m 65 </a:t>
            </a:r>
            <a:r>
              <a:rPr lang="en-US" sz="1500" dirty="0"/>
              <a:t>program and is designed to be used with the “Ramp Up Savings for Your Retirement” booklet and the </a:t>
            </a:r>
            <a:r>
              <a:rPr lang="en-US" sz="1500" b="1" i="1" dirty="0"/>
              <a:t>When I’m 65 </a:t>
            </a:r>
            <a:r>
              <a:rPr lang="en-US" sz="1500" dirty="0"/>
              <a:t>documentary and complementary video as part of an investor education course or other educational event, curriculum or course of study.   </a:t>
            </a:r>
          </a:p>
          <a:p>
            <a:pPr marL="285750" lvl="0" indent="-285750">
              <a:buFont typeface="Arial" panose="020B0604020202020204" pitchFamily="34" charset="0"/>
              <a:buChar char="•"/>
            </a:pPr>
            <a:endParaRPr lang="en-US" sz="1500" dirty="0"/>
          </a:p>
          <a:p>
            <a:pPr marL="285750" lvl="0" indent="-285750">
              <a:buFont typeface="Arial" panose="020B0604020202020204" pitchFamily="34" charset="0"/>
              <a:buChar char="•"/>
            </a:pPr>
            <a:r>
              <a:rPr lang="en-US" sz="1500" dirty="0"/>
              <a:t>The content is designed to educate adults ages 40–55 at the midpoint of their career who are looking to accelerate their retirement savings, maximize earnings or obtain professional advice while in their prime earning years.</a:t>
            </a:r>
          </a:p>
          <a:p>
            <a:pPr marL="285750" lvl="0" indent="-285750">
              <a:buFont typeface="Arial" panose="020B0604020202020204" pitchFamily="34" charset="0"/>
              <a:buChar char="•"/>
            </a:pPr>
            <a:endParaRPr lang="en-US" sz="1500" dirty="0"/>
          </a:p>
          <a:p>
            <a:pPr marL="285750" lvl="0" indent="-285750">
              <a:buFont typeface="Arial" panose="020B0604020202020204" pitchFamily="34" charset="0"/>
              <a:buChar char="•"/>
            </a:pPr>
            <a:r>
              <a:rPr lang="en-US" sz="1500" b="1" i="1" dirty="0"/>
              <a:t>When I’m 65 </a:t>
            </a:r>
            <a:r>
              <a:rPr lang="en-US" sz="1500" dirty="0"/>
              <a:t>offers a lot of great video that you can download and include with this presentation, including the full documentary.  Go to </a:t>
            </a:r>
            <a:r>
              <a:rPr lang="en-US" sz="1500" dirty="0">
                <a:hlinkClick r:id="rId2"/>
              </a:rPr>
              <a:t>www.wi65.org/video</a:t>
            </a:r>
            <a:r>
              <a:rPr lang="en-US" sz="1500" dirty="0"/>
              <a:t> and click on “Information for Gen X.”</a:t>
            </a:r>
          </a:p>
          <a:p>
            <a:r>
              <a:rPr lang="en-US" sz="1500" dirty="0"/>
              <a:t> </a:t>
            </a:r>
          </a:p>
          <a:p>
            <a:pPr marL="285750" lvl="0" indent="-285750">
              <a:buFont typeface="Arial" panose="020B0604020202020204" pitchFamily="34" charset="0"/>
              <a:buChar char="•"/>
            </a:pPr>
            <a:r>
              <a:rPr lang="en-US" sz="1500" dirty="0"/>
              <a:t>The </a:t>
            </a:r>
            <a:r>
              <a:rPr lang="en-US" sz="1500" b="1" i="1" dirty="0"/>
              <a:t>When I’m 65</a:t>
            </a:r>
            <a:r>
              <a:rPr lang="en-US" sz="1500" dirty="0"/>
              <a:t> materials are all independent, unbiased, noncommercial and for educational use only. Facilitators/presenters are prohibited from selling financial or investing products or services as part of the </a:t>
            </a:r>
            <a:r>
              <a:rPr lang="en-US" sz="1500" b="1" i="1" dirty="0"/>
              <a:t>When I’m 65</a:t>
            </a:r>
            <a:r>
              <a:rPr lang="en-US" sz="1500" dirty="0"/>
              <a:t> program.</a:t>
            </a:r>
          </a:p>
          <a:p>
            <a:pPr marL="285750" lvl="0" indent="-285750">
              <a:buFont typeface="Arial" panose="020B0604020202020204" pitchFamily="34" charset="0"/>
              <a:buChar char="•"/>
            </a:pPr>
            <a:endParaRPr lang="en-US" sz="1500" dirty="0"/>
          </a:p>
          <a:p>
            <a:pPr marL="285750" lvl="0" indent="-285750">
              <a:buFont typeface="Arial" panose="020B0604020202020204" pitchFamily="34" charset="0"/>
              <a:buChar char="•"/>
            </a:pPr>
            <a:r>
              <a:rPr lang="en-US" sz="1500" dirty="0"/>
              <a:t>Delete this slide before the presentation. </a:t>
            </a:r>
          </a:p>
        </p:txBody>
      </p:sp>
    </p:spTree>
    <p:extLst>
      <p:ext uri="{BB962C8B-B14F-4D97-AF65-F5344CB8AC3E}">
        <p14:creationId xmlns:p14="http://schemas.microsoft.com/office/powerpoint/2010/main" val="332530917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6E9E-B722-4966-AB41-C9CFE3FC5EDA}"/>
              </a:ext>
            </a:extLst>
          </p:cNvPr>
          <p:cNvSpPr>
            <a:spLocks noGrp="1"/>
          </p:cNvSpPr>
          <p:nvPr>
            <p:ph type="title"/>
          </p:nvPr>
        </p:nvSpPr>
        <p:spPr>
          <a:xfrm>
            <a:off x="359602" y="283704"/>
            <a:ext cx="10498898" cy="731521"/>
          </a:xfrm>
        </p:spPr>
        <p:txBody>
          <a:bodyPr/>
          <a:lstStyle/>
          <a:p>
            <a:r>
              <a:rPr lang="en-US" dirty="0"/>
              <a:t>Step 2: Reassess your investments</a:t>
            </a:r>
          </a:p>
        </p:txBody>
      </p:sp>
      <p:sp>
        <p:nvSpPr>
          <p:cNvPr id="3" name="TextBox 2">
            <a:extLst>
              <a:ext uri="{FF2B5EF4-FFF2-40B4-BE49-F238E27FC236}">
                <a16:creationId xmlns:a16="http://schemas.microsoft.com/office/drawing/2014/main" id="{0AD56134-62F6-421B-B56E-52C63864960F}"/>
              </a:ext>
            </a:extLst>
          </p:cNvPr>
          <p:cNvSpPr txBox="1"/>
          <p:nvPr/>
        </p:nvSpPr>
        <p:spPr>
          <a:xfrm>
            <a:off x="449054" y="1381991"/>
            <a:ext cx="7840181" cy="4632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1200"/>
              </a:spcBef>
              <a:spcAft>
                <a:spcPts val="600"/>
              </a:spcAft>
            </a:pPr>
            <a:r>
              <a:rPr lang="en-US" sz="2200" b="1" dirty="0"/>
              <a:t>ADJUST THE MIX TO MATCH YOUR TIMELINE</a:t>
            </a:r>
          </a:p>
          <a:p>
            <a:pPr marL="285750" indent="-285750">
              <a:spcBef>
                <a:spcPts val="1200"/>
              </a:spcBef>
              <a:spcAft>
                <a:spcPts val="600"/>
              </a:spcAft>
              <a:buFont typeface="Arial" panose="020B0604020202020204" pitchFamily="34" charset="0"/>
              <a:buChar char="•"/>
            </a:pPr>
            <a:r>
              <a:rPr lang="en-US" sz="2200" b="1" dirty="0"/>
              <a:t>Review investments </a:t>
            </a:r>
            <a:r>
              <a:rPr lang="en-US" sz="2200" dirty="0"/>
              <a:t>in your retirement accounts based on changing circumstances and your personal timeline.</a:t>
            </a:r>
          </a:p>
          <a:p>
            <a:pPr marL="285750" indent="-285750">
              <a:spcBef>
                <a:spcPts val="1200"/>
              </a:spcBef>
              <a:spcAft>
                <a:spcPts val="600"/>
              </a:spcAft>
              <a:buFont typeface="Arial" panose="020B0604020202020204" pitchFamily="34" charset="0"/>
              <a:buChar char="•"/>
            </a:pPr>
            <a:r>
              <a:rPr lang="en-US" sz="2200" b="1" dirty="0"/>
              <a:t>Aim to customize your asset mix, </a:t>
            </a:r>
            <a:r>
              <a:rPr lang="en-US" sz="2200" dirty="0"/>
              <a:t>maximizing and protecting your nest egg as you get closer to retirement.</a:t>
            </a:r>
          </a:p>
          <a:p>
            <a:pPr marL="285750" indent="-285750">
              <a:spcBef>
                <a:spcPts val="1200"/>
              </a:spcBef>
              <a:spcAft>
                <a:spcPts val="600"/>
              </a:spcAft>
              <a:buFont typeface="Arial" panose="020B0604020202020204" pitchFamily="34" charset="0"/>
              <a:buChar char="•"/>
            </a:pPr>
            <a:r>
              <a:rPr lang="en-US" sz="2200" b="1" dirty="0"/>
              <a:t>Common rule of thumb: </a:t>
            </a:r>
            <a:r>
              <a:rPr lang="en-US" sz="2200" dirty="0"/>
              <a:t>Set a percentage allocation for stocks by subtracting your age from 120. </a:t>
            </a:r>
          </a:p>
          <a:p>
            <a:pPr>
              <a:spcBef>
                <a:spcPts val="1200"/>
              </a:spcBef>
              <a:spcAft>
                <a:spcPts val="600"/>
              </a:spcAft>
            </a:pPr>
            <a:r>
              <a:rPr lang="en-US" sz="2200" i="1" dirty="0"/>
              <a:t>Examples: At age 40, invest 80% in stocks and 20% in bonds and cash. At age 50, invest 70% in stocks and 30% in bonds and cash.</a:t>
            </a:r>
          </a:p>
          <a:p>
            <a:endParaRPr kumimoji="0" lang="en-US" sz="2200" b="1"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1036263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F7435D-E3DB-47B1-BA61-B00ACC83A9DE}"/>
              </a:ext>
            </a:extLst>
          </p:cNvPr>
          <p:cNvSpPr>
            <a:spLocks noGrp="1" noRot="1" noChangeAspect="1" noMove="1" noResize="1" noEditPoints="1" noAdjustHandles="1" noChangeArrowheads="1" noChangeShapeType="1" noTextEdit="1"/>
          </p:cNvSpPr>
          <p:nvPr>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F263A0B5-F8C4-4116-809F-78A768EA79A6}"/>
              </a:ext>
            </a:extLst>
          </p:cNvPr>
          <p:cNvSpPr>
            <a:spLocks noGrp="1" noRot="1" noChangeAspect="1" noMove="1" noResize="1" noEditPoints="1" noAdjustHandles="1" noChangeArrowheads="1" noChangeShapeType="1" noTextEdit="1"/>
          </p:cNvSpPr>
          <p:nvPr>
            <p:extLst/>
          </p:nvPr>
        </p:nvSpPr>
        <p:spPr>
          <a:xfrm>
            <a:off x="6577582" y="484632"/>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285" y="909199"/>
            <a:ext cx="4446380" cy="4890052"/>
          </a:xfrm>
          <a:prstGeom prst="rect">
            <a:avLst/>
          </a:prstGeom>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484214" y="1536290"/>
            <a:ext cx="5115602" cy="3785419"/>
          </a:xfrm>
        </p:spPr>
        <p:txBody>
          <a:bodyPr vert="horz" lIns="91440" tIns="45720" rIns="91440" bIns="45720" rtlCol="0">
            <a:noAutofit/>
          </a:bodyPr>
          <a:lstStyle/>
          <a:p>
            <a:pPr marL="342900" indent="-342900" hangingPunct="0">
              <a:lnSpc>
                <a:spcPct val="100000"/>
              </a:lnSpc>
              <a:spcBef>
                <a:spcPts val="0"/>
              </a:spcBef>
              <a:buSzTx/>
              <a:buFont typeface="Arial" panose="020B0604020202020204" pitchFamily="34" charset="0"/>
              <a:buChar char="•"/>
            </a:pPr>
            <a:r>
              <a:rPr lang="en-US" sz="2000" dirty="0">
                <a:latin typeface="+mn-lt"/>
              </a:rPr>
              <a:t>Other circumstances also may prompt the need to rebalance holdings.  </a:t>
            </a:r>
          </a:p>
          <a:p>
            <a:pPr marL="342900" indent="-342900" hangingPunct="0">
              <a:lnSpc>
                <a:spcPct val="100000"/>
              </a:lnSpc>
              <a:spcBef>
                <a:spcPts val="0"/>
              </a:spcBef>
              <a:buSzTx/>
              <a:buFont typeface="Arial" panose="020B0604020202020204" pitchFamily="34" charset="0"/>
              <a:buChar char="•"/>
            </a:pPr>
            <a:endParaRPr lang="en-US" sz="2000" dirty="0">
              <a:latin typeface="+mn-lt"/>
            </a:endParaRPr>
          </a:p>
          <a:p>
            <a:pPr marL="342900" indent="-342900" hangingPunct="0">
              <a:lnSpc>
                <a:spcPct val="100000"/>
              </a:lnSpc>
              <a:spcBef>
                <a:spcPts val="0"/>
              </a:spcBef>
              <a:buSzTx/>
              <a:buFont typeface="Arial" panose="020B0604020202020204" pitchFamily="34" charset="0"/>
              <a:buChar char="•"/>
            </a:pPr>
            <a:r>
              <a:rPr lang="en-US" sz="2000" dirty="0">
                <a:latin typeface="+mn-lt"/>
              </a:rPr>
              <a:t>Consider changes in your life situation, such as:</a:t>
            </a:r>
          </a:p>
          <a:p>
            <a:pPr marL="838200" lvl="1" indent="-342900" hangingPunct="0">
              <a:lnSpc>
                <a:spcPct val="100000"/>
              </a:lnSpc>
              <a:spcBef>
                <a:spcPts val="0"/>
              </a:spcBef>
              <a:buSzTx/>
              <a:buFont typeface="Courier New" panose="02070309020205020404" pitchFamily="49" charset="0"/>
              <a:buChar char="o"/>
            </a:pPr>
            <a:r>
              <a:rPr lang="en-US" sz="2000" dirty="0">
                <a:latin typeface="+mn-lt"/>
              </a:rPr>
              <a:t>Getting divorced or remarried.</a:t>
            </a:r>
          </a:p>
          <a:p>
            <a:pPr marL="838200" lvl="1" indent="-342900" hangingPunct="0">
              <a:lnSpc>
                <a:spcPct val="100000"/>
              </a:lnSpc>
              <a:spcBef>
                <a:spcPts val="0"/>
              </a:spcBef>
              <a:buSzTx/>
              <a:buFont typeface="Courier New" panose="02070309020205020404" pitchFamily="49" charset="0"/>
              <a:buChar char="o"/>
            </a:pPr>
            <a:r>
              <a:rPr lang="en-US" sz="2000" dirty="0">
                <a:latin typeface="+mn-lt"/>
              </a:rPr>
              <a:t>Sending a child to college.</a:t>
            </a:r>
          </a:p>
          <a:p>
            <a:pPr marL="342900" indent="-342900">
              <a:lnSpc>
                <a:spcPct val="100000"/>
              </a:lnSpc>
              <a:spcBef>
                <a:spcPts val="0"/>
              </a:spcBef>
              <a:buFont typeface="Arial" panose="020B0604020202020204" pitchFamily="34" charset="0"/>
              <a:buChar char="•"/>
            </a:pPr>
            <a:endParaRPr lang="en-US" sz="2000" dirty="0">
              <a:latin typeface="+mn-lt"/>
            </a:endParaRPr>
          </a:p>
          <a:p>
            <a:pPr marL="342900" indent="-342900">
              <a:lnSpc>
                <a:spcPct val="100000"/>
              </a:lnSpc>
              <a:spcBef>
                <a:spcPts val="0"/>
              </a:spcBef>
              <a:buFont typeface="Arial" panose="020B0604020202020204" pitchFamily="34" charset="0"/>
              <a:buChar char="•"/>
            </a:pPr>
            <a:r>
              <a:rPr lang="en-US" sz="2000" dirty="0">
                <a:latin typeface="+mn-lt"/>
              </a:rPr>
              <a:t>Continue to revisit the mix of retirement holdings at least once a year.</a:t>
            </a:r>
          </a:p>
          <a:p>
            <a:pPr marL="0">
              <a:buFont typeface="Arial" panose="020B0604020202020204" pitchFamily="34" charset="0"/>
              <a:buChar char="•"/>
            </a:pPr>
            <a:endParaRPr lang="en-US" sz="2400" kern="1200" dirty="0">
              <a:solidFill>
                <a:schemeClr val="tx1"/>
              </a:solidFill>
              <a:latin typeface="+mn-lt"/>
              <a:ea typeface="+mn-ea"/>
              <a:cs typeface="+mn-cs"/>
            </a:endParaRPr>
          </a:p>
        </p:txBody>
      </p:sp>
      <p:sp>
        <p:nvSpPr>
          <p:cNvPr id="3" name="Title 2">
            <a:extLst>
              <a:ext uri="{FF2B5EF4-FFF2-40B4-BE49-F238E27FC236}">
                <a16:creationId xmlns:a16="http://schemas.microsoft.com/office/drawing/2014/main" id="{84368F51-4430-41B9-BE7C-6307B7DA1025}"/>
              </a:ext>
            </a:extLst>
          </p:cNvPr>
          <p:cNvSpPr>
            <a:spLocks noGrp="1"/>
          </p:cNvSpPr>
          <p:nvPr>
            <p:ph type="title"/>
          </p:nvPr>
        </p:nvSpPr>
        <p:spPr>
          <a:xfrm>
            <a:off x="484214" y="422378"/>
            <a:ext cx="4944152" cy="338164"/>
          </a:xfrm>
        </p:spPr>
        <p:txBody>
          <a:bodyPr vert="horz" lIns="91440" tIns="45720" rIns="91440" bIns="45720" rtlCol="0" anchor="ctr">
            <a:noAutofit/>
          </a:bodyPr>
          <a:lstStyle/>
          <a:p>
            <a:pPr>
              <a:spcBef>
                <a:spcPct val="0"/>
              </a:spcBef>
            </a:pPr>
            <a:r>
              <a:rPr lang="en-US" sz="2400" b="1" dirty="0"/>
              <a:t>Review your mix regularly</a:t>
            </a:r>
          </a:p>
        </p:txBody>
      </p:sp>
    </p:spTree>
    <p:extLst>
      <p:ext uri="{BB962C8B-B14F-4D97-AF65-F5344CB8AC3E}">
        <p14:creationId xmlns:p14="http://schemas.microsoft.com/office/powerpoint/2010/main" val="21224849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9453-92CF-457F-B6C9-AD6D65F04589}"/>
              </a:ext>
            </a:extLst>
          </p:cNvPr>
          <p:cNvSpPr>
            <a:spLocks noGrp="1"/>
          </p:cNvSpPr>
          <p:nvPr>
            <p:ph type="title"/>
          </p:nvPr>
        </p:nvSpPr>
        <p:spPr>
          <a:xfrm>
            <a:off x="359601" y="283704"/>
            <a:ext cx="9189643" cy="731521"/>
          </a:xfrm>
        </p:spPr>
        <p:txBody>
          <a:bodyPr/>
          <a:lstStyle/>
          <a:p>
            <a:r>
              <a:rPr lang="en-US" dirty="0"/>
              <a:t>Reassess your investments</a:t>
            </a:r>
          </a:p>
        </p:txBody>
      </p:sp>
      <p:sp>
        <p:nvSpPr>
          <p:cNvPr id="3" name="TextBox 2">
            <a:extLst>
              <a:ext uri="{FF2B5EF4-FFF2-40B4-BE49-F238E27FC236}">
                <a16:creationId xmlns:a16="http://schemas.microsoft.com/office/drawing/2014/main" id="{8C9C0E44-0D10-426D-9205-98B6A65505F1}"/>
              </a:ext>
            </a:extLst>
          </p:cNvPr>
          <p:cNvSpPr txBox="1"/>
          <p:nvPr/>
        </p:nvSpPr>
        <p:spPr>
          <a:xfrm>
            <a:off x="449053" y="1314012"/>
            <a:ext cx="6485147"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hangingPunct="1">
              <a:lnSpc>
                <a:spcPct val="90000"/>
              </a:lnSpc>
              <a:spcBef>
                <a:spcPts val="1200"/>
              </a:spcBef>
              <a:spcAft>
                <a:spcPts val="600"/>
              </a:spcAft>
              <a:buSzPct val="100000"/>
            </a:pPr>
            <a:r>
              <a:rPr lang="en-US" sz="2200" b="1" cap="all" dirty="0"/>
              <a:t>Consider target date funds</a:t>
            </a:r>
          </a:p>
          <a:p>
            <a:pPr marL="342900" lvl="0" indent="-342900" hangingPunct="1">
              <a:lnSpc>
                <a:spcPct val="90000"/>
              </a:lnSpc>
              <a:spcBef>
                <a:spcPts val="1200"/>
              </a:spcBef>
              <a:spcAft>
                <a:spcPts val="600"/>
              </a:spcAft>
              <a:buSzPct val="100000"/>
              <a:buFont typeface="Arial" panose="020B0604020202020204" pitchFamily="34" charset="0"/>
              <a:buChar char="•"/>
            </a:pPr>
            <a:r>
              <a:rPr lang="en-US" sz="2200" dirty="0"/>
              <a:t>Mutual funds based on the approximate year you plan to retire.</a:t>
            </a:r>
          </a:p>
          <a:p>
            <a:pPr marL="342900" lvl="0" indent="-342900" hangingPunct="1">
              <a:lnSpc>
                <a:spcPct val="90000"/>
              </a:lnSpc>
              <a:spcBef>
                <a:spcPts val="1200"/>
              </a:spcBef>
              <a:spcAft>
                <a:spcPts val="600"/>
              </a:spcAft>
              <a:buSzPct val="100000"/>
              <a:buFont typeface="Arial" panose="020B0604020202020204" pitchFamily="34" charset="0"/>
              <a:buChar char="•"/>
            </a:pPr>
            <a:r>
              <a:rPr lang="en-US" sz="2200" dirty="0"/>
              <a:t>Automatically adjust holdings toward more conservative investments as target date approaches.</a:t>
            </a:r>
          </a:p>
          <a:p>
            <a:pPr marL="342900" indent="-342900" hangingPunct="1">
              <a:lnSpc>
                <a:spcPct val="90000"/>
              </a:lnSpc>
              <a:spcBef>
                <a:spcPts val="1200"/>
              </a:spcBef>
              <a:spcAft>
                <a:spcPts val="600"/>
              </a:spcAft>
              <a:buSzPct val="100000"/>
              <a:buFont typeface="Arial" panose="020B0604020202020204" pitchFamily="34" charset="0"/>
              <a:buChar char="•"/>
            </a:pPr>
            <a:r>
              <a:rPr lang="en-US" sz="2200" dirty="0"/>
              <a:t>Designed to be the only investment in your retirement portfolio; holding other funds defeats their purpose.</a:t>
            </a:r>
          </a:p>
          <a:p>
            <a:pPr marL="342900" lvl="0" indent="-342900" hangingPunct="1">
              <a:lnSpc>
                <a:spcPct val="90000"/>
              </a:lnSpc>
              <a:spcBef>
                <a:spcPts val="1200"/>
              </a:spcBef>
              <a:spcAft>
                <a:spcPts val="600"/>
              </a:spcAft>
              <a:buSzPct val="100000"/>
              <a:buFont typeface="Arial" panose="020B0604020202020204" pitchFamily="34" charset="0"/>
              <a:buChar char="•"/>
            </a:pPr>
            <a:r>
              <a:rPr lang="en-US" sz="2200" dirty="0"/>
              <a:t>Each fund takes its own “glide path” and timetable toward conservative holdings.</a:t>
            </a:r>
          </a:p>
          <a:p>
            <a:pPr marL="342900" lvl="0" indent="-342900" hangingPunct="1">
              <a:lnSpc>
                <a:spcPct val="90000"/>
              </a:lnSpc>
              <a:spcBef>
                <a:spcPts val="1200"/>
              </a:spcBef>
              <a:spcAft>
                <a:spcPts val="600"/>
              </a:spcAft>
              <a:buSzPct val="100000"/>
              <a:buFont typeface="Arial" panose="020B0604020202020204" pitchFamily="34" charset="0"/>
              <a:buChar char="•"/>
            </a:pPr>
            <a:r>
              <a:rPr lang="en-US" sz="2200" dirty="0"/>
              <a:t>Know whether it’s a “to” fund or a “through” fund.</a:t>
            </a:r>
          </a:p>
        </p:txBody>
      </p:sp>
      <p:sp>
        <p:nvSpPr>
          <p:cNvPr id="5" name="Speech Bubble: Rectangle 4">
            <a:extLst>
              <a:ext uri="{FF2B5EF4-FFF2-40B4-BE49-F238E27FC236}">
                <a16:creationId xmlns:a16="http://schemas.microsoft.com/office/drawing/2014/main" id="{F208871B-96C7-49B4-803A-3FB527C02A8E}"/>
              </a:ext>
            </a:extLst>
          </p:cNvPr>
          <p:cNvSpPr/>
          <p:nvPr/>
        </p:nvSpPr>
        <p:spPr>
          <a:xfrm>
            <a:off x="7566314" y="1413164"/>
            <a:ext cx="3158836" cy="3600986"/>
          </a:xfrm>
          <a:prstGeom prst="wedgeRectCallout">
            <a:avLst>
              <a:gd name="adj1" fmla="val -51877"/>
              <a:gd name="adj2" fmla="val 62158"/>
            </a:avLst>
          </a:prstGeom>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274320" tIns="274320" rIns="274320" bIns="274320" numCol="1" spcCol="38100" rtlCol="0" anchor="ctr">
            <a:spAutoFit/>
          </a:bodyPr>
          <a:lstStyle/>
          <a:p>
            <a:r>
              <a:rPr lang="en-US" dirty="0">
                <a:solidFill>
                  <a:srgbClr val="666699"/>
                </a:solidFill>
              </a:rPr>
              <a:t>“To” funds aim to reach their most conservative portfolio mix on the target date.</a:t>
            </a:r>
          </a:p>
          <a:p>
            <a:endParaRPr lang="en-US" dirty="0">
              <a:solidFill>
                <a:srgbClr val="666699"/>
              </a:solidFill>
            </a:endParaRPr>
          </a:p>
          <a:p>
            <a:r>
              <a:rPr lang="en-US" dirty="0">
                <a:solidFill>
                  <a:srgbClr val="666699"/>
                </a:solidFill>
              </a:rPr>
              <a:t>“Through” funds won’t hit that final portfolio until after the target date, taking fund holders through retirement.</a:t>
            </a:r>
          </a:p>
        </p:txBody>
      </p:sp>
    </p:spTree>
    <p:extLst>
      <p:ext uri="{BB962C8B-B14F-4D97-AF65-F5344CB8AC3E}">
        <p14:creationId xmlns:p14="http://schemas.microsoft.com/office/powerpoint/2010/main" val="108369755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342" y="1291855"/>
            <a:ext cx="5874372" cy="4124739"/>
          </a:xfrm>
          <a:prstGeom prst="rect">
            <a:avLst/>
          </a:prstGeom>
          <a:ln>
            <a:solidFill>
              <a:srgbClr val="666699"/>
            </a:solidFill>
          </a:ln>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463683" y="1362124"/>
            <a:ext cx="3566160" cy="4392633"/>
          </a:xfrm>
        </p:spPr>
        <p:txBody>
          <a:bodyPr vert="horz" lIns="91440" tIns="45720" rIns="91440" bIns="45720" rtlCol="0">
            <a:noAutofit/>
          </a:bodyPr>
          <a:lstStyle/>
          <a:p>
            <a:pPr marL="0" indent="0">
              <a:lnSpc>
                <a:spcPct val="100000"/>
              </a:lnSpc>
              <a:spcBef>
                <a:spcPts val="1200"/>
              </a:spcBef>
              <a:spcAft>
                <a:spcPts val="600"/>
              </a:spcAft>
              <a:buNone/>
            </a:pPr>
            <a:r>
              <a:rPr lang="en-US" sz="2000" kern="1200" dirty="0">
                <a:solidFill>
                  <a:schemeClr val="tx1"/>
                </a:solidFill>
                <a:latin typeface="+mn-lt"/>
                <a:ea typeface="+mn-ea"/>
                <a:cs typeface="+mn-cs"/>
              </a:rPr>
              <a:t>Learn more about asset allocation and explore your options with these tools:</a:t>
            </a:r>
          </a:p>
          <a:p>
            <a:pPr marL="182880" indent="-182880">
              <a:lnSpc>
                <a:spcPct val="100000"/>
              </a:lnSpc>
              <a:spcBef>
                <a:spcPts val="1200"/>
              </a:spcBef>
              <a:spcAft>
                <a:spcPts val="600"/>
              </a:spcAft>
            </a:pPr>
            <a:r>
              <a:rPr lang="en-US" sz="1650" kern="1200" dirty="0">
                <a:solidFill>
                  <a:schemeClr val="tx1"/>
                </a:solidFill>
                <a:latin typeface="+mn-lt"/>
                <a:ea typeface="+mn-ea"/>
                <a:cs typeface="+mn-cs"/>
                <a:hlinkClick r:id="rId3"/>
              </a:rPr>
              <a:t>https://smartasset.com/investing/asset-allocation-calculator</a:t>
            </a:r>
            <a:endParaRPr lang="en-US" sz="1650" kern="1200" dirty="0">
              <a:solidFill>
                <a:schemeClr val="tx1"/>
              </a:solidFill>
              <a:latin typeface="+mn-lt"/>
              <a:ea typeface="+mn-ea"/>
              <a:cs typeface="+mn-cs"/>
            </a:endParaRPr>
          </a:p>
          <a:p>
            <a:pPr marL="182880" indent="-182880">
              <a:lnSpc>
                <a:spcPct val="100000"/>
              </a:lnSpc>
              <a:spcBef>
                <a:spcPts val="1200"/>
              </a:spcBef>
              <a:spcAft>
                <a:spcPts val="600"/>
              </a:spcAft>
            </a:pPr>
            <a:r>
              <a:rPr lang="en-US" sz="1750" kern="1200" dirty="0">
                <a:solidFill>
                  <a:schemeClr val="tx1"/>
                </a:solidFill>
                <a:latin typeface="+mn-lt"/>
                <a:ea typeface="+mn-ea"/>
                <a:cs typeface="+mn-cs"/>
                <a:hlinkClick r:id="rId4"/>
              </a:rPr>
              <a:t>www.bankrate.com/calculators/retirement/asset-allocation.aspx</a:t>
            </a:r>
            <a:endParaRPr lang="en-US" sz="1750" kern="1200" dirty="0">
              <a:solidFill>
                <a:schemeClr val="tx1"/>
              </a:solidFill>
              <a:latin typeface="+mn-lt"/>
              <a:ea typeface="+mn-ea"/>
              <a:cs typeface="+mn-cs"/>
            </a:endParaRPr>
          </a:p>
          <a:p>
            <a:pPr marL="182880" indent="-182880">
              <a:lnSpc>
                <a:spcPct val="100000"/>
              </a:lnSpc>
              <a:spcBef>
                <a:spcPts val="1200"/>
              </a:spcBef>
              <a:spcAft>
                <a:spcPts val="600"/>
              </a:spcAft>
            </a:pPr>
            <a:r>
              <a:rPr lang="en-US" sz="1750" kern="1200" dirty="0">
                <a:solidFill>
                  <a:schemeClr val="tx1"/>
                </a:solidFill>
                <a:latin typeface="+mn-lt"/>
                <a:ea typeface="+mn-ea"/>
                <a:cs typeface="+mn-cs"/>
                <a:hlinkClick r:id="rId5"/>
              </a:rPr>
              <a:t>www.360financialliteracy.org/Calculators/Asset-Allocator</a:t>
            </a:r>
            <a:endParaRPr lang="en-US" sz="1750" kern="1200" dirty="0">
              <a:solidFill>
                <a:schemeClr val="tx1"/>
              </a:solidFill>
              <a:latin typeface="+mn-lt"/>
              <a:ea typeface="+mn-ea"/>
              <a:cs typeface="+mn-cs"/>
            </a:endParaRPr>
          </a:p>
          <a:p>
            <a:pPr marL="0">
              <a:buFont typeface="Arial" panose="020B0604020202020204" pitchFamily="34" charset="0"/>
              <a:buChar char="•"/>
            </a:pPr>
            <a:endParaRPr lang="en-US" sz="1600" kern="1200" dirty="0">
              <a:solidFill>
                <a:schemeClr val="tx1"/>
              </a:solidFill>
              <a:latin typeface="+mn-lt"/>
              <a:ea typeface="+mn-ea"/>
              <a:cs typeface="+mn-cs"/>
            </a:endParaRPr>
          </a:p>
        </p:txBody>
      </p:sp>
      <p:sp>
        <p:nvSpPr>
          <p:cNvPr id="3" name="Title 2">
            <a:extLst>
              <a:ext uri="{FF2B5EF4-FFF2-40B4-BE49-F238E27FC236}">
                <a16:creationId xmlns:a16="http://schemas.microsoft.com/office/drawing/2014/main" id="{84368F51-4430-41B9-BE7C-6307B7DA1025}"/>
              </a:ext>
            </a:extLst>
          </p:cNvPr>
          <p:cNvSpPr>
            <a:spLocks noGrp="1"/>
          </p:cNvSpPr>
          <p:nvPr>
            <p:ph type="title"/>
          </p:nvPr>
        </p:nvSpPr>
        <p:spPr>
          <a:xfrm>
            <a:off x="463683" y="357492"/>
            <a:ext cx="3505495" cy="537030"/>
          </a:xfrm>
        </p:spPr>
        <p:txBody>
          <a:bodyPr vert="horz" lIns="91440" tIns="45720" rIns="91440" bIns="45720" rtlCol="0" anchor="ctr">
            <a:normAutofit/>
          </a:bodyPr>
          <a:lstStyle/>
          <a:p>
            <a:pPr>
              <a:spcBef>
                <a:spcPct val="0"/>
              </a:spcBef>
            </a:pPr>
            <a:r>
              <a:rPr lang="en-US" sz="2400" b="1" dirty="0"/>
              <a:t>ACTION</a:t>
            </a:r>
            <a:r>
              <a:rPr lang="en-US" sz="2400" b="1" kern="1200" dirty="0">
                <a:solidFill>
                  <a:schemeClr val="tx1"/>
                </a:solidFill>
                <a:latin typeface="+mj-lt"/>
                <a:ea typeface="+mj-ea"/>
                <a:cs typeface="+mj-cs"/>
              </a:rPr>
              <a:t> </a:t>
            </a:r>
            <a:r>
              <a:rPr lang="en-US" sz="2400" b="1" dirty="0"/>
              <a:t>STEP</a:t>
            </a:r>
          </a:p>
        </p:txBody>
      </p:sp>
    </p:spTree>
    <p:extLst>
      <p:ext uri="{BB962C8B-B14F-4D97-AF65-F5344CB8AC3E}">
        <p14:creationId xmlns:p14="http://schemas.microsoft.com/office/powerpoint/2010/main" val="31801782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A49E7B-069C-4D97-BA5D-1F3B2A812A88}"/>
              </a:ext>
            </a:extLst>
          </p:cNvPr>
          <p:cNvSpPr>
            <a:spLocks noGrp="1"/>
          </p:cNvSpPr>
          <p:nvPr>
            <p:ph type="body" sz="quarter" idx="10"/>
          </p:nvPr>
        </p:nvSpPr>
        <p:spPr>
          <a:xfrm>
            <a:off x="359601" y="2012157"/>
            <a:ext cx="5710174" cy="3709555"/>
          </a:xfrm>
        </p:spPr>
        <p:txBody>
          <a:bodyPr/>
          <a:lstStyle/>
          <a:p>
            <a:pPr marL="0" indent="0">
              <a:lnSpc>
                <a:spcPct val="100000"/>
              </a:lnSpc>
              <a:spcBef>
                <a:spcPts val="0"/>
              </a:spcBef>
              <a:buNone/>
            </a:pPr>
            <a:r>
              <a:rPr lang="en-US" sz="2200" b="1" cap="all" dirty="0"/>
              <a:t>Look for a fiduciary</a:t>
            </a:r>
          </a:p>
          <a:p>
            <a:pPr marL="0" lvl="0" indent="0">
              <a:lnSpc>
                <a:spcPct val="100000"/>
              </a:lnSpc>
              <a:spcBef>
                <a:spcPts val="0"/>
              </a:spcBef>
              <a:buNone/>
            </a:pPr>
            <a:r>
              <a:rPr lang="en-US" sz="2200" dirty="0"/>
              <a:t>Fiduciary professionals put you first and avoid any conflicts of interest.</a:t>
            </a:r>
          </a:p>
          <a:p>
            <a:pPr marL="0" indent="0">
              <a:lnSpc>
                <a:spcPct val="100000"/>
              </a:lnSpc>
              <a:spcBef>
                <a:spcPts val="0"/>
              </a:spcBef>
              <a:buNone/>
            </a:pPr>
            <a:endParaRPr lang="en-US" sz="2200" b="1" dirty="0"/>
          </a:p>
          <a:p>
            <a:pPr marL="0" indent="0">
              <a:lnSpc>
                <a:spcPct val="100000"/>
              </a:lnSpc>
              <a:spcBef>
                <a:spcPts val="0"/>
              </a:spcBef>
              <a:buNone/>
            </a:pPr>
            <a:r>
              <a:rPr lang="en-US" sz="2200" b="1" dirty="0"/>
              <a:t>FIND A GOOD MATCH</a:t>
            </a:r>
          </a:p>
          <a:p>
            <a:pPr marL="0" indent="0">
              <a:lnSpc>
                <a:spcPct val="100000"/>
              </a:lnSpc>
              <a:spcBef>
                <a:spcPts val="0"/>
              </a:spcBef>
              <a:buNone/>
            </a:pPr>
            <a:r>
              <a:rPr lang="en-US" sz="2200" dirty="0"/>
              <a:t>A few options include:</a:t>
            </a:r>
          </a:p>
          <a:p>
            <a:pPr lvl="1">
              <a:lnSpc>
                <a:spcPct val="100000"/>
              </a:lnSpc>
              <a:spcBef>
                <a:spcPts val="0"/>
              </a:spcBef>
            </a:pPr>
            <a:r>
              <a:rPr lang="en-US" sz="2200" dirty="0"/>
              <a:t>Registered Investment Advisers (RIA)</a:t>
            </a:r>
          </a:p>
          <a:p>
            <a:pPr lvl="1">
              <a:lnSpc>
                <a:spcPct val="100000"/>
              </a:lnSpc>
              <a:spcBef>
                <a:spcPts val="0"/>
              </a:spcBef>
            </a:pPr>
            <a:r>
              <a:rPr lang="en-US" sz="2200" dirty="0"/>
              <a:t>Certified Financial Planners® </a:t>
            </a:r>
          </a:p>
          <a:p>
            <a:pPr lvl="1">
              <a:lnSpc>
                <a:spcPct val="100000"/>
              </a:lnSpc>
              <a:spcBef>
                <a:spcPts val="0"/>
              </a:spcBef>
            </a:pPr>
            <a:r>
              <a:rPr lang="en-US" sz="2200" dirty="0"/>
              <a:t>Accredited Financial Counselors® </a:t>
            </a:r>
          </a:p>
        </p:txBody>
      </p:sp>
      <p:sp>
        <p:nvSpPr>
          <p:cNvPr id="3" name="Text Placeholder 2">
            <a:extLst>
              <a:ext uri="{FF2B5EF4-FFF2-40B4-BE49-F238E27FC236}">
                <a16:creationId xmlns:a16="http://schemas.microsoft.com/office/drawing/2014/main" id="{604AD298-B747-4F57-BEC8-C8592FDDED4E}"/>
              </a:ext>
            </a:extLst>
          </p:cNvPr>
          <p:cNvSpPr>
            <a:spLocks noGrp="1"/>
          </p:cNvSpPr>
          <p:nvPr>
            <p:ph type="body" sz="quarter" idx="11"/>
          </p:nvPr>
        </p:nvSpPr>
        <p:spPr>
          <a:xfrm>
            <a:off x="6372227" y="2087283"/>
            <a:ext cx="2066095" cy="2693439"/>
          </a:xfrm>
        </p:spPr>
        <p:txBody>
          <a:bodyPr/>
          <a:lstStyle/>
          <a:p>
            <a:pPr marL="0" lvl="0" indent="0" hangingPunct="0">
              <a:lnSpc>
                <a:spcPct val="100000"/>
              </a:lnSpc>
              <a:spcBef>
                <a:spcPts val="0"/>
              </a:spcBef>
              <a:buSzTx/>
              <a:buNone/>
            </a:pPr>
            <a:r>
              <a:rPr lang="en-US" sz="1800" b="1" cap="all" dirty="0"/>
              <a:t>Check it out: </a:t>
            </a:r>
            <a:r>
              <a:rPr lang="en-US" sz="2200" dirty="0"/>
              <a:t>Find more detailed explanations for how these and other professionals work.</a:t>
            </a:r>
          </a:p>
          <a:p>
            <a:pPr marL="0" indent="0">
              <a:buNone/>
            </a:pPr>
            <a:endParaRPr lang="en-US" dirty="0"/>
          </a:p>
        </p:txBody>
      </p:sp>
      <p:sp>
        <p:nvSpPr>
          <p:cNvPr id="4" name="Title 3">
            <a:extLst>
              <a:ext uri="{FF2B5EF4-FFF2-40B4-BE49-F238E27FC236}">
                <a16:creationId xmlns:a16="http://schemas.microsoft.com/office/drawing/2014/main" id="{478D5DA6-6BE1-4A56-A587-85C0967B1281}"/>
              </a:ext>
            </a:extLst>
          </p:cNvPr>
          <p:cNvSpPr>
            <a:spLocks noGrp="1"/>
          </p:cNvSpPr>
          <p:nvPr>
            <p:ph type="title"/>
          </p:nvPr>
        </p:nvSpPr>
        <p:spPr>
          <a:xfrm>
            <a:off x="359601" y="283704"/>
            <a:ext cx="11288607" cy="731521"/>
          </a:xfrm>
        </p:spPr>
        <p:txBody>
          <a:bodyPr/>
          <a:lstStyle/>
          <a:p>
            <a:r>
              <a:rPr lang="en-US" sz="4400" b="1" dirty="0"/>
              <a:t>Step 3: Get dependable financial advice</a:t>
            </a:r>
          </a:p>
        </p:txBody>
      </p:sp>
      <p:pic>
        <p:nvPicPr>
          <p:cNvPr id="9" name="Picture 8">
            <a:extLst>
              <a:ext uri="{FF2B5EF4-FFF2-40B4-BE49-F238E27FC236}">
                <a16:creationId xmlns:a16="http://schemas.microsoft.com/office/drawing/2014/main" id="{EA6A6ADD-FFB1-4288-A59D-7215635825CB}"/>
              </a:ext>
            </a:extLst>
          </p:cNvPr>
          <p:cNvPicPr>
            <a:picLocks noChangeAspect="1"/>
          </p:cNvPicPr>
          <p:nvPr/>
        </p:nvPicPr>
        <p:blipFill rotWithShape="1">
          <a:blip r:embed="rId2"/>
          <a:srcRect l="-2735" t="-26" b="-2760"/>
          <a:stretch/>
        </p:blipFill>
        <p:spPr>
          <a:xfrm>
            <a:off x="8740774" y="2087283"/>
            <a:ext cx="2949799" cy="3428660"/>
          </a:xfrm>
          <a:prstGeom prst="foldedCorner">
            <a:avLst/>
          </a:prstGeom>
          <a:ln>
            <a:solidFill>
              <a:srgbClr val="666699"/>
            </a:solidFill>
          </a:ln>
        </p:spPr>
      </p:pic>
      <p:sp>
        <p:nvSpPr>
          <p:cNvPr id="10" name="TextBox 9">
            <a:extLst>
              <a:ext uri="{FF2B5EF4-FFF2-40B4-BE49-F238E27FC236}">
                <a16:creationId xmlns:a16="http://schemas.microsoft.com/office/drawing/2014/main" id="{FFACE3DE-EA8E-4825-A2C2-8F11DEE1367A}"/>
              </a:ext>
            </a:extLst>
          </p:cNvPr>
          <p:cNvSpPr txBox="1"/>
          <p:nvPr/>
        </p:nvSpPr>
        <p:spPr>
          <a:xfrm>
            <a:off x="6372227" y="4780722"/>
            <a:ext cx="2155547" cy="10618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500" dirty="0">
                <a:hlinkClick r:id="rId3"/>
              </a:rPr>
              <a:t>www.investorprotection.org/downloads/IPT_Getting_Help_2015.pdf</a:t>
            </a:r>
            <a:endParaRPr lang="en-US" sz="1500" dirty="0"/>
          </a:p>
          <a:p>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22204192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EFDB-D188-4A53-BF2A-D3BF29CB4371}"/>
              </a:ext>
            </a:extLst>
          </p:cNvPr>
          <p:cNvSpPr>
            <a:spLocks noGrp="1"/>
          </p:cNvSpPr>
          <p:nvPr>
            <p:ph type="title"/>
          </p:nvPr>
        </p:nvSpPr>
        <p:spPr>
          <a:xfrm>
            <a:off x="359602" y="283704"/>
            <a:ext cx="10311862" cy="731521"/>
          </a:xfrm>
        </p:spPr>
        <p:txBody>
          <a:bodyPr/>
          <a:lstStyle/>
          <a:p>
            <a:r>
              <a:rPr lang="en-US" dirty="0"/>
              <a:t>Get dependable financial advice</a:t>
            </a:r>
          </a:p>
        </p:txBody>
      </p:sp>
      <p:sp>
        <p:nvSpPr>
          <p:cNvPr id="3" name="TextBox 2">
            <a:extLst>
              <a:ext uri="{FF2B5EF4-FFF2-40B4-BE49-F238E27FC236}">
                <a16:creationId xmlns:a16="http://schemas.microsoft.com/office/drawing/2014/main" id="{63D870FD-7E62-4093-BDF4-8FD32C4224BA}"/>
              </a:ext>
            </a:extLst>
          </p:cNvPr>
          <p:cNvSpPr txBox="1"/>
          <p:nvPr/>
        </p:nvSpPr>
        <p:spPr>
          <a:xfrm>
            <a:off x="429177" y="1404129"/>
            <a:ext cx="7919694" cy="42934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1200"/>
              </a:spcBef>
              <a:spcAft>
                <a:spcPts val="600"/>
              </a:spcAft>
              <a:buClrTx/>
              <a:buSzTx/>
              <a:buFontTx/>
              <a:buNone/>
              <a:tabLst/>
            </a:pPr>
            <a:r>
              <a:rPr kumimoji="0" lang="en-US" sz="2200" b="1" i="0" u="none" strike="noStrike" cap="none" spc="0" normalizeH="0" baseline="0" dirty="0">
                <a:ln>
                  <a:noFill/>
                </a:ln>
                <a:solidFill>
                  <a:srgbClr val="000000"/>
                </a:solidFill>
                <a:effectLst/>
                <a:uFillTx/>
                <a:latin typeface="+mj-lt"/>
                <a:ea typeface="+mj-ea"/>
                <a:cs typeface="+mj-cs"/>
                <a:sym typeface="Arial"/>
              </a:rPr>
              <a:t>CONSIDER A HYBRID SERVICE</a:t>
            </a:r>
          </a:p>
          <a:p>
            <a:pPr>
              <a:spcBef>
                <a:spcPts val="1200"/>
              </a:spcBef>
              <a:spcAft>
                <a:spcPts val="600"/>
              </a:spcAft>
            </a:pPr>
            <a:r>
              <a:rPr lang="en-US" sz="2200" dirty="0"/>
              <a:t>Combination of computer-generated “robo” services with personal guidance from a financial professional.</a:t>
            </a:r>
          </a:p>
          <a:p>
            <a:pPr>
              <a:spcBef>
                <a:spcPts val="1200"/>
              </a:spcBef>
              <a:spcAft>
                <a:spcPts val="600"/>
              </a:spcAft>
            </a:pPr>
            <a:r>
              <a:rPr lang="en-US" sz="2200" dirty="0"/>
              <a:t>Two things to keep in mind: </a:t>
            </a:r>
          </a:p>
          <a:p>
            <a:pPr marL="342900" lvl="3" indent="-342900">
              <a:spcBef>
                <a:spcPts val="1200"/>
              </a:spcBef>
              <a:spcAft>
                <a:spcPts val="600"/>
              </a:spcAft>
              <a:buFont typeface="Arial" panose="020B0604020202020204" pitchFamily="34" charset="0"/>
              <a:buChar char="•"/>
            </a:pPr>
            <a:r>
              <a:rPr lang="en-US" sz="2200" dirty="0"/>
              <a:t>You’ll pay a bit more for a hybrid than a robo, between 0.30% and 0.91% of assets per year.</a:t>
            </a:r>
          </a:p>
          <a:p>
            <a:pPr marL="342900" lvl="3" indent="-342900">
              <a:spcBef>
                <a:spcPts val="1200"/>
              </a:spcBef>
              <a:spcAft>
                <a:spcPts val="600"/>
              </a:spcAft>
              <a:buFont typeface="Arial" panose="020B0604020202020204" pitchFamily="34" charset="0"/>
              <a:buChar char="•"/>
            </a:pPr>
            <a:r>
              <a:rPr lang="en-US" sz="2200" dirty="0"/>
              <a:t>You may not get a dedicated adviser, as you would at a traditional money-management firm. </a:t>
            </a:r>
          </a:p>
          <a:p>
            <a:pPr marL="342900" indent="-342900">
              <a:buFont typeface="Courier New" panose="02070309020205020404" pitchFamily="49" charset="0"/>
              <a:buChar char="o"/>
            </a:pPr>
            <a:endParaRPr kumimoji="0" lang="en-US" sz="22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90485044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495" y="1162879"/>
            <a:ext cx="6005245" cy="4253716"/>
          </a:xfrm>
          <a:prstGeom prst="rect">
            <a:avLst/>
          </a:prstGeom>
          <a:ln>
            <a:solidFill>
              <a:srgbClr val="666699"/>
            </a:solidFill>
          </a:ln>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433350" y="1362124"/>
            <a:ext cx="3566160" cy="4392633"/>
          </a:xfrm>
        </p:spPr>
        <p:txBody>
          <a:bodyPr vert="horz" lIns="91440" tIns="45720" rIns="91440" bIns="45720" rtlCol="0">
            <a:noAutofit/>
          </a:bodyPr>
          <a:lstStyle/>
          <a:p>
            <a:pPr marL="0" indent="0">
              <a:buNone/>
            </a:pPr>
            <a:r>
              <a:rPr lang="en-US" sz="2000" b="1" kern="1200" dirty="0">
                <a:solidFill>
                  <a:schemeClr val="tx1">
                    <a:lumMod val="75000"/>
                    <a:lumOff val="25000"/>
                  </a:schemeClr>
                </a:solidFill>
              </a:rPr>
              <a:t>Verify a specific adviser</a:t>
            </a:r>
          </a:p>
          <a:p>
            <a:pPr marL="0" indent="0">
              <a:buNone/>
            </a:pPr>
            <a:r>
              <a:rPr lang="en-US" sz="2000" kern="1200" dirty="0">
                <a:solidFill>
                  <a:schemeClr val="tx1">
                    <a:lumMod val="75000"/>
                    <a:lumOff val="25000"/>
                  </a:schemeClr>
                </a:solidFill>
              </a:rPr>
              <a:t>Your State Securities Regulator can confirm an adviser’s licensing and education. </a:t>
            </a:r>
          </a:p>
          <a:p>
            <a:pPr marL="0" indent="0">
              <a:buNone/>
            </a:pPr>
            <a:r>
              <a:rPr lang="en-US" sz="2000" kern="1200" dirty="0">
                <a:solidFill>
                  <a:schemeClr val="tx1">
                    <a:lumMod val="75000"/>
                    <a:lumOff val="25000"/>
                  </a:schemeClr>
                </a:solidFill>
              </a:rPr>
              <a:t>Find your state regulator on the North American Securities Administrators Association website at: </a:t>
            </a:r>
          </a:p>
          <a:p>
            <a:pPr marL="0" indent="0">
              <a:buNone/>
            </a:pPr>
            <a:r>
              <a:rPr lang="en-US" sz="2000" kern="1200" dirty="0">
                <a:solidFill>
                  <a:schemeClr val="tx1">
                    <a:lumMod val="50000"/>
                  </a:schemeClr>
                </a:solidFill>
                <a:hlinkClick r:id="rId3"/>
              </a:rPr>
              <a:t>www.nasaa.org/2709/how-to-check-out-your-broker-or-investment-adviser/</a:t>
            </a:r>
            <a:endParaRPr lang="en-US" sz="2000" kern="1200" dirty="0">
              <a:solidFill>
                <a:schemeClr val="tx1">
                  <a:lumMod val="50000"/>
                </a:schemeClr>
              </a:solidFill>
            </a:endParaRPr>
          </a:p>
          <a:p>
            <a:pPr marL="0">
              <a:buFont typeface="Arial" panose="020B0604020202020204" pitchFamily="34" charset="0"/>
              <a:buChar char="•"/>
            </a:pPr>
            <a:endParaRPr lang="en-US" sz="1600" kern="1200" dirty="0">
              <a:solidFill>
                <a:schemeClr val="tx1"/>
              </a:solidFill>
              <a:latin typeface="+mn-lt"/>
              <a:ea typeface="+mn-ea"/>
              <a:cs typeface="+mn-cs"/>
            </a:endParaRPr>
          </a:p>
        </p:txBody>
      </p:sp>
      <p:sp>
        <p:nvSpPr>
          <p:cNvPr id="3" name="Title 2">
            <a:extLst>
              <a:ext uri="{FF2B5EF4-FFF2-40B4-BE49-F238E27FC236}">
                <a16:creationId xmlns:a16="http://schemas.microsoft.com/office/drawing/2014/main" id="{84368F51-4430-41B9-BE7C-6307B7DA1025}"/>
              </a:ext>
            </a:extLst>
          </p:cNvPr>
          <p:cNvSpPr>
            <a:spLocks noGrp="1"/>
          </p:cNvSpPr>
          <p:nvPr>
            <p:ph type="title"/>
          </p:nvPr>
        </p:nvSpPr>
        <p:spPr>
          <a:xfrm>
            <a:off x="463683" y="357492"/>
            <a:ext cx="3505495" cy="537030"/>
          </a:xfrm>
        </p:spPr>
        <p:txBody>
          <a:bodyPr vert="horz" lIns="91440" tIns="45720" rIns="91440" bIns="45720" rtlCol="0" anchor="ctr">
            <a:normAutofit/>
          </a:bodyPr>
          <a:lstStyle/>
          <a:p>
            <a:pPr>
              <a:spcBef>
                <a:spcPct val="0"/>
              </a:spcBef>
            </a:pPr>
            <a:r>
              <a:rPr lang="en-US" sz="2400" b="1" dirty="0"/>
              <a:t>ACTION</a:t>
            </a:r>
            <a:r>
              <a:rPr lang="en-US" sz="2400" b="1" kern="1200" dirty="0">
                <a:solidFill>
                  <a:schemeClr val="tx1"/>
                </a:solidFill>
                <a:latin typeface="+mj-lt"/>
                <a:ea typeface="+mj-ea"/>
                <a:cs typeface="+mj-cs"/>
              </a:rPr>
              <a:t> </a:t>
            </a:r>
            <a:r>
              <a:rPr lang="en-US" sz="2400" b="1" dirty="0"/>
              <a:t>STEP</a:t>
            </a:r>
          </a:p>
        </p:txBody>
      </p:sp>
    </p:spTree>
    <p:extLst>
      <p:ext uri="{BB962C8B-B14F-4D97-AF65-F5344CB8AC3E}">
        <p14:creationId xmlns:p14="http://schemas.microsoft.com/office/powerpoint/2010/main" val="2110531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EFE8A7-A376-4D8B-95FC-D0BC01CE0A50}"/>
              </a:ext>
            </a:extLst>
          </p:cNvPr>
          <p:cNvSpPr>
            <a:spLocks noGrp="1"/>
          </p:cNvSpPr>
          <p:nvPr>
            <p:ph type="body" sz="quarter" idx="11"/>
          </p:nvPr>
        </p:nvSpPr>
        <p:spPr>
          <a:xfrm>
            <a:off x="569291" y="1329635"/>
            <a:ext cx="6050170" cy="4420152"/>
          </a:xfrm>
        </p:spPr>
        <p:txBody>
          <a:bodyPr/>
          <a:lstStyle/>
          <a:p>
            <a:pPr marL="0" indent="0">
              <a:lnSpc>
                <a:spcPct val="100000"/>
              </a:lnSpc>
              <a:spcBef>
                <a:spcPts val="600"/>
              </a:spcBef>
              <a:spcAft>
                <a:spcPts val="600"/>
              </a:spcAft>
              <a:buNone/>
            </a:pPr>
            <a:r>
              <a:rPr lang="en-US" sz="2200" b="1" dirty="0"/>
              <a:t>ESSENTIAL FACTS</a:t>
            </a:r>
          </a:p>
          <a:p>
            <a:pPr>
              <a:lnSpc>
                <a:spcPct val="100000"/>
              </a:lnSpc>
              <a:spcBef>
                <a:spcPts val="600"/>
              </a:spcBef>
              <a:spcAft>
                <a:spcPts val="600"/>
              </a:spcAft>
            </a:pPr>
            <a:r>
              <a:rPr lang="en-US" sz="2200" dirty="0"/>
              <a:t>40 “credits” makes you eligible for benefits. You can earn up to four credits a year, so it generally takes 10 years of work to qualify.</a:t>
            </a:r>
          </a:p>
          <a:p>
            <a:pPr>
              <a:lnSpc>
                <a:spcPct val="100000"/>
              </a:lnSpc>
              <a:spcBef>
                <a:spcPts val="600"/>
              </a:spcBef>
              <a:spcAft>
                <a:spcPts val="600"/>
              </a:spcAft>
            </a:pPr>
            <a:r>
              <a:rPr lang="en-US" sz="2200" dirty="0"/>
              <a:t>The benefit is based on the income from your 35 highest earnings years</a:t>
            </a:r>
            <a:r>
              <a:rPr lang="en-US" sz="2000" dirty="0"/>
              <a:t> – </a:t>
            </a:r>
            <a:r>
              <a:rPr lang="en-US" sz="2200" dirty="0"/>
              <a:t>even if not consecutive.</a:t>
            </a:r>
          </a:p>
          <a:p>
            <a:pPr>
              <a:lnSpc>
                <a:spcPct val="100000"/>
              </a:lnSpc>
              <a:spcBef>
                <a:spcPts val="600"/>
              </a:spcBef>
              <a:spcAft>
                <a:spcPts val="600"/>
              </a:spcAft>
            </a:pPr>
            <a:r>
              <a:rPr lang="en-US" sz="2200" dirty="0"/>
              <a:t>You can claim benefits anytime between age 62 and age 70.</a:t>
            </a:r>
          </a:p>
          <a:p>
            <a:pPr>
              <a:lnSpc>
                <a:spcPct val="100000"/>
              </a:lnSpc>
              <a:spcBef>
                <a:spcPts val="600"/>
              </a:spcBef>
              <a:spcAft>
                <a:spcPts val="600"/>
              </a:spcAft>
            </a:pPr>
            <a:r>
              <a:rPr lang="en-US" sz="2200" dirty="0"/>
              <a:t>The age at which you can claim a full benefit (your Full Retirement Age) is based on the year you were born.</a:t>
            </a:r>
          </a:p>
        </p:txBody>
      </p:sp>
      <p:sp>
        <p:nvSpPr>
          <p:cNvPr id="3" name="Title 2">
            <a:extLst>
              <a:ext uri="{FF2B5EF4-FFF2-40B4-BE49-F238E27FC236}">
                <a16:creationId xmlns:a16="http://schemas.microsoft.com/office/drawing/2014/main" id="{D1714F6B-A177-4750-9176-8FFE131AB4FF}"/>
              </a:ext>
            </a:extLst>
          </p:cNvPr>
          <p:cNvSpPr>
            <a:spLocks noGrp="1"/>
          </p:cNvSpPr>
          <p:nvPr>
            <p:ph type="title"/>
          </p:nvPr>
        </p:nvSpPr>
        <p:spPr>
          <a:xfrm>
            <a:off x="450022" y="259295"/>
            <a:ext cx="11226262" cy="731521"/>
          </a:xfrm>
        </p:spPr>
        <p:txBody>
          <a:bodyPr/>
          <a:lstStyle/>
          <a:p>
            <a:r>
              <a:rPr lang="en-US" sz="4200" b="1" dirty="0"/>
              <a:t>Step 4: Plan to maximize Social Security</a:t>
            </a:r>
          </a:p>
        </p:txBody>
      </p:sp>
      <p:pic>
        <p:nvPicPr>
          <p:cNvPr id="5" name="Picture 4">
            <a:extLst>
              <a:ext uri="{FF2B5EF4-FFF2-40B4-BE49-F238E27FC236}">
                <a16:creationId xmlns:a16="http://schemas.microsoft.com/office/drawing/2014/main" id="{98701FC2-37E3-4DEC-A222-DADFD2DE3C90}"/>
              </a:ext>
            </a:extLst>
          </p:cNvPr>
          <p:cNvPicPr>
            <a:picLocks noChangeAspect="1"/>
          </p:cNvPicPr>
          <p:nvPr/>
        </p:nvPicPr>
        <p:blipFill rotWithShape="1">
          <a:blip r:embed="rId2"/>
          <a:srcRect/>
          <a:stretch/>
        </p:blipFill>
        <p:spPr>
          <a:xfrm>
            <a:off x="7126357" y="1513509"/>
            <a:ext cx="3641023" cy="4052404"/>
          </a:xfrm>
          <a:prstGeom prst="rect">
            <a:avLst/>
          </a:prstGeom>
        </p:spPr>
      </p:pic>
    </p:spTree>
    <p:extLst>
      <p:ext uri="{BB962C8B-B14F-4D97-AF65-F5344CB8AC3E}">
        <p14:creationId xmlns:p14="http://schemas.microsoft.com/office/powerpoint/2010/main" val="89853549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74A9-5E93-4383-B2E4-40670858C127}"/>
              </a:ext>
            </a:extLst>
          </p:cNvPr>
          <p:cNvSpPr>
            <a:spLocks noGrp="1"/>
          </p:cNvSpPr>
          <p:nvPr>
            <p:ph type="title"/>
          </p:nvPr>
        </p:nvSpPr>
        <p:spPr>
          <a:xfrm>
            <a:off x="359601" y="283704"/>
            <a:ext cx="9896225" cy="731521"/>
          </a:xfrm>
        </p:spPr>
        <p:txBody>
          <a:bodyPr/>
          <a:lstStyle/>
          <a:p>
            <a:r>
              <a:rPr lang="en-US" dirty="0"/>
              <a:t>Plan to maximize Social Security</a:t>
            </a:r>
          </a:p>
        </p:txBody>
      </p:sp>
      <p:sp>
        <p:nvSpPr>
          <p:cNvPr id="6" name="TextBox 5">
            <a:extLst>
              <a:ext uri="{FF2B5EF4-FFF2-40B4-BE49-F238E27FC236}">
                <a16:creationId xmlns:a16="http://schemas.microsoft.com/office/drawing/2014/main" id="{B911FAEE-644E-4FC0-98B7-F9D953174D59}"/>
              </a:ext>
            </a:extLst>
          </p:cNvPr>
          <p:cNvSpPr txBox="1"/>
          <p:nvPr/>
        </p:nvSpPr>
        <p:spPr>
          <a:xfrm>
            <a:off x="491987" y="1504875"/>
            <a:ext cx="7751618" cy="3477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200" b="1" i="1" dirty="0"/>
              <a:t>If you start collecting Social Security before your full retirement age:</a:t>
            </a:r>
          </a:p>
          <a:p>
            <a:pPr marL="0" marR="0" indent="0" algn="l" defTabSz="914400" rtl="0" fontAlgn="auto" latinLnBrk="0" hangingPunct="0">
              <a:lnSpc>
                <a:spcPct val="100000"/>
              </a:lnSpc>
              <a:spcBef>
                <a:spcPts val="0"/>
              </a:spcBef>
              <a:spcAft>
                <a:spcPts val="0"/>
              </a:spcAft>
              <a:buClrTx/>
              <a:buSzTx/>
              <a:buFontTx/>
              <a:buNone/>
              <a:tabLst/>
            </a:pPr>
            <a:endParaRPr lang="en-US" sz="2200" b="1" i="1" dirty="0"/>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200" dirty="0"/>
              <a:t>You’ll collect benefits for a longer time.</a:t>
            </a:r>
          </a:p>
          <a:p>
            <a:pPr marL="342900" indent="-342900">
              <a:buFont typeface="Arial" panose="020B0604020202020204" pitchFamily="34" charset="0"/>
              <a:buChar char="•"/>
            </a:pPr>
            <a:r>
              <a:rPr lang="en-US" sz="2200" dirty="0"/>
              <a:t>But your benefits will be reduced by about 6% each year.</a:t>
            </a:r>
          </a:p>
          <a:p>
            <a:endParaRPr kumimoji="0" lang="en-US" sz="2200" u="none" strike="noStrike" cap="none" spc="0" normalizeH="0" baseline="0" dirty="0">
              <a:ln>
                <a:noFill/>
              </a:ln>
              <a:solidFill>
                <a:srgbClr val="000000"/>
              </a:solidFill>
              <a:effectLst/>
              <a:uFillTx/>
              <a:latin typeface="+mj-lt"/>
              <a:ea typeface="+mj-ea"/>
              <a:cs typeface="+mj-cs"/>
              <a:sym typeface="Arial"/>
            </a:endParaRPr>
          </a:p>
          <a:p>
            <a:r>
              <a:rPr lang="en-US" sz="2200" b="1" i="1" dirty="0"/>
              <a:t>If you wait to claim Social Security after your full retirement age:</a:t>
            </a:r>
          </a:p>
          <a:p>
            <a:endParaRPr kumimoji="0" lang="en-US" sz="2200" b="1" i="1" u="none" strike="noStrike" cap="none" spc="0" normalizeH="0" baseline="0" dirty="0">
              <a:ln>
                <a:noFill/>
              </a:ln>
              <a:solidFill>
                <a:srgbClr val="000000"/>
              </a:solidFill>
              <a:effectLst/>
              <a:uFillTx/>
              <a:latin typeface="+mj-lt"/>
              <a:ea typeface="+mj-ea"/>
              <a:cs typeface="+mj-cs"/>
              <a:sym typeface="Arial"/>
            </a:endParaRPr>
          </a:p>
          <a:p>
            <a:pPr marL="342900" indent="-342900">
              <a:buFont typeface="Arial" panose="020B0604020202020204" pitchFamily="34" charset="0"/>
              <a:buChar char="•"/>
            </a:pPr>
            <a:r>
              <a:rPr kumimoji="0" lang="en-US" sz="2200" u="none" strike="noStrike" cap="none" spc="0" normalizeH="0" baseline="0" dirty="0">
                <a:ln>
                  <a:noFill/>
                </a:ln>
                <a:solidFill>
                  <a:srgbClr val="000000"/>
                </a:solidFill>
                <a:effectLst/>
                <a:uFillTx/>
                <a:latin typeface="+mj-lt"/>
                <a:ea typeface="+mj-ea"/>
                <a:cs typeface="+mj-cs"/>
                <a:sym typeface="Arial"/>
              </a:rPr>
              <a:t>You’ll collect benefits for a shorter time.</a:t>
            </a:r>
          </a:p>
          <a:p>
            <a:pPr marL="342900" indent="-342900">
              <a:buFont typeface="Arial" panose="020B0604020202020204" pitchFamily="34" charset="0"/>
              <a:buChar char="•"/>
            </a:pPr>
            <a:r>
              <a:rPr lang="en-US" sz="2200" dirty="0"/>
              <a:t>But your benefits could increase by as much as 8% per year up to age 70.</a:t>
            </a:r>
            <a:endParaRPr kumimoji="0" lang="en-US" sz="220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94378080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1C59EDF-5A1E-404D-B55D-8AEA5D8D6D62}"/>
              </a:ext>
            </a:extLst>
          </p:cNvPr>
          <p:cNvSpPr>
            <a:spLocks noGrp="1" noRot="1" noChangeAspect="1" noMove="1" noResize="1" noEditPoints="1" noAdjustHandles="1" noChangeArrowheads="1" noChangeShapeType="1" noTextEdit="1"/>
          </p:cNvSpPr>
          <p:nvPr>
            <p:extLst/>
          </p:nvPr>
        </p:nvSpPr>
        <p:spPr>
          <a:xfrm>
            <a:off x="7556410" y="0"/>
            <a:ext cx="4636008" cy="6858000"/>
          </a:xfrm>
          <a:prstGeom prst="rect">
            <a:avLst/>
          </a:prstGeom>
          <a:solidFill>
            <a:srgbClr val="653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FEE0385D-4151-43AA-9C6B-0365E103172D}"/>
              </a:ext>
            </a:extLst>
          </p:cNvPr>
          <p:cNvSpPr>
            <a:spLocks noGrp="1" noRot="1" noChangeAspect="1" noMove="1" noResize="1" noEditPoints="1" noAdjustHandles="1" noChangeArrowheads="1" noChangeShapeType="1" noTextEdit="1"/>
          </p:cNvSpPr>
          <p:nvPr>
            <p:extLst/>
          </p:nvPr>
        </p:nvSpPr>
        <p:spPr>
          <a:xfrm>
            <a:off x="804104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653" y="803049"/>
            <a:ext cx="2219522" cy="5102352"/>
          </a:xfrm>
          <a:prstGeom prst="rect">
            <a:avLst/>
          </a:prstGeom>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648931" y="2438400"/>
            <a:ext cx="6109678" cy="3785419"/>
          </a:xfrm>
        </p:spPr>
        <p:txBody>
          <a:bodyPr vert="horz" lIns="91440" tIns="45720" rIns="91440" bIns="45720" rtlCol="0">
            <a:normAutofit/>
          </a:bodyPr>
          <a:lstStyle/>
          <a:p>
            <a:pPr marL="274320" indent="-274320">
              <a:spcBef>
                <a:spcPts val="1200"/>
              </a:spcBef>
              <a:spcAft>
                <a:spcPts val="1200"/>
              </a:spcAft>
              <a:buFont typeface="Arial" panose="020B0604020202020204" pitchFamily="34" charset="0"/>
              <a:buChar char="•"/>
            </a:pPr>
            <a:r>
              <a:rPr lang="en-US" sz="2000" kern="1200" dirty="0">
                <a:solidFill>
                  <a:schemeClr val="tx1"/>
                </a:solidFill>
                <a:latin typeface="+mn-lt"/>
                <a:ea typeface="+mn-ea"/>
                <a:cs typeface="+mn-cs"/>
              </a:rPr>
              <a:t>Let’s say you’re due a monthly benefit of $2,000 at the full retirement age of 67. </a:t>
            </a:r>
          </a:p>
          <a:p>
            <a:pPr marL="274320" indent="-274320">
              <a:spcBef>
                <a:spcPts val="1200"/>
              </a:spcBef>
              <a:spcAft>
                <a:spcPts val="1200"/>
              </a:spcAft>
              <a:buFont typeface="Arial" panose="020B0604020202020204" pitchFamily="34" charset="0"/>
              <a:buChar char="•"/>
            </a:pPr>
            <a:r>
              <a:rPr lang="en-US" sz="2000" kern="1200" dirty="0">
                <a:solidFill>
                  <a:schemeClr val="tx1"/>
                </a:solidFill>
                <a:latin typeface="+mn-lt"/>
                <a:ea typeface="+mn-ea"/>
                <a:cs typeface="+mn-cs"/>
              </a:rPr>
              <a:t>Here’s what your benefit would be if you started collecting Social Security earlier or later, not counting cost-of-living increases that apply almost every year.</a:t>
            </a:r>
          </a:p>
          <a:p>
            <a:pPr marL="0">
              <a:buFont typeface="Arial" panose="020B0604020202020204" pitchFamily="34" charset="0"/>
              <a:buChar char="•"/>
            </a:pPr>
            <a:endParaRPr lang="en-US" sz="2000" kern="1200" dirty="0">
              <a:solidFill>
                <a:schemeClr val="tx1"/>
              </a:solidFill>
              <a:latin typeface="+mn-lt"/>
              <a:ea typeface="+mn-ea"/>
              <a:cs typeface="+mn-cs"/>
            </a:endParaRPr>
          </a:p>
        </p:txBody>
      </p:sp>
      <p:sp>
        <p:nvSpPr>
          <p:cNvPr id="3" name="Title 2">
            <a:extLst>
              <a:ext uri="{FF2B5EF4-FFF2-40B4-BE49-F238E27FC236}">
                <a16:creationId xmlns:a16="http://schemas.microsoft.com/office/drawing/2014/main" id="{84368F51-4430-41B9-BE7C-6307B7DA1025}"/>
              </a:ext>
            </a:extLst>
          </p:cNvPr>
          <p:cNvSpPr>
            <a:spLocks noGrp="1"/>
          </p:cNvSpPr>
          <p:nvPr>
            <p:ph type="title"/>
          </p:nvPr>
        </p:nvSpPr>
        <p:spPr>
          <a:xfrm>
            <a:off x="648929" y="1421296"/>
            <a:ext cx="6422849" cy="815009"/>
          </a:xfrm>
        </p:spPr>
        <p:txBody>
          <a:bodyPr vert="horz" lIns="91440" tIns="45720" rIns="91440" bIns="45720" rtlCol="0" anchor="ctr">
            <a:normAutofit/>
          </a:bodyPr>
          <a:lstStyle/>
          <a:p>
            <a:pPr>
              <a:spcBef>
                <a:spcPct val="0"/>
              </a:spcBef>
            </a:pPr>
            <a:r>
              <a:rPr lang="en-US" sz="4400" b="1" kern="1200" dirty="0">
                <a:solidFill>
                  <a:schemeClr val="tx1"/>
                </a:solidFill>
                <a:latin typeface="+mj-lt"/>
                <a:ea typeface="+mj-ea"/>
                <a:cs typeface="+mj-cs"/>
              </a:rPr>
              <a:t>A deeper dive</a:t>
            </a:r>
          </a:p>
        </p:txBody>
      </p:sp>
    </p:spTree>
    <p:extLst>
      <p:ext uri="{BB962C8B-B14F-4D97-AF65-F5344CB8AC3E}">
        <p14:creationId xmlns:p14="http://schemas.microsoft.com/office/powerpoint/2010/main" val="39056660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BOOSTING YOUR FUTURE PAYCHECK</a:t>
            </a:r>
            <a:br>
              <a:rPr lang="en-US" sz="4000" dirty="0"/>
            </a:br>
            <a:r>
              <a:rPr lang="en-US" sz="1800" dirty="0">
                <a:solidFill>
                  <a:schemeClr val="bg1"/>
                </a:solidFill>
              </a:rPr>
              <a:t>5 STEPS YOU CAN TAKE TODAY</a:t>
            </a:r>
            <a:endParaRPr lang="en-US" sz="1800" dirty="0"/>
          </a:p>
        </p:txBody>
      </p:sp>
    </p:spTree>
    <p:extLst>
      <p:ext uri="{BB962C8B-B14F-4D97-AF65-F5344CB8AC3E}">
        <p14:creationId xmlns:p14="http://schemas.microsoft.com/office/powerpoint/2010/main" val="4924780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8BE0E0-0F89-4070-83BC-8BBFBE79710F}"/>
              </a:ext>
            </a:extLst>
          </p:cNvPr>
          <p:cNvSpPr>
            <a:spLocks noGrp="1"/>
          </p:cNvSpPr>
          <p:nvPr>
            <p:ph type="body" sz="quarter" idx="11"/>
          </p:nvPr>
        </p:nvSpPr>
        <p:spPr>
          <a:xfrm>
            <a:off x="469900" y="1384300"/>
            <a:ext cx="6865178" cy="4337050"/>
          </a:xfrm>
        </p:spPr>
        <p:txBody>
          <a:bodyPr/>
          <a:lstStyle/>
          <a:p>
            <a:pPr marL="0" indent="0">
              <a:lnSpc>
                <a:spcPct val="100000"/>
              </a:lnSpc>
              <a:spcBef>
                <a:spcPts val="1200"/>
              </a:spcBef>
              <a:spcAft>
                <a:spcPts val="600"/>
              </a:spcAft>
              <a:buNone/>
            </a:pPr>
            <a:r>
              <a:rPr lang="en-US" sz="2200" b="1" dirty="0"/>
              <a:t>CLAIMING SPOUSAL BENEFITS</a:t>
            </a:r>
          </a:p>
          <a:p>
            <a:pPr>
              <a:lnSpc>
                <a:spcPct val="100000"/>
              </a:lnSpc>
              <a:spcBef>
                <a:spcPts val="1200"/>
              </a:spcBef>
              <a:spcAft>
                <a:spcPts val="600"/>
              </a:spcAft>
            </a:pPr>
            <a:r>
              <a:rPr lang="en-US" sz="2200" dirty="0"/>
              <a:t>Married? One spouse can take a spousal benefit, worth up to 50% of the other spouse’s benefit. </a:t>
            </a:r>
          </a:p>
          <a:p>
            <a:pPr>
              <a:lnSpc>
                <a:spcPct val="100000"/>
              </a:lnSpc>
              <a:spcBef>
                <a:spcPts val="1200"/>
              </a:spcBef>
              <a:spcAft>
                <a:spcPts val="600"/>
              </a:spcAft>
            </a:pPr>
            <a:r>
              <a:rPr lang="en-US" sz="2200" i="1" dirty="0"/>
              <a:t>Example:</a:t>
            </a:r>
            <a:r>
              <a:rPr lang="en-US" sz="2200" dirty="0"/>
              <a:t> Your benefit is worth $2,000, but your spouse’s is worth only $500. Your spouse can switch to a spousal benefit worth $1,000</a:t>
            </a:r>
            <a:r>
              <a:rPr lang="en-US" sz="2000" dirty="0"/>
              <a:t> – </a:t>
            </a:r>
            <a:r>
              <a:rPr lang="en-US" sz="2200" dirty="0"/>
              <a:t>bringing in $500 more in income per month.</a:t>
            </a:r>
          </a:p>
          <a:p>
            <a:pPr>
              <a:lnSpc>
                <a:spcPct val="100000"/>
              </a:lnSpc>
              <a:spcBef>
                <a:spcPts val="1200"/>
              </a:spcBef>
              <a:spcAft>
                <a:spcPts val="600"/>
              </a:spcAft>
            </a:pPr>
            <a:r>
              <a:rPr lang="en-US" sz="2200" dirty="0"/>
              <a:t>You must be married for one year to claim spousal benefits.</a:t>
            </a:r>
            <a:endParaRPr lang="en-US" sz="2200" b="1" dirty="0"/>
          </a:p>
        </p:txBody>
      </p:sp>
      <p:sp>
        <p:nvSpPr>
          <p:cNvPr id="3" name="Title 2">
            <a:extLst>
              <a:ext uri="{FF2B5EF4-FFF2-40B4-BE49-F238E27FC236}">
                <a16:creationId xmlns:a16="http://schemas.microsoft.com/office/drawing/2014/main" id="{732FAA47-6BE2-4EEC-947B-F188A6455DB1}"/>
              </a:ext>
            </a:extLst>
          </p:cNvPr>
          <p:cNvSpPr>
            <a:spLocks noGrp="1"/>
          </p:cNvSpPr>
          <p:nvPr>
            <p:ph type="title"/>
          </p:nvPr>
        </p:nvSpPr>
        <p:spPr>
          <a:xfrm>
            <a:off x="359601" y="283704"/>
            <a:ext cx="9574107" cy="731521"/>
          </a:xfrm>
        </p:spPr>
        <p:txBody>
          <a:bodyPr/>
          <a:lstStyle/>
          <a:p>
            <a:r>
              <a:rPr lang="en-US" sz="4400" b="1" dirty="0"/>
              <a:t>Plan to maximize Social Security</a:t>
            </a:r>
          </a:p>
        </p:txBody>
      </p:sp>
      <p:sp>
        <p:nvSpPr>
          <p:cNvPr id="5" name="TextBox 4">
            <a:extLst>
              <a:ext uri="{FF2B5EF4-FFF2-40B4-BE49-F238E27FC236}">
                <a16:creationId xmlns:a16="http://schemas.microsoft.com/office/drawing/2014/main" id="{35A8B741-B344-4E8F-B1C8-88A118D23012}"/>
              </a:ext>
            </a:extLst>
          </p:cNvPr>
          <p:cNvSpPr txBox="1"/>
          <p:nvPr/>
        </p:nvSpPr>
        <p:spPr>
          <a:xfrm>
            <a:off x="7771948" y="1706165"/>
            <a:ext cx="2867891" cy="3693319"/>
          </a:xfrm>
          <a:prstGeom prst="rect">
            <a:avLst/>
          </a:prstGeom>
          <a:solidFill>
            <a:schemeClr val="bg1"/>
          </a:solidFill>
          <a:ln w="19050" cap="flat">
            <a:solidFill>
              <a:srgbClr val="FFC23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182880" rIns="91440" bIns="182880" numCol="1" spcCol="38100" rtlCol="0" anchor="t">
            <a:spAutoFit/>
          </a:bodyPr>
          <a:lstStyle/>
          <a:p>
            <a:r>
              <a:rPr lang="en-US" b="1" dirty="0">
                <a:solidFill>
                  <a:srgbClr val="666699"/>
                </a:solidFill>
                <a:latin typeface="+mn-lt"/>
              </a:rPr>
              <a:t>Take note </a:t>
            </a:r>
          </a:p>
          <a:p>
            <a:endParaRPr lang="en-US" b="1" dirty="0">
              <a:solidFill>
                <a:srgbClr val="666699"/>
              </a:solidFill>
              <a:latin typeface="+mn-lt"/>
            </a:endParaRPr>
          </a:p>
          <a:p>
            <a:pPr marL="285750" indent="-285750">
              <a:buFont typeface="Wingdings" panose="05000000000000000000" pitchFamily="2" charset="2"/>
              <a:buChar char="ü"/>
            </a:pPr>
            <a:r>
              <a:rPr lang="en-US" dirty="0">
                <a:solidFill>
                  <a:srgbClr val="666699"/>
                </a:solidFill>
                <a:latin typeface="+mn-lt"/>
              </a:rPr>
              <a:t>The calculation changes if benefits are claimed before full retirement age.</a:t>
            </a:r>
          </a:p>
          <a:p>
            <a:endParaRPr lang="en-US" dirty="0">
              <a:solidFill>
                <a:srgbClr val="666699"/>
              </a:solidFill>
              <a:latin typeface="+mn-lt"/>
            </a:endParaRPr>
          </a:p>
          <a:p>
            <a:pPr marL="285750" indent="-285750">
              <a:buFont typeface="Wingdings" panose="05000000000000000000" pitchFamily="2" charset="2"/>
              <a:buChar char="ü"/>
            </a:pPr>
            <a:r>
              <a:rPr lang="en-US" dirty="0">
                <a:solidFill>
                  <a:srgbClr val="666699"/>
                </a:solidFill>
                <a:latin typeface="+mn-lt"/>
              </a:rPr>
              <a:t>You can’t apply for a spousal benefit until your spouse has applied for his or her own benefit.</a:t>
            </a:r>
            <a:endParaRPr kumimoji="0" lang="en-US" sz="1800" i="0" u="none" strike="noStrike" cap="none" spc="0" normalizeH="0" baseline="0" dirty="0">
              <a:ln>
                <a:noFill/>
              </a:ln>
              <a:solidFill>
                <a:srgbClr val="666699"/>
              </a:solidFill>
              <a:effectLst/>
              <a:uFillTx/>
              <a:latin typeface="+mn-lt"/>
              <a:sym typeface="Arial"/>
            </a:endParaRPr>
          </a:p>
        </p:txBody>
      </p:sp>
    </p:spTree>
    <p:extLst>
      <p:ext uri="{BB962C8B-B14F-4D97-AF65-F5344CB8AC3E}">
        <p14:creationId xmlns:p14="http://schemas.microsoft.com/office/powerpoint/2010/main" val="303852756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495" y="1775403"/>
            <a:ext cx="6005245" cy="3028667"/>
          </a:xfrm>
          <a:prstGeom prst="rect">
            <a:avLst/>
          </a:prstGeom>
          <a:ln>
            <a:solidFill>
              <a:srgbClr val="666699"/>
            </a:solidFill>
          </a:ln>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433350" y="1362124"/>
            <a:ext cx="3840476" cy="4392633"/>
          </a:xfrm>
        </p:spPr>
        <p:txBody>
          <a:bodyPr vert="horz" lIns="91440" tIns="45720" rIns="91440" bIns="45720" rtlCol="0">
            <a:noAutofit/>
          </a:bodyPr>
          <a:lstStyle/>
          <a:p>
            <a:pPr marL="0" indent="0">
              <a:spcBef>
                <a:spcPts val="1200"/>
              </a:spcBef>
              <a:spcAft>
                <a:spcPts val="1200"/>
              </a:spcAft>
              <a:buNone/>
            </a:pPr>
            <a:r>
              <a:rPr lang="en-US" sz="1800" kern="1200" dirty="0">
                <a:solidFill>
                  <a:schemeClr val="tx1">
                    <a:lumMod val="50000"/>
                  </a:schemeClr>
                </a:solidFill>
                <a:latin typeface="+mn-lt"/>
              </a:rPr>
              <a:t>Create a “my Social Security” account, </a:t>
            </a:r>
            <a:r>
              <a:rPr lang="en-US" sz="1800" kern="1200" dirty="0">
                <a:solidFill>
                  <a:schemeClr val="tx1">
                    <a:lumMod val="50000"/>
                  </a:schemeClr>
                </a:solidFill>
                <a:latin typeface="+mn-lt"/>
                <a:hlinkClick r:id="rId3"/>
              </a:rPr>
              <a:t>www.ssa.gov/myaccount</a:t>
            </a:r>
            <a:r>
              <a:rPr lang="en-US" sz="1800" kern="1200" dirty="0">
                <a:solidFill>
                  <a:schemeClr val="tx1">
                    <a:lumMod val="50000"/>
                  </a:schemeClr>
                </a:solidFill>
                <a:latin typeface="+mn-lt"/>
              </a:rPr>
              <a:t>.</a:t>
            </a:r>
          </a:p>
          <a:p>
            <a:pPr marL="0" indent="0">
              <a:spcBef>
                <a:spcPts val="1200"/>
              </a:spcBef>
              <a:spcAft>
                <a:spcPts val="1200"/>
              </a:spcAft>
              <a:buNone/>
            </a:pPr>
            <a:r>
              <a:rPr lang="en-US" sz="1800" kern="1200" dirty="0">
                <a:solidFill>
                  <a:schemeClr val="tx1">
                    <a:lumMod val="50000"/>
                  </a:schemeClr>
                </a:solidFill>
                <a:latin typeface="+mn-lt"/>
              </a:rPr>
              <a:t>You’ll be able to:</a:t>
            </a:r>
          </a:p>
          <a:p>
            <a:pPr>
              <a:spcBef>
                <a:spcPts val="1200"/>
              </a:spcBef>
              <a:spcAft>
                <a:spcPts val="1200"/>
              </a:spcAft>
            </a:pPr>
            <a:r>
              <a:rPr lang="en-US" sz="1800" kern="1200" dirty="0">
                <a:solidFill>
                  <a:schemeClr val="tx1">
                    <a:lumMod val="50000"/>
                  </a:schemeClr>
                </a:solidFill>
                <a:latin typeface="+mn-lt"/>
              </a:rPr>
              <a:t>Review estimates of future retirement, disability, and survivors’ benefits.</a:t>
            </a:r>
          </a:p>
          <a:p>
            <a:pPr>
              <a:spcBef>
                <a:spcPts val="1200"/>
              </a:spcBef>
              <a:spcAft>
                <a:spcPts val="1200"/>
              </a:spcAft>
            </a:pPr>
            <a:r>
              <a:rPr lang="en-US" sz="1800" kern="1200" dirty="0">
                <a:solidFill>
                  <a:schemeClr val="tx1">
                    <a:lumMod val="50000"/>
                  </a:schemeClr>
                </a:solidFill>
                <a:latin typeface="+mn-lt"/>
              </a:rPr>
              <a:t>Verify your earnings record to ensure that the amounts posted are correct.</a:t>
            </a:r>
          </a:p>
          <a:p>
            <a:pPr marL="0">
              <a:buFont typeface="Arial" panose="020B0604020202020204" pitchFamily="34" charset="0"/>
              <a:buChar char="•"/>
            </a:pPr>
            <a:endParaRPr lang="en-US" sz="1600" kern="1200" dirty="0">
              <a:solidFill>
                <a:schemeClr val="tx1"/>
              </a:solidFill>
              <a:latin typeface="+mn-lt"/>
              <a:ea typeface="+mn-ea"/>
              <a:cs typeface="+mn-cs"/>
            </a:endParaRPr>
          </a:p>
        </p:txBody>
      </p:sp>
      <p:sp>
        <p:nvSpPr>
          <p:cNvPr id="3" name="Title 2">
            <a:extLst>
              <a:ext uri="{FF2B5EF4-FFF2-40B4-BE49-F238E27FC236}">
                <a16:creationId xmlns:a16="http://schemas.microsoft.com/office/drawing/2014/main" id="{84368F51-4430-41B9-BE7C-6307B7DA1025}"/>
              </a:ext>
            </a:extLst>
          </p:cNvPr>
          <p:cNvSpPr>
            <a:spLocks noGrp="1"/>
          </p:cNvSpPr>
          <p:nvPr>
            <p:ph type="title"/>
          </p:nvPr>
        </p:nvSpPr>
        <p:spPr>
          <a:xfrm>
            <a:off x="463683" y="357492"/>
            <a:ext cx="3505495" cy="537030"/>
          </a:xfrm>
        </p:spPr>
        <p:txBody>
          <a:bodyPr vert="horz" lIns="91440" tIns="45720" rIns="91440" bIns="45720" rtlCol="0" anchor="ctr">
            <a:normAutofit/>
          </a:bodyPr>
          <a:lstStyle/>
          <a:p>
            <a:pPr>
              <a:spcBef>
                <a:spcPct val="0"/>
              </a:spcBef>
            </a:pPr>
            <a:r>
              <a:rPr lang="en-US" sz="2400" b="1" dirty="0"/>
              <a:t>ACTION</a:t>
            </a:r>
            <a:r>
              <a:rPr lang="en-US" sz="2400" b="1" kern="1200" dirty="0">
                <a:solidFill>
                  <a:schemeClr val="tx1"/>
                </a:solidFill>
                <a:latin typeface="+mj-lt"/>
                <a:ea typeface="+mj-ea"/>
                <a:cs typeface="+mj-cs"/>
              </a:rPr>
              <a:t> </a:t>
            </a:r>
            <a:r>
              <a:rPr lang="en-US" sz="2400" b="1" dirty="0"/>
              <a:t>STEP</a:t>
            </a:r>
          </a:p>
        </p:txBody>
      </p:sp>
    </p:spTree>
    <p:extLst>
      <p:ext uri="{BB962C8B-B14F-4D97-AF65-F5344CB8AC3E}">
        <p14:creationId xmlns:p14="http://schemas.microsoft.com/office/powerpoint/2010/main" val="252442914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8AC2DD-AD58-491A-9A08-FB23CCDCEBAF}"/>
              </a:ext>
            </a:extLst>
          </p:cNvPr>
          <p:cNvSpPr>
            <a:spLocks noGrp="1"/>
          </p:cNvSpPr>
          <p:nvPr>
            <p:ph type="body" sz="quarter" idx="11"/>
          </p:nvPr>
        </p:nvSpPr>
        <p:spPr>
          <a:xfrm>
            <a:off x="469900" y="1493629"/>
            <a:ext cx="6755848" cy="4638813"/>
          </a:xfrm>
        </p:spPr>
        <p:txBody>
          <a:bodyPr>
            <a:noAutofit/>
          </a:bodyPr>
          <a:lstStyle/>
          <a:p>
            <a:pPr marL="0" indent="0" hangingPunct="0">
              <a:spcBef>
                <a:spcPts val="1200"/>
              </a:spcBef>
              <a:spcAft>
                <a:spcPts val="600"/>
              </a:spcAft>
              <a:buNone/>
            </a:pPr>
            <a:r>
              <a:rPr lang="en-US" sz="2200" b="1" dirty="0"/>
              <a:t>ADD UP POTENTIAL SOURCES OF INCOME</a:t>
            </a:r>
          </a:p>
          <a:p>
            <a:pPr marL="342900" indent="-342900" hangingPunct="0">
              <a:lnSpc>
                <a:spcPct val="100000"/>
              </a:lnSpc>
              <a:spcBef>
                <a:spcPts val="1200"/>
              </a:spcBef>
              <a:spcAft>
                <a:spcPts val="600"/>
              </a:spcAft>
              <a:buSzTx/>
              <a:buFont typeface="Arial" panose="020B0604020202020204" pitchFamily="34" charset="0"/>
              <a:buChar char="•"/>
            </a:pPr>
            <a:r>
              <a:rPr lang="en-US" sz="2200" dirty="0"/>
              <a:t>Estimates of Social Security benefits</a:t>
            </a:r>
          </a:p>
          <a:p>
            <a:pPr marL="342900" indent="-342900" hangingPunct="0">
              <a:lnSpc>
                <a:spcPct val="100000"/>
              </a:lnSpc>
              <a:spcBef>
                <a:spcPts val="1200"/>
              </a:spcBef>
              <a:spcAft>
                <a:spcPts val="600"/>
              </a:spcAft>
              <a:buSzTx/>
              <a:buFont typeface="Arial" panose="020B0604020202020204" pitchFamily="34" charset="0"/>
              <a:buChar char="•"/>
            </a:pPr>
            <a:r>
              <a:rPr lang="en-US" sz="2200" dirty="0"/>
              <a:t>Guaranteed payments from an employer pension</a:t>
            </a:r>
          </a:p>
          <a:p>
            <a:pPr marL="342900" indent="-342900" hangingPunct="0">
              <a:lnSpc>
                <a:spcPct val="100000"/>
              </a:lnSpc>
              <a:spcBef>
                <a:spcPts val="1200"/>
              </a:spcBef>
              <a:spcAft>
                <a:spcPts val="600"/>
              </a:spcAft>
              <a:buSzTx/>
              <a:buFont typeface="Arial" panose="020B0604020202020204" pitchFamily="34" charset="0"/>
              <a:buChar char="•"/>
            </a:pPr>
            <a:r>
              <a:rPr lang="en-US" sz="2200" dirty="0"/>
              <a:t>Non-retirement investment income</a:t>
            </a:r>
          </a:p>
          <a:p>
            <a:pPr marL="342900" indent="-342900" hangingPunct="0">
              <a:lnSpc>
                <a:spcPct val="100000"/>
              </a:lnSpc>
              <a:spcBef>
                <a:spcPts val="1200"/>
              </a:spcBef>
              <a:spcAft>
                <a:spcPts val="600"/>
              </a:spcAft>
              <a:buSzTx/>
              <a:buFont typeface="Arial" panose="020B0604020202020204" pitchFamily="34" charset="0"/>
              <a:buChar char="•"/>
            </a:pPr>
            <a:r>
              <a:rPr lang="en-US" sz="2200" dirty="0"/>
              <a:t>Part-time or consulting work</a:t>
            </a:r>
          </a:p>
          <a:p>
            <a:pPr marL="342900" indent="-342900" hangingPunct="0">
              <a:lnSpc>
                <a:spcPct val="100000"/>
              </a:lnSpc>
              <a:spcBef>
                <a:spcPts val="1200"/>
              </a:spcBef>
              <a:spcAft>
                <a:spcPts val="600"/>
              </a:spcAft>
              <a:buSzTx/>
              <a:buFont typeface="Arial" panose="020B0604020202020204" pitchFamily="34" charset="0"/>
              <a:buChar char="•"/>
            </a:pPr>
            <a:r>
              <a:rPr lang="en-US" sz="2200" dirty="0"/>
              <a:t>Rental payments, or other income</a:t>
            </a:r>
          </a:p>
          <a:p>
            <a:endParaRPr lang="en-US" dirty="0"/>
          </a:p>
        </p:txBody>
      </p:sp>
      <p:sp>
        <p:nvSpPr>
          <p:cNvPr id="2" name="Title 1">
            <a:extLst>
              <a:ext uri="{FF2B5EF4-FFF2-40B4-BE49-F238E27FC236}">
                <a16:creationId xmlns:a16="http://schemas.microsoft.com/office/drawing/2014/main" id="{20F70634-2C8B-4DA2-A0F2-715FE9C3C3FF}"/>
              </a:ext>
            </a:extLst>
          </p:cNvPr>
          <p:cNvSpPr>
            <a:spLocks noGrp="1"/>
          </p:cNvSpPr>
          <p:nvPr>
            <p:ph type="title"/>
          </p:nvPr>
        </p:nvSpPr>
        <p:spPr>
          <a:xfrm>
            <a:off x="359601" y="283704"/>
            <a:ext cx="11557416" cy="731521"/>
          </a:xfrm>
        </p:spPr>
        <p:txBody>
          <a:bodyPr/>
          <a:lstStyle/>
          <a:p>
            <a:r>
              <a:rPr lang="en-US" sz="4200" b="1" dirty="0"/>
              <a:t>Step 5: Determine when you want to retire</a:t>
            </a:r>
          </a:p>
        </p:txBody>
      </p:sp>
    </p:spTree>
    <p:extLst>
      <p:ext uri="{BB962C8B-B14F-4D97-AF65-F5344CB8AC3E}">
        <p14:creationId xmlns:p14="http://schemas.microsoft.com/office/powerpoint/2010/main" val="40685896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98F6E7-E2FA-4A60-9E70-77B1FEFE6D4D}"/>
              </a:ext>
            </a:extLst>
          </p:cNvPr>
          <p:cNvSpPr>
            <a:spLocks noGrp="1"/>
          </p:cNvSpPr>
          <p:nvPr>
            <p:ph type="title"/>
          </p:nvPr>
        </p:nvSpPr>
        <p:spPr>
          <a:xfrm>
            <a:off x="359601" y="283704"/>
            <a:ext cx="10582025" cy="731521"/>
          </a:xfrm>
        </p:spPr>
        <p:txBody>
          <a:bodyPr/>
          <a:lstStyle/>
          <a:p>
            <a:r>
              <a:rPr lang="en-US" sz="4400" b="1" dirty="0"/>
              <a:t>Determine when you want to retire</a:t>
            </a:r>
          </a:p>
        </p:txBody>
      </p:sp>
      <p:pic>
        <p:nvPicPr>
          <p:cNvPr id="7" name="Picture 6">
            <a:extLst>
              <a:ext uri="{FF2B5EF4-FFF2-40B4-BE49-F238E27FC236}">
                <a16:creationId xmlns:a16="http://schemas.microsoft.com/office/drawing/2014/main" id="{51ADF159-3A67-41D7-9B68-670FBA753D9B}"/>
              </a:ext>
            </a:extLst>
          </p:cNvPr>
          <p:cNvPicPr>
            <a:picLocks noChangeAspect="1"/>
          </p:cNvPicPr>
          <p:nvPr/>
        </p:nvPicPr>
        <p:blipFill>
          <a:blip r:embed="rId2"/>
          <a:stretch>
            <a:fillRect/>
          </a:stretch>
        </p:blipFill>
        <p:spPr>
          <a:xfrm>
            <a:off x="3543300" y="2171700"/>
            <a:ext cx="2993395" cy="3682303"/>
          </a:xfrm>
          <a:prstGeom prst="rect">
            <a:avLst/>
          </a:prstGeom>
        </p:spPr>
      </p:pic>
      <p:sp>
        <p:nvSpPr>
          <p:cNvPr id="4" name="TextBox 3">
            <a:extLst>
              <a:ext uri="{FF2B5EF4-FFF2-40B4-BE49-F238E27FC236}">
                <a16:creationId xmlns:a16="http://schemas.microsoft.com/office/drawing/2014/main" id="{9B0C694D-97DB-499E-AF9B-E489DD5F64B7}"/>
              </a:ext>
            </a:extLst>
          </p:cNvPr>
          <p:cNvSpPr txBox="1"/>
          <p:nvPr/>
        </p:nvSpPr>
        <p:spPr>
          <a:xfrm>
            <a:off x="487379" y="1376224"/>
            <a:ext cx="8520545" cy="51090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200" b="1" dirty="0"/>
              <a:t>REVIEW WITHDRAWAL RULES FOR RETIREMENT ACCOUNTS</a:t>
            </a:r>
          </a:p>
          <a:p>
            <a:pPr marL="0" marR="0" indent="0" algn="l" defTabSz="914400" rtl="0" fontAlgn="auto" latinLnBrk="0" hangingPunct="0">
              <a:lnSpc>
                <a:spcPct val="100000"/>
              </a:lnSpc>
              <a:buClrTx/>
              <a:buSzTx/>
              <a:buFontTx/>
              <a:buNone/>
              <a:tabLst/>
            </a:pPr>
            <a:endParaRPr kumimoji="0" lang="en-US" sz="2200" b="1" i="0" u="none" strike="noStrike" cap="none" spc="0" normalizeH="0" baseline="0" dirty="0">
              <a:ln>
                <a:noFill/>
              </a:ln>
              <a:solidFill>
                <a:srgbClr val="000000"/>
              </a:solidFill>
              <a:effectLst/>
              <a:uFillTx/>
              <a:latin typeface="+mj-lt"/>
              <a:ea typeface="+mj-ea"/>
              <a:cs typeface="+mj-cs"/>
              <a:sym typeface="Arial"/>
            </a:endParaRPr>
          </a:p>
          <a:p>
            <a:pPr marL="0" marR="0" indent="0" algn="l" defTabSz="914400" rtl="0" fontAlgn="auto" latinLnBrk="0" hangingPunct="0">
              <a:lnSpc>
                <a:spcPct val="100000"/>
              </a:lnSpc>
              <a:buClrTx/>
              <a:buSzTx/>
              <a:buFontTx/>
              <a:buNone/>
              <a:tabLst/>
            </a:pPr>
            <a:r>
              <a:rPr kumimoji="0" lang="en-US" sz="2200" b="1" i="0" u="none" strike="noStrike" cap="none" spc="0" normalizeH="0" baseline="0" dirty="0">
                <a:ln>
                  <a:noFill/>
                </a:ln>
                <a:solidFill>
                  <a:srgbClr val="000000"/>
                </a:solidFill>
                <a:effectLst/>
                <a:uFillTx/>
                <a:latin typeface="+mj-lt"/>
                <a:ea typeface="+mj-ea"/>
                <a:cs typeface="+mj-cs"/>
                <a:sym typeface="Arial"/>
              </a:rPr>
              <a:t>Traditional IRAs</a:t>
            </a:r>
          </a:p>
          <a:p>
            <a:r>
              <a:rPr lang="en-US" dirty="0"/>
              <a:t>Withdrawals allowed without penalties when you turn 59½, and you must take required minimum distributions (RMDs) when you turn 70½ or face steep IRS penalties.</a:t>
            </a:r>
          </a:p>
          <a:p>
            <a:pPr marL="0" marR="0" indent="0" algn="l" defTabSz="914400" rtl="0" fontAlgn="auto" latinLnBrk="0" hangingPunct="0">
              <a:lnSpc>
                <a:spcPct val="100000"/>
              </a:lnSpc>
              <a:buClrTx/>
              <a:buSzTx/>
              <a:buFontTx/>
              <a:buNone/>
              <a:tabLst/>
            </a:pPr>
            <a:endParaRPr kumimoji="0" lang="en-US" sz="2200" b="1" i="0" u="none" strike="noStrike" cap="none" spc="0" normalizeH="0" baseline="0" dirty="0">
              <a:ln>
                <a:noFill/>
              </a:ln>
              <a:solidFill>
                <a:srgbClr val="000000"/>
              </a:solidFill>
              <a:effectLst/>
              <a:uFillTx/>
              <a:latin typeface="+mj-lt"/>
              <a:ea typeface="+mj-ea"/>
              <a:cs typeface="+mj-cs"/>
              <a:sym typeface="Arial"/>
            </a:endParaRPr>
          </a:p>
          <a:p>
            <a:pPr marL="0" marR="0" indent="0" algn="l" defTabSz="914400" rtl="0" fontAlgn="auto" latinLnBrk="0" hangingPunct="0">
              <a:lnSpc>
                <a:spcPct val="100000"/>
              </a:lnSpc>
              <a:buClrTx/>
              <a:buSzTx/>
              <a:buFontTx/>
              <a:buNone/>
              <a:tabLst/>
            </a:pPr>
            <a:r>
              <a:rPr kumimoji="0" lang="en-US" sz="2200" b="1" i="0" u="none" strike="noStrike" cap="none" spc="0" normalizeH="0" baseline="0" dirty="0">
                <a:ln>
                  <a:noFill/>
                </a:ln>
                <a:solidFill>
                  <a:srgbClr val="000000"/>
                </a:solidFill>
                <a:effectLst/>
                <a:uFillTx/>
                <a:latin typeface="+mj-lt"/>
                <a:ea typeface="+mj-ea"/>
                <a:cs typeface="+mj-cs"/>
                <a:sym typeface="Arial"/>
              </a:rPr>
              <a:t>Roth IRAs</a:t>
            </a:r>
          </a:p>
          <a:p>
            <a:r>
              <a:rPr lang="en-US" dirty="0"/>
              <a:t>You’re not required to take distributions if you’re the original owner. And as long as the account is at least five years old, withdrawals are completely tax-free after you turn 59½.</a:t>
            </a:r>
          </a:p>
          <a:p>
            <a:pPr marL="0" marR="0" indent="0" algn="l" defTabSz="914400" rtl="0" fontAlgn="auto" latinLnBrk="0" hangingPunct="0">
              <a:lnSpc>
                <a:spcPct val="100000"/>
              </a:lnSpc>
              <a:buClrTx/>
              <a:buSzTx/>
              <a:buFontTx/>
              <a:buNone/>
              <a:tabLst/>
            </a:pPr>
            <a:endParaRPr kumimoji="0" lang="en-US" sz="2200" b="1" i="0" u="none" strike="noStrike" cap="none" spc="0" normalizeH="0" baseline="0" dirty="0">
              <a:ln>
                <a:noFill/>
              </a:ln>
              <a:solidFill>
                <a:srgbClr val="000000"/>
              </a:solidFill>
              <a:effectLst/>
              <a:uFillTx/>
              <a:latin typeface="+mj-lt"/>
              <a:ea typeface="+mj-ea"/>
              <a:cs typeface="+mj-cs"/>
              <a:sym typeface="Arial"/>
            </a:endParaRPr>
          </a:p>
          <a:p>
            <a:pPr marL="0" marR="0" indent="0" algn="l" defTabSz="914400" rtl="0" fontAlgn="auto" latinLnBrk="0" hangingPunct="0">
              <a:lnSpc>
                <a:spcPct val="100000"/>
              </a:lnSpc>
              <a:buClrTx/>
              <a:buSzTx/>
              <a:buFontTx/>
              <a:buNone/>
              <a:tabLst/>
            </a:pPr>
            <a:r>
              <a:rPr kumimoji="0" lang="en-US" sz="2200" b="1" i="0" u="none" strike="noStrike" cap="none" spc="0" normalizeH="0" baseline="0" dirty="0">
                <a:ln>
                  <a:noFill/>
                </a:ln>
                <a:solidFill>
                  <a:srgbClr val="000000"/>
                </a:solidFill>
                <a:effectLst/>
                <a:uFillTx/>
                <a:latin typeface="+mj-lt"/>
                <a:ea typeface="+mj-ea"/>
                <a:cs typeface="+mj-cs"/>
                <a:sym typeface="Arial"/>
              </a:rPr>
              <a:t>401(k) or 403(b) Plans</a:t>
            </a:r>
          </a:p>
          <a:p>
            <a:r>
              <a:rPr lang="en-US" dirty="0"/>
              <a:t>Penalty-free withdrawals can start once you turn 59½, and RMDs are generally required once you hit 70½. </a:t>
            </a:r>
            <a:r>
              <a:rPr lang="en-US" i="1" dirty="0"/>
              <a:t>An exception: </a:t>
            </a:r>
            <a:r>
              <a:rPr lang="en-US" dirty="0"/>
              <a:t>If you’re still working, you won’t have to take RMDs until you retire, which gives your money extra time to grow.</a:t>
            </a:r>
          </a:p>
          <a:p>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56544105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DCD91A-00B6-4498-840A-0E5583E83087}"/>
              </a:ext>
            </a:extLst>
          </p:cNvPr>
          <p:cNvSpPr>
            <a:spLocks noGrp="1"/>
          </p:cNvSpPr>
          <p:nvPr>
            <p:ph type="body" sz="quarter" idx="10"/>
          </p:nvPr>
        </p:nvSpPr>
        <p:spPr>
          <a:xfrm>
            <a:off x="436285" y="1853254"/>
            <a:ext cx="5383489" cy="3785949"/>
          </a:xfrm>
        </p:spPr>
        <p:txBody>
          <a:bodyPr/>
          <a:lstStyle/>
          <a:p>
            <a:pPr marL="0" indent="0" hangingPunct="0">
              <a:lnSpc>
                <a:spcPct val="100000"/>
              </a:lnSpc>
              <a:spcBef>
                <a:spcPts val="600"/>
              </a:spcBef>
              <a:buSzTx/>
              <a:buNone/>
            </a:pPr>
            <a:r>
              <a:rPr lang="en-US" sz="2200" b="1" dirty="0"/>
              <a:t>Regular expenses</a:t>
            </a:r>
          </a:p>
          <a:p>
            <a:pPr marL="342900" indent="-342900" hangingPunct="0">
              <a:lnSpc>
                <a:spcPct val="100000"/>
              </a:lnSpc>
              <a:spcBef>
                <a:spcPts val="600"/>
              </a:spcBef>
              <a:buSzTx/>
              <a:buFont typeface="Arial" panose="020B0604020202020204" pitchFamily="34" charset="0"/>
              <a:buChar char="•"/>
            </a:pPr>
            <a:r>
              <a:rPr lang="en-US" sz="2200" dirty="0"/>
              <a:t>Healthcare </a:t>
            </a:r>
          </a:p>
          <a:p>
            <a:pPr marL="342900" indent="-342900" hangingPunct="0">
              <a:lnSpc>
                <a:spcPct val="100000"/>
              </a:lnSpc>
              <a:spcBef>
                <a:spcPts val="600"/>
              </a:spcBef>
              <a:buSzTx/>
              <a:buFont typeface="Arial" panose="020B0604020202020204" pitchFamily="34" charset="0"/>
              <a:buChar char="•"/>
            </a:pPr>
            <a:r>
              <a:rPr lang="en-US" sz="2200" dirty="0"/>
              <a:t>Housing, utilities</a:t>
            </a:r>
          </a:p>
          <a:p>
            <a:pPr marL="342900" indent="-342900" hangingPunct="0">
              <a:lnSpc>
                <a:spcPct val="100000"/>
              </a:lnSpc>
              <a:spcBef>
                <a:spcPts val="600"/>
              </a:spcBef>
              <a:buSzTx/>
              <a:buFont typeface="Arial" panose="020B0604020202020204" pitchFamily="34" charset="0"/>
              <a:buChar char="•"/>
            </a:pPr>
            <a:r>
              <a:rPr lang="en-US" sz="2200" dirty="0"/>
              <a:t>Taxes and insurance</a:t>
            </a:r>
          </a:p>
          <a:p>
            <a:pPr marL="342900" indent="-342900" hangingPunct="0">
              <a:lnSpc>
                <a:spcPct val="100000"/>
              </a:lnSpc>
              <a:spcBef>
                <a:spcPts val="600"/>
              </a:spcBef>
              <a:buSzTx/>
              <a:buFont typeface="Arial" panose="020B0604020202020204" pitchFamily="34" charset="0"/>
              <a:buChar char="•"/>
            </a:pPr>
            <a:r>
              <a:rPr lang="en-US" sz="2200" dirty="0"/>
              <a:t>Groceries</a:t>
            </a:r>
          </a:p>
          <a:p>
            <a:pPr marL="342900" indent="-342900" hangingPunct="0">
              <a:lnSpc>
                <a:spcPct val="100000"/>
              </a:lnSpc>
              <a:spcBef>
                <a:spcPts val="600"/>
              </a:spcBef>
              <a:buSzTx/>
              <a:buFont typeface="Arial" panose="020B0604020202020204" pitchFamily="34" charset="0"/>
              <a:buChar char="•"/>
            </a:pPr>
            <a:r>
              <a:rPr lang="en-US" sz="2200" dirty="0"/>
              <a:t>Property repairs, maintenance</a:t>
            </a:r>
          </a:p>
          <a:p>
            <a:pPr marL="0" indent="0" hangingPunct="0">
              <a:lnSpc>
                <a:spcPct val="100000"/>
              </a:lnSpc>
              <a:spcBef>
                <a:spcPts val="0"/>
              </a:spcBef>
              <a:buSzTx/>
              <a:buNone/>
            </a:pPr>
            <a:endParaRPr lang="en-US" sz="2200" b="1" dirty="0"/>
          </a:p>
          <a:p>
            <a:pPr marL="0" indent="0" hangingPunct="0">
              <a:lnSpc>
                <a:spcPct val="100000"/>
              </a:lnSpc>
              <a:spcBef>
                <a:spcPts val="0"/>
              </a:spcBef>
              <a:buSzTx/>
              <a:buNone/>
            </a:pPr>
            <a:r>
              <a:rPr lang="en-US" sz="2200" b="1" dirty="0"/>
              <a:t>Occasional expenses</a:t>
            </a:r>
          </a:p>
          <a:p>
            <a:pPr marL="342900" indent="-342900" hangingPunct="0">
              <a:lnSpc>
                <a:spcPct val="100000"/>
              </a:lnSpc>
              <a:spcBef>
                <a:spcPts val="600"/>
              </a:spcBef>
              <a:buSzTx/>
              <a:buFont typeface="Arial" panose="020B0604020202020204" pitchFamily="34" charset="0"/>
              <a:buChar char="•"/>
            </a:pPr>
            <a:r>
              <a:rPr lang="en-US" sz="2200" dirty="0"/>
              <a:t>Vet bills and holiday gifts</a:t>
            </a:r>
          </a:p>
          <a:p>
            <a:endParaRPr lang="en-US" dirty="0"/>
          </a:p>
        </p:txBody>
      </p:sp>
      <p:sp>
        <p:nvSpPr>
          <p:cNvPr id="3" name="Text Placeholder 2">
            <a:extLst>
              <a:ext uri="{FF2B5EF4-FFF2-40B4-BE49-F238E27FC236}">
                <a16:creationId xmlns:a16="http://schemas.microsoft.com/office/drawing/2014/main" id="{80457CA2-FD05-40B8-AD29-60425CE655F5}"/>
              </a:ext>
            </a:extLst>
          </p:cNvPr>
          <p:cNvSpPr>
            <a:spLocks noGrp="1"/>
          </p:cNvSpPr>
          <p:nvPr>
            <p:ph type="body" sz="quarter" idx="11"/>
          </p:nvPr>
        </p:nvSpPr>
        <p:spPr>
          <a:xfrm>
            <a:off x="6351588" y="1942706"/>
            <a:ext cx="5473700" cy="3479159"/>
          </a:xfrm>
        </p:spPr>
        <p:txBody>
          <a:bodyPr/>
          <a:lstStyle/>
          <a:p>
            <a:pPr marL="0" indent="0" hangingPunct="0">
              <a:lnSpc>
                <a:spcPct val="100000"/>
              </a:lnSpc>
              <a:spcBef>
                <a:spcPts val="600"/>
              </a:spcBef>
              <a:buSzTx/>
              <a:buNone/>
            </a:pPr>
            <a:r>
              <a:rPr lang="en-US" sz="2200" b="1" dirty="0"/>
              <a:t>Lifestyle expenses in retirement</a:t>
            </a:r>
          </a:p>
          <a:p>
            <a:pPr marL="342900" indent="-342900" hangingPunct="0">
              <a:lnSpc>
                <a:spcPct val="100000"/>
              </a:lnSpc>
              <a:spcBef>
                <a:spcPts val="600"/>
              </a:spcBef>
              <a:buSzTx/>
              <a:buFont typeface="Arial" panose="020B0604020202020204" pitchFamily="34" charset="0"/>
              <a:buChar char="•"/>
            </a:pPr>
            <a:r>
              <a:rPr lang="en-US" sz="2200" dirty="0"/>
              <a:t>Travel</a:t>
            </a:r>
          </a:p>
          <a:p>
            <a:pPr marL="342900" indent="-342900" hangingPunct="0">
              <a:lnSpc>
                <a:spcPct val="100000"/>
              </a:lnSpc>
              <a:spcBef>
                <a:spcPts val="600"/>
              </a:spcBef>
              <a:buSzTx/>
              <a:buFont typeface="Arial" panose="020B0604020202020204" pitchFamily="34" charset="0"/>
              <a:buChar char="•"/>
            </a:pPr>
            <a:r>
              <a:rPr lang="en-US" sz="2200" dirty="0"/>
              <a:t>Art/hobby classes</a:t>
            </a:r>
          </a:p>
          <a:p>
            <a:pPr marL="342900" indent="-342900" hangingPunct="0">
              <a:lnSpc>
                <a:spcPct val="100000"/>
              </a:lnSpc>
              <a:spcBef>
                <a:spcPts val="600"/>
              </a:spcBef>
              <a:buSzTx/>
              <a:buFont typeface="Arial" panose="020B0604020202020204" pitchFamily="34" charset="0"/>
              <a:buChar char="•"/>
            </a:pPr>
            <a:r>
              <a:rPr lang="en-US" sz="2200" dirty="0"/>
              <a:t>Golfing/sports</a:t>
            </a:r>
          </a:p>
          <a:p>
            <a:pPr marL="342900" indent="-342900" hangingPunct="0">
              <a:lnSpc>
                <a:spcPct val="100000"/>
              </a:lnSpc>
              <a:spcBef>
                <a:spcPts val="600"/>
              </a:spcBef>
              <a:buSzTx/>
              <a:buFont typeface="Arial" panose="020B0604020202020204" pitchFamily="34" charset="0"/>
              <a:buChar char="•"/>
            </a:pPr>
            <a:r>
              <a:rPr lang="en-US" sz="2200" dirty="0"/>
              <a:t>Dining/entertainment</a:t>
            </a:r>
          </a:p>
          <a:p>
            <a:endParaRPr lang="en-US" dirty="0"/>
          </a:p>
        </p:txBody>
      </p:sp>
      <p:sp>
        <p:nvSpPr>
          <p:cNvPr id="4" name="Title 3">
            <a:extLst>
              <a:ext uri="{FF2B5EF4-FFF2-40B4-BE49-F238E27FC236}">
                <a16:creationId xmlns:a16="http://schemas.microsoft.com/office/drawing/2014/main" id="{3F95C356-32B5-4464-8A78-F0BC0894B6A8}"/>
              </a:ext>
            </a:extLst>
          </p:cNvPr>
          <p:cNvSpPr>
            <a:spLocks noGrp="1"/>
          </p:cNvSpPr>
          <p:nvPr>
            <p:ph type="title"/>
          </p:nvPr>
        </p:nvSpPr>
        <p:spPr>
          <a:xfrm>
            <a:off x="359601" y="283704"/>
            <a:ext cx="10789843" cy="731521"/>
          </a:xfrm>
        </p:spPr>
        <p:txBody>
          <a:bodyPr/>
          <a:lstStyle/>
          <a:p>
            <a:r>
              <a:rPr lang="en-US" sz="4400" b="1" dirty="0"/>
              <a:t>Determine when you want to retire</a:t>
            </a:r>
          </a:p>
        </p:txBody>
      </p:sp>
      <p:sp>
        <p:nvSpPr>
          <p:cNvPr id="5" name="TextBox 4">
            <a:extLst>
              <a:ext uri="{FF2B5EF4-FFF2-40B4-BE49-F238E27FC236}">
                <a16:creationId xmlns:a16="http://schemas.microsoft.com/office/drawing/2014/main" id="{32AADC8E-A27C-4C94-8F4B-96F47E540239}"/>
              </a:ext>
            </a:extLst>
          </p:cNvPr>
          <p:cNvSpPr txBox="1"/>
          <p:nvPr/>
        </p:nvSpPr>
        <p:spPr>
          <a:xfrm>
            <a:off x="436286" y="1218797"/>
            <a:ext cx="10491788"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r>
              <a:rPr lang="en-US" sz="2200" b="1" dirty="0"/>
              <a:t>ESTIMATE FUTURE EXPENSES</a:t>
            </a:r>
          </a:p>
        </p:txBody>
      </p:sp>
    </p:spTree>
    <p:extLst>
      <p:ext uri="{BB962C8B-B14F-4D97-AF65-F5344CB8AC3E}">
        <p14:creationId xmlns:p14="http://schemas.microsoft.com/office/powerpoint/2010/main" val="420571099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99E4E7-98C0-4CE2-8CED-CDF601B78416}"/>
              </a:ext>
            </a:extLst>
          </p:cNvPr>
          <p:cNvSpPr>
            <a:spLocks noGrp="1"/>
          </p:cNvSpPr>
          <p:nvPr>
            <p:ph type="body" sz="quarter" idx="11"/>
          </p:nvPr>
        </p:nvSpPr>
        <p:spPr>
          <a:xfrm>
            <a:off x="359602" y="1384300"/>
            <a:ext cx="8570191" cy="4337050"/>
          </a:xfrm>
        </p:spPr>
        <p:txBody>
          <a:bodyPr/>
          <a:lstStyle/>
          <a:p>
            <a:pPr marL="0" indent="0">
              <a:lnSpc>
                <a:spcPct val="100000"/>
              </a:lnSpc>
              <a:spcBef>
                <a:spcPts val="1200"/>
              </a:spcBef>
              <a:spcAft>
                <a:spcPts val="600"/>
              </a:spcAft>
              <a:buNone/>
            </a:pPr>
            <a:r>
              <a:rPr lang="en-US" sz="2200" b="1" dirty="0"/>
              <a:t>HOW LONG WILL YOUR INCOME LAST?</a:t>
            </a:r>
          </a:p>
          <a:p>
            <a:pPr>
              <a:lnSpc>
                <a:spcPct val="100000"/>
              </a:lnSpc>
              <a:spcBef>
                <a:spcPts val="1200"/>
              </a:spcBef>
              <a:spcAft>
                <a:spcPts val="600"/>
              </a:spcAft>
            </a:pPr>
            <a:r>
              <a:rPr lang="en-US" sz="2200" dirty="0"/>
              <a:t>Calculate the difference between your guaranteed annual income and your essential expenses. That’s the amount you’ll need to withdraw annually from your retirement accounts. </a:t>
            </a:r>
          </a:p>
          <a:p>
            <a:pPr>
              <a:lnSpc>
                <a:spcPct val="100000"/>
              </a:lnSpc>
              <a:spcBef>
                <a:spcPts val="1200"/>
              </a:spcBef>
              <a:spcAft>
                <a:spcPts val="600"/>
              </a:spcAft>
            </a:pPr>
            <a:r>
              <a:rPr lang="en-US" sz="2200" dirty="0"/>
              <a:t>Next, divide your total retirement savings balance by the annual withdrawal you just identified.</a:t>
            </a:r>
          </a:p>
          <a:p>
            <a:pPr>
              <a:lnSpc>
                <a:spcPct val="100000"/>
              </a:lnSpc>
              <a:spcBef>
                <a:spcPts val="1200"/>
              </a:spcBef>
              <a:spcAft>
                <a:spcPts val="600"/>
              </a:spcAft>
            </a:pPr>
            <a:r>
              <a:rPr lang="en-US" sz="2200" dirty="0"/>
              <a:t>The result? That’s the estimated number of years your savings could last. Think of it as a starting point for helping you figure out when you might be able to retire, or what action steps you can take now to retire when you want.</a:t>
            </a:r>
            <a:endParaRPr lang="en-US" sz="2200" b="1" dirty="0"/>
          </a:p>
        </p:txBody>
      </p:sp>
      <p:sp>
        <p:nvSpPr>
          <p:cNvPr id="3" name="Title 2">
            <a:extLst>
              <a:ext uri="{FF2B5EF4-FFF2-40B4-BE49-F238E27FC236}">
                <a16:creationId xmlns:a16="http://schemas.microsoft.com/office/drawing/2014/main" id="{F041E745-A541-4DE3-BB9B-97CDE85EFBDE}"/>
              </a:ext>
            </a:extLst>
          </p:cNvPr>
          <p:cNvSpPr>
            <a:spLocks noGrp="1"/>
          </p:cNvSpPr>
          <p:nvPr>
            <p:ph type="title"/>
          </p:nvPr>
        </p:nvSpPr>
        <p:spPr>
          <a:xfrm>
            <a:off x="359602" y="283704"/>
            <a:ext cx="10176780" cy="731521"/>
          </a:xfrm>
        </p:spPr>
        <p:txBody>
          <a:bodyPr/>
          <a:lstStyle/>
          <a:p>
            <a:r>
              <a:rPr lang="en-US" sz="4400" b="1" dirty="0"/>
              <a:t>Determine when you want to retire</a:t>
            </a:r>
            <a:endParaRPr lang="en-US" dirty="0"/>
          </a:p>
        </p:txBody>
      </p:sp>
    </p:spTree>
    <p:extLst>
      <p:ext uri="{BB962C8B-B14F-4D97-AF65-F5344CB8AC3E}">
        <p14:creationId xmlns:p14="http://schemas.microsoft.com/office/powerpoint/2010/main" val="373072704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843" y="1342709"/>
            <a:ext cx="5730373" cy="3867175"/>
          </a:xfrm>
          <a:prstGeom prst="rect">
            <a:avLst/>
          </a:prstGeom>
          <a:ln>
            <a:solidFill>
              <a:srgbClr val="666699"/>
            </a:solidFill>
          </a:ln>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433350" y="1342709"/>
            <a:ext cx="4019380" cy="4392633"/>
          </a:xfrm>
        </p:spPr>
        <p:txBody>
          <a:bodyPr vert="horz" lIns="91440" tIns="45720" rIns="91440" bIns="45720" rtlCol="0">
            <a:noAutofit/>
          </a:bodyPr>
          <a:lstStyle/>
          <a:p>
            <a:pPr marL="0" indent="0">
              <a:lnSpc>
                <a:spcPct val="100000"/>
              </a:lnSpc>
              <a:spcBef>
                <a:spcPts val="600"/>
              </a:spcBef>
              <a:spcAft>
                <a:spcPts val="600"/>
              </a:spcAft>
              <a:buNone/>
            </a:pPr>
            <a:r>
              <a:rPr lang="en-US" sz="1800" kern="1200" dirty="0">
                <a:solidFill>
                  <a:schemeClr val="tx1">
                    <a:lumMod val="50000"/>
                  </a:schemeClr>
                </a:solidFill>
              </a:rPr>
              <a:t>Estimate future income and expenses in retirement. Try these tools:</a:t>
            </a:r>
          </a:p>
          <a:p>
            <a:pPr>
              <a:lnSpc>
                <a:spcPct val="100000"/>
              </a:lnSpc>
              <a:spcBef>
                <a:spcPts val="600"/>
              </a:spcBef>
              <a:spcAft>
                <a:spcPts val="600"/>
              </a:spcAft>
            </a:pPr>
            <a:r>
              <a:rPr lang="en-US" sz="1600" kern="1200" dirty="0">
                <a:solidFill>
                  <a:schemeClr val="tx1">
                    <a:lumMod val="50000"/>
                  </a:schemeClr>
                </a:solidFill>
              </a:rPr>
              <a:t>Estimate RMDs, </a:t>
            </a:r>
            <a:r>
              <a:rPr lang="en-US" sz="1600" kern="1200" dirty="0">
                <a:solidFill>
                  <a:schemeClr val="tx1">
                    <a:lumMod val="50000"/>
                  </a:schemeClr>
                </a:solidFill>
                <a:hlinkClick r:id="rId3"/>
              </a:rPr>
              <a:t>https://www.irs.gov/retirement-plans/plan-participant-employee/required-minimum-distribution-worksheets</a:t>
            </a:r>
            <a:endParaRPr lang="en-US" sz="1600" kern="1200" dirty="0">
              <a:solidFill>
                <a:schemeClr val="tx1">
                  <a:lumMod val="50000"/>
                </a:schemeClr>
              </a:solidFill>
            </a:endParaRPr>
          </a:p>
          <a:p>
            <a:pPr>
              <a:lnSpc>
                <a:spcPct val="100000"/>
              </a:lnSpc>
              <a:spcBef>
                <a:spcPts val="600"/>
              </a:spcBef>
              <a:spcAft>
                <a:spcPts val="600"/>
              </a:spcAft>
            </a:pPr>
            <a:r>
              <a:rPr lang="en-US" sz="1600" kern="1200" dirty="0">
                <a:solidFill>
                  <a:schemeClr val="tx1">
                    <a:lumMod val="50000"/>
                  </a:schemeClr>
                </a:solidFill>
              </a:rPr>
              <a:t>Estimate monthly expenses, </a:t>
            </a:r>
            <a:r>
              <a:rPr lang="en-US" sz="1600" kern="1200" dirty="0">
                <a:solidFill>
                  <a:schemeClr val="tx1">
                    <a:lumMod val="50000"/>
                  </a:schemeClr>
                </a:solidFill>
                <a:hlinkClick r:id="rId4"/>
              </a:rPr>
              <a:t>https://personal.vanguard.com/us/insights/retirement/tool/retirement-expense-worksheet</a:t>
            </a:r>
            <a:endParaRPr lang="en-US" sz="1600" kern="1200" dirty="0">
              <a:solidFill>
                <a:schemeClr val="tx1">
                  <a:lumMod val="50000"/>
                </a:schemeClr>
              </a:solidFill>
            </a:endParaRPr>
          </a:p>
          <a:p>
            <a:pPr>
              <a:lnSpc>
                <a:spcPct val="100000"/>
              </a:lnSpc>
              <a:spcBef>
                <a:spcPts val="600"/>
              </a:spcBef>
              <a:spcAft>
                <a:spcPts val="600"/>
              </a:spcAft>
            </a:pPr>
            <a:r>
              <a:rPr lang="en-US" sz="1600" kern="1200" dirty="0">
                <a:solidFill>
                  <a:schemeClr val="tx1">
                    <a:lumMod val="50000"/>
                  </a:schemeClr>
                </a:solidFill>
              </a:rPr>
              <a:t>Calculate how much you need to save, </a:t>
            </a:r>
            <a:r>
              <a:rPr lang="en-US" sz="1600" kern="1200" dirty="0">
                <a:solidFill>
                  <a:schemeClr val="tx1">
                    <a:lumMod val="50000"/>
                  </a:schemeClr>
                </a:solidFill>
                <a:hlinkClick r:id="rId5"/>
              </a:rPr>
              <a:t>https://www.kiplinger.com/tool/retirement/T047-S001-retirement-savings-calculator-how-much-money-do-i/index.php</a:t>
            </a:r>
            <a:endParaRPr lang="en-US" sz="1600" kern="1200" dirty="0">
              <a:solidFill>
                <a:schemeClr val="tx1">
                  <a:lumMod val="50000"/>
                </a:schemeClr>
              </a:solidFill>
            </a:endParaRPr>
          </a:p>
          <a:p>
            <a:pPr marL="0">
              <a:buFont typeface="Arial" panose="020B0604020202020204" pitchFamily="34" charset="0"/>
              <a:buChar char="•"/>
            </a:pPr>
            <a:endParaRPr lang="en-US" sz="1600" kern="1200" dirty="0">
              <a:solidFill>
                <a:schemeClr val="tx1"/>
              </a:solidFill>
              <a:latin typeface="+mn-lt"/>
              <a:ea typeface="+mn-ea"/>
              <a:cs typeface="+mn-cs"/>
            </a:endParaRPr>
          </a:p>
        </p:txBody>
      </p:sp>
      <p:sp>
        <p:nvSpPr>
          <p:cNvPr id="3" name="Title 2">
            <a:extLst>
              <a:ext uri="{FF2B5EF4-FFF2-40B4-BE49-F238E27FC236}">
                <a16:creationId xmlns:a16="http://schemas.microsoft.com/office/drawing/2014/main" id="{84368F51-4430-41B9-BE7C-6307B7DA1025}"/>
              </a:ext>
            </a:extLst>
          </p:cNvPr>
          <p:cNvSpPr>
            <a:spLocks noGrp="1"/>
          </p:cNvSpPr>
          <p:nvPr>
            <p:ph type="title"/>
          </p:nvPr>
        </p:nvSpPr>
        <p:spPr>
          <a:xfrm>
            <a:off x="433350" y="357492"/>
            <a:ext cx="3505495" cy="537030"/>
          </a:xfrm>
        </p:spPr>
        <p:txBody>
          <a:bodyPr vert="horz" lIns="91440" tIns="45720" rIns="91440" bIns="45720" rtlCol="0" anchor="ctr">
            <a:normAutofit/>
          </a:bodyPr>
          <a:lstStyle/>
          <a:p>
            <a:pPr>
              <a:spcBef>
                <a:spcPct val="0"/>
              </a:spcBef>
            </a:pPr>
            <a:r>
              <a:rPr lang="en-US" sz="2400" b="1" dirty="0"/>
              <a:t>ACTION</a:t>
            </a:r>
            <a:r>
              <a:rPr lang="en-US" sz="2400" b="1" kern="1200" dirty="0">
                <a:solidFill>
                  <a:schemeClr val="tx1"/>
                </a:solidFill>
                <a:latin typeface="+mj-lt"/>
                <a:ea typeface="+mj-ea"/>
                <a:cs typeface="+mj-cs"/>
              </a:rPr>
              <a:t> </a:t>
            </a:r>
            <a:r>
              <a:rPr lang="en-US" sz="2400" b="1" dirty="0"/>
              <a:t>STEP</a:t>
            </a:r>
          </a:p>
        </p:txBody>
      </p:sp>
    </p:spTree>
    <p:extLst>
      <p:ext uri="{BB962C8B-B14F-4D97-AF65-F5344CB8AC3E}">
        <p14:creationId xmlns:p14="http://schemas.microsoft.com/office/powerpoint/2010/main" val="293952458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611AEC5-C15E-4A65-9DE5-FE493EDFDBCC}"/>
              </a:ext>
            </a:extLst>
          </p:cNvPr>
          <p:cNvPicPr>
            <a:picLocks noGrp="1" noChangeAspect="1"/>
          </p:cNvPicPr>
          <p:nvPr>
            <p:ph type="pic" sz="quarter" idx="10"/>
          </p:nvPr>
        </p:nvPicPr>
        <p:blipFill>
          <a:blip r:embed="rId2"/>
          <a:srcRect t="12706" b="12706"/>
          <a:stretch>
            <a:fillRect/>
          </a:stretch>
        </p:blipFill>
        <p:spPr>
          <a:prstGeom prst="ellipse">
            <a:avLst/>
          </a:prstGeom>
        </p:spPr>
      </p:pic>
      <p:sp>
        <p:nvSpPr>
          <p:cNvPr id="3" name="Text Placeholder 2">
            <a:extLst>
              <a:ext uri="{FF2B5EF4-FFF2-40B4-BE49-F238E27FC236}">
                <a16:creationId xmlns:a16="http://schemas.microsoft.com/office/drawing/2014/main" id="{E6E00380-C082-4586-8EA1-DD3EE2661053}"/>
              </a:ext>
            </a:extLst>
          </p:cNvPr>
          <p:cNvSpPr>
            <a:spLocks noGrp="1"/>
          </p:cNvSpPr>
          <p:nvPr>
            <p:ph type="body" sz="quarter" idx="11"/>
          </p:nvPr>
        </p:nvSpPr>
        <p:spPr>
          <a:xfrm>
            <a:off x="469899" y="1384300"/>
            <a:ext cx="5801691" cy="4337050"/>
          </a:xfrm>
        </p:spPr>
        <p:txBody>
          <a:bodyPr/>
          <a:lstStyle/>
          <a:p>
            <a:pPr marL="0" indent="0">
              <a:lnSpc>
                <a:spcPct val="100000"/>
              </a:lnSpc>
              <a:spcBef>
                <a:spcPts val="1200"/>
              </a:spcBef>
              <a:spcAft>
                <a:spcPts val="600"/>
              </a:spcAft>
              <a:buNone/>
            </a:pPr>
            <a:r>
              <a:rPr lang="en-US" sz="2200" dirty="0"/>
              <a:t>Now that you’ve learned some smart ways to boost savings and gauge sources of income in retirement, you’re ready to supercharge your progress.</a:t>
            </a:r>
          </a:p>
          <a:p>
            <a:pPr marL="0" indent="0">
              <a:lnSpc>
                <a:spcPct val="100000"/>
              </a:lnSpc>
              <a:spcBef>
                <a:spcPts val="1200"/>
              </a:spcBef>
              <a:spcAft>
                <a:spcPts val="600"/>
              </a:spcAft>
              <a:buNone/>
            </a:pPr>
            <a:r>
              <a:rPr lang="en-US" sz="2200" dirty="0"/>
              <a:t>Let’s put your preparedness to the test with these six questions!</a:t>
            </a:r>
          </a:p>
          <a:p>
            <a:pPr marL="0" indent="0">
              <a:buNone/>
            </a:pPr>
            <a:endParaRPr lang="en-US" dirty="0"/>
          </a:p>
        </p:txBody>
      </p:sp>
      <p:sp>
        <p:nvSpPr>
          <p:cNvPr id="4" name="Title 3">
            <a:extLst>
              <a:ext uri="{FF2B5EF4-FFF2-40B4-BE49-F238E27FC236}">
                <a16:creationId xmlns:a16="http://schemas.microsoft.com/office/drawing/2014/main" id="{BE8498BD-4989-4BBF-95F9-811EEB109721}"/>
              </a:ext>
            </a:extLst>
          </p:cNvPr>
          <p:cNvSpPr>
            <a:spLocks noGrp="1"/>
          </p:cNvSpPr>
          <p:nvPr>
            <p:ph type="title"/>
          </p:nvPr>
        </p:nvSpPr>
        <p:spPr>
          <a:xfrm>
            <a:off x="359602" y="283704"/>
            <a:ext cx="10270298" cy="731521"/>
          </a:xfrm>
        </p:spPr>
        <p:txBody>
          <a:bodyPr/>
          <a:lstStyle/>
          <a:p>
            <a:r>
              <a:rPr lang="en-US" sz="4400" b="1" dirty="0"/>
              <a:t>Quiz: Test your financial know-how</a:t>
            </a:r>
            <a:endParaRPr lang="en-US" dirty="0"/>
          </a:p>
        </p:txBody>
      </p:sp>
    </p:spTree>
    <p:extLst>
      <p:ext uri="{BB962C8B-B14F-4D97-AF65-F5344CB8AC3E}">
        <p14:creationId xmlns:p14="http://schemas.microsoft.com/office/powerpoint/2010/main" val="327235267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3" y="1905216"/>
            <a:ext cx="5459412" cy="3587317"/>
          </a:xfrm>
        </p:spPr>
        <p:txBody>
          <a:bodyPr/>
          <a:lstStyle/>
          <a:p>
            <a:pPr marL="0" indent="0">
              <a:lnSpc>
                <a:spcPct val="100000"/>
              </a:lnSpc>
              <a:spcBef>
                <a:spcPts val="1200"/>
              </a:spcBef>
              <a:spcAft>
                <a:spcPts val="600"/>
              </a:spcAft>
              <a:buNone/>
            </a:pPr>
            <a:r>
              <a:rPr lang="en-US" sz="2000" b="1" dirty="0"/>
              <a:t>QUESTION # 1</a:t>
            </a:r>
          </a:p>
          <a:p>
            <a:pPr marL="0" indent="0">
              <a:lnSpc>
                <a:spcPct val="100000"/>
              </a:lnSpc>
              <a:spcBef>
                <a:spcPts val="1200"/>
              </a:spcBef>
              <a:spcAft>
                <a:spcPts val="600"/>
              </a:spcAft>
              <a:buNone/>
            </a:pPr>
            <a:r>
              <a:rPr lang="en-US" sz="2000" dirty="0"/>
              <a:t>Seth is really moving up in his career and wants to finally retire some debt, plus take the leap and buy a 40-foot sailboat he’s had his eyes on for years. </a:t>
            </a:r>
          </a:p>
          <a:p>
            <a:pPr marL="0" indent="0">
              <a:lnSpc>
                <a:spcPct val="100000"/>
              </a:lnSpc>
              <a:spcBef>
                <a:spcPts val="1200"/>
              </a:spcBef>
              <a:spcAft>
                <a:spcPts val="600"/>
              </a:spcAft>
              <a:buNone/>
            </a:pPr>
            <a:r>
              <a:rPr lang="en-US" sz="2000" dirty="0"/>
              <a:t>He’s watched his money steadily accumulate in his IRA and figures he can go ahead and use some of it early because he’s got lots of time before retirement to make it up. </a:t>
            </a:r>
          </a:p>
          <a:p>
            <a:pPr marL="0" indent="0">
              <a:lnSpc>
                <a:spcPct val="100000"/>
              </a:lnSpc>
              <a:spcBef>
                <a:spcPts val="1200"/>
              </a:spcBef>
              <a:spcAft>
                <a:spcPts val="600"/>
              </a:spcAft>
              <a:buNone/>
            </a:pPr>
            <a:r>
              <a:rPr lang="en-US" sz="2000" dirty="0"/>
              <a:t>Is this a wise move?</a:t>
            </a:r>
          </a:p>
          <a:p>
            <a:pPr marL="0" indent="0">
              <a:buNone/>
            </a:pPr>
            <a:endParaRPr lang="en-US" sz="2200" dirty="0"/>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72227" y="2443025"/>
            <a:ext cx="5473700"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Smart move. Go for it!</a:t>
            </a:r>
          </a:p>
          <a:p>
            <a:pPr marL="365760" indent="-365760">
              <a:lnSpc>
                <a:spcPct val="100000"/>
              </a:lnSpc>
              <a:spcBef>
                <a:spcPts val="1200"/>
              </a:spcBef>
              <a:spcAft>
                <a:spcPts val="1200"/>
              </a:spcAft>
              <a:buFont typeface="Wingdings" panose="05000000000000000000" pitchFamily="2" charset="2"/>
              <a:buChar char="q"/>
            </a:pPr>
            <a:r>
              <a:rPr lang="en-US" sz="2200" dirty="0"/>
              <a:t>Bad move. Don’t do it!</a:t>
            </a:r>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197562" cy="731521"/>
          </a:xfrm>
        </p:spPr>
        <p:txBody>
          <a:bodyPr/>
          <a:lstStyle/>
          <a:p>
            <a:r>
              <a:rPr lang="en-US" sz="4400" b="1" dirty="0"/>
              <a:t>Quiz: Test your financial know-how</a:t>
            </a:r>
            <a:endParaRPr lang="en-US" dirty="0"/>
          </a:p>
        </p:txBody>
      </p:sp>
    </p:spTree>
    <p:extLst>
      <p:ext uri="{BB962C8B-B14F-4D97-AF65-F5344CB8AC3E}">
        <p14:creationId xmlns:p14="http://schemas.microsoft.com/office/powerpoint/2010/main" val="265251110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72661" y="1384300"/>
            <a:ext cx="6991626" cy="4337050"/>
          </a:xfrm>
        </p:spPr>
        <p:txBody>
          <a:bodyPr/>
          <a:lstStyle/>
          <a:p>
            <a:pPr marL="0" indent="0">
              <a:buNone/>
            </a:pPr>
            <a:r>
              <a:rPr lang="en-US" sz="2200" b="1" dirty="0"/>
              <a:t>THE ANSWER?</a:t>
            </a:r>
          </a:p>
          <a:p>
            <a:pPr marL="0" indent="0">
              <a:lnSpc>
                <a:spcPct val="100000"/>
              </a:lnSpc>
              <a:spcBef>
                <a:spcPts val="1200"/>
              </a:spcBef>
              <a:spcAft>
                <a:spcPts val="600"/>
              </a:spcAft>
              <a:buNone/>
            </a:pPr>
            <a:r>
              <a:rPr lang="en-US" sz="2000" dirty="0"/>
              <a:t>Don’t do it, Seth! </a:t>
            </a:r>
          </a:p>
          <a:p>
            <a:pPr marL="0" indent="0">
              <a:lnSpc>
                <a:spcPct val="100000"/>
              </a:lnSpc>
              <a:spcBef>
                <a:spcPts val="1200"/>
              </a:spcBef>
              <a:spcAft>
                <a:spcPts val="600"/>
              </a:spcAft>
              <a:buNone/>
            </a:pPr>
            <a:r>
              <a:rPr lang="en-US" sz="2000" dirty="0"/>
              <a:t>Keep your retirement savings for retirement. It may be tempting to dip into these funds by taking early withdrawals or loans, but doing so amounts to savings sabotage. </a:t>
            </a:r>
          </a:p>
          <a:p>
            <a:pPr marL="0" indent="0">
              <a:lnSpc>
                <a:spcPct val="100000"/>
              </a:lnSpc>
              <a:spcBef>
                <a:spcPts val="1200"/>
              </a:spcBef>
              <a:spcAft>
                <a:spcPts val="600"/>
              </a:spcAft>
              <a:buNone/>
            </a:pPr>
            <a:r>
              <a:rPr lang="en-US" sz="2000" dirty="0"/>
              <a:t>You’ll lose out on the momentum of compounding on that money, pay 10% early – withdrawal penalties, and possibly owe taxes, too.</a:t>
            </a:r>
          </a:p>
          <a:p>
            <a:pPr marL="0" indent="0">
              <a:lnSpc>
                <a:spcPct val="100000"/>
              </a:lnSpc>
              <a:spcBef>
                <a:spcPts val="1200"/>
              </a:spcBef>
              <a:spcAft>
                <a:spcPts val="600"/>
              </a:spcAft>
              <a:buNone/>
            </a:pPr>
            <a:r>
              <a:rPr lang="en-US" sz="2000" dirty="0"/>
              <a:t>Losing that long-term growth – and paying for doing so – can really take a bite out of your hard-earned savings.</a:t>
            </a:r>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financial know-how</a:t>
            </a:r>
            <a:endParaRPr lang="en-US" dirty="0"/>
          </a:p>
        </p:txBody>
      </p:sp>
    </p:spTree>
    <p:extLst>
      <p:ext uri="{BB962C8B-B14F-4D97-AF65-F5344CB8AC3E}">
        <p14:creationId xmlns:p14="http://schemas.microsoft.com/office/powerpoint/2010/main" val="26987958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D073-2E17-48DA-99D9-BB695F4128F9}"/>
              </a:ext>
            </a:extLst>
          </p:cNvPr>
          <p:cNvSpPr>
            <a:spLocks noGrp="1"/>
          </p:cNvSpPr>
          <p:nvPr>
            <p:ph type="title"/>
          </p:nvPr>
        </p:nvSpPr>
        <p:spPr>
          <a:xfrm>
            <a:off x="359601" y="283704"/>
            <a:ext cx="8059780" cy="731521"/>
          </a:xfrm>
        </p:spPr>
        <p:txBody>
          <a:bodyPr/>
          <a:lstStyle/>
          <a:p>
            <a:r>
              <a:rPr lang="en-US" dirty="0"/>
              <a:t>The </a:t>
            </a:r>
            <a:r>
              <a:rPr lang="en-US" i="1" dirty="0"/>
              <a:t>When I’m 65</a:t>
            </a:r>
            <a:r>
              <a:rPr lang="en-US" dirty="0"/>
              <a:t> program</a:t>
            </a:r>
          </a:p>
        </p:txBody>
      </p:sp>
      <p:sp>
        <p:nvSpPr>
          <p:cNvPr id="3" name="TextBox 2">
            <a:extLst>
              <a:ext uri="{FF2B5EF4-FFF2-40B4-BE49-F238E27FC236}">
                <a16:creationId xmlns:a16="http://schemas.microsoft.com/office/drawing/2014/main" id="{A86A0EC3-5E69-475E-8415-4A4D43CF1A46}"/>
              </a:ext>
            </a:extLst>
          </p:cNvPr>
          <p:cNvSpPr txBox="1"/>
          <p:nvPr/>
        </p:nvSpPr>
        <p:spPr>
          <a:xfrm rot="10800000" flipH="1" flipV="1">
            <a:off x="442368" y="997144"/>
            <a:ext cx="8503328" cy="5155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spcBef>
                <a:spcPts val="600"/>
              </a:spcBef>
            </a:pPr>
            <a:r>
              <a:rPr lang="en-US" sz="2200" b="1" cap="all" dirty="0"/>
              <a:t>How we live &amp; thrive in retirement is changing dramatically</a:t>
            </a:r>
          </a:p>
          <a:p>
            <a:pPr marL="342900" lvl="0" indent="-342900">
              <a:spcBef>
                <a:spcPts val="1200"/>
              </a:spcBef>
              <a:buFont typeface="Arial" panose="020B0604020202020204" pitchFamily="34" charset="0"/>
              <a:buChar char="•"/>
            </a:pPr>
            <a:r>
              <a:rPr lang="en-US" sz="2000" dirty="0"/>
              <a:t>The </a:t>
            </a:r>
            <a:r>
              <a:rPr lang="en-US" sz="2000" b="1" i="1" dirty="0"/>
              <a:t>When I’m 65</a:t>
            </a:r>
            <a:r>
              <a:rPr lang="en-US" sz="2000" dirty="0"/>
              <a:t> program is a national public television documentary and a multi-year community engagement program.</a:t>
            </a:r>
          </a:p>
          <a:p>
            <a:pPr marL="342900" indent="-342900">
              <a:spcBef>
                <a:spcPts val="1200"/>
              </a:spcBef>
              <a:buFont typeface="Arial" panose="020B0604020202020204" pitchFamily="34" charset="0"/>
              <a:buChar char="•"/>
            </a:pPr>
            <a:r>
              <a:rPr lang="en-US" sz="2000" dirty="0"/>
              <a:t>The </a:t>
            </a:r>
            <a:r>
              <a:rPr lang="en-US" sz="2000" b="1" i="1" dirty="0"/>
              <a:t>When I’m 65</a:t>
            </a:r>
            <a:r>
              <a:rPr lang="en-US" sz="2000" dirty="0"/>
              <a:t> documentary explores:	</a:t>
            </a:r>
          </a:p>
          <a:p>
            <a:pPr marL="731520" lvl="5" indent="-365760">
              <a:spcBef>
                <a:spcPts val="1200"/>
              </a:spcBef>
              <a:buFont typeface="Courier New" panose="02070309020205020404" pitchFamily="49" charset="0"/>
              <a:buChar char="o"/>
            </a:pPr>
            <a:r>
              <a:rPr lang="en-US" dirty="0"/>
              <a:t>Multi-generational approaches to retirement</a:t>
            </a:r>
          </a:p>
          <a:p>
            <a:pPr marL="731520" lvl="3" indent="-365760">
              <a:spcBef>
                <a:spcPts val="1200"/>
              </a:spcBef>
              <a:buFont typeface="Courier New" panose="02070309020205020404" pitchFamily="49" charset="0"/>
              <a:buChar char="o"/>
            </a:pPr>
            <a:r>
              <a:rPr lang="en-US" dirty="0"/>
              <a:t>Changing attitudes toward work, debt, housing, and financial fraud</a:t>
            </a:r>
          </a:p>
          <a:p>
            <a:pPr marL="731520" lvl="3" indent="-365760">
              <a:spcBef>
                <a:spcPts val="1200"/>
              </a:spcBef>
              <a:buFont typeface="Courier New" panose="02070309020205020404" pitchFamily="49" charset="0"/>
              <a:buChar char="o"/>
            </a:pPr>
            <a:r>
              <a:rPr lang="en-US" dirty="0"/>
              <a:t>Financial choices Americans of all ages must make to plan for a financially      secure future</a:t>
            </a:r>
          </a:p>
          <a:p>
            <a:pPr marL="342900" indent="-342900">
              <a:spcBef>
                <a:spcPts val="1200"/>
              </a:spcBef>
              <a:buFont typeface="Arial" panose="020B0604020202020204" pitchFamily="34" charset="0"/>
              <a:buChar char="•"/>
            </a:pPr>
            <a:r>
              <a:rPr lang="en-US" sz="2000" dirty="0"/>
              <a:t>The </a:t>
            </a:r>
            <a:r>
              <a:rPr lang="en-US" sz="2000" b="1" i="1" dirty="0"/>
              <a:t>When I’m 65 </a:t>
            </a:r>
            <a:r>
              <a:rPr lang="en-US" sz="2000" dirty="0"/>
              <a:t>community engagement program uses screenings of the documentary, engagement videos, booklets, in-person training, and other resources to stimulate discussions and online activity to help individuals and families prepare for a financially secure retirement. </a:t>
            </a:r>
            <a:r>
              <a:rPr lang="en-US" sz="2200" dirty="0"/>
              <a:t> </a:t>
            </a:r>
          </a:p>
          <a:p>
            <a:pPr marL="342900" lvl="0" indent="-342900">
              <a:spcBef>
                <a:spcPts val="1200"/>
              </a:spcBef>
              <a:buFont typeface="Arial" panose="020B0604020202020204" pitchFamily="34" charset="0"/>
              <a:buChar char="•"/>
            </a:pPr>
            <a:r>
              <a:rPr lang="en-US" dirty="0">
                <a:hlinkClick r:id="rId2"/>
              </a:rPr>
              <a:t>www.wi65.org</a:t>
            </a:r>
            <a:r>
              <a:rPr lang="en-US" dirty="0"/>
              <a:t> | </a:t>
            </a:r>
            <a:r>
              <a:rPr lang="en-US" dirty="0">
                <a:hlinkClick r:id="rId3"/>
              </a:rPr>
              <a:t>facebook.com/WI65Project </a:t>
            </a:r>
            <a:r>
              <a:rPr lang="en-US" dirty="0"/>
              <a:t>| </a:t>
            </a:r>
            <a:r>
              <a:rPr lang="en-US" dirty="0">
                <a:hlinkClick r:id="rId4"/>
              </a:rPr>
              <a:t>twitter.com/WI65Project</a:t>
            </a:r>
            <a:endParaRPr lang="en-US" sz="2200" dirty="0"/>
          </a:p>
        </p:txBody>
      </p:sp>
    </p:spTree>
    <p:extLst>
      <p:ext uri="{BB962C8B-B14F-4D97-AF65-F5344CB8AC3E}">
        <p14:creationId xmlns:p14="http://schemas.microsoft.com/office/powerpoint/2010/main" val="265412007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3" y="2065338"/>
            <a:ext cx="5344698" cy="3267075"/>
          </a:xfrm>
        </p:spPr>
        <p:txBody>
          <a:bodyPr/>
          <a:lstStyle/>
          <a:p>
            <a:pPr marL="0" indent="0">
              <a:buNone/>
            </a:pPr>
            <a:r>
              <a:rPr lang="en-US" sz="2200" b="1" dirty="0"/>
              <a:t>QUESTION # 2</a:t>
            </a:r>
          </a:p>
          <a:p>
            <a:pPr marL="0" indent="0">
              <a:lnSpc>
                <a:spcPct val="100000"/>
              </a:lnSpc>
              <a:spcBef>
                <a:spcPts val="1200"/>
              </a:spcBef>
              <a:spcAft>
                <a:spcPts val="600"/>
              </a:spcAft>
              <a:buNone/>
            </a:pPr>
            <a:r>
              <a:rPr lang="en-US" sz="2000" dirty="0"/>
              <a:t>You are within 10 years of retiring and your 401(k) balance is down. You should:</a:t>
            </a:r>
          </a:p>
          <a:p>
            <a:pPr marL="457200" indent="-457200">
              <a:lnSpc>
                <a:spcPct val="100000"/>
              </a:lnSpc>
              <a:spcBef>
                <a:spcPts val="1200"/>
              </a:spcBef>
              <a:spcAft>
                <a:spcPts val="600"/>
              </a:spcAft>
              <a:buFont typeface="+mj-lt"/>
              <a:buAutoNum type="alphaUcPeriod"/>
            </a:pPr>
            <a:r>
              <a:rPr lang="en-US" sz="2000" dirty="0"/>
              <a:t>Reassess your asset allocation to make sure it’s still appropriate.</a:t>
            </a:r>
          </a:p>
          <a:p>
            <a:pPr marL="457200" indent="-457200">
              <a:lnSpc>
                <a:spcPct val="100000"/>
              </a:lnSpc>
              <a:spcBef>
                <a:spcPts val="1200"/>
              </a:spcBef>
              <a:spcAft>
                <a:spcPts val="600"/>
              </a:spcAft>
              <a:buFont typeface="+mj-lt"/>
              <a:buAutoNum type="alphaUcPeriod"/>
            </a:pPr>
            <a:r>
              <a:rPr lang="en-US" sz="2000" dirty="0"/>
              <a:t>Take advantage of extra catch-up contributions for workers age 50 and older.</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486941" y="2532477"/>
            <a:ext cx="5473700"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A </a:t>
            </a:r>
          </a:p>
          <a:p>
            <a:pPr marL="365760" indent="-365760">
              <a:lnSpc>
                <a:spcPct val="100000"/>
              </a:lnSpc>
              <a:spcBef>
                <a:spcPts val="1200"/>
              </a:spcBef>
              <a:spcAft>
                <a:spcPts val="1200"/>
              </a:spcAft>
              <a:buFont typeface="Wingdings" panose="05000000000000000000" pitchFamily="2" charset="2"/>
              <a:buChar char="q"/>
            </a:pPr>
            <a:r>
              <a:rPr lang="en-US" sz="2200" dirty="0"/>
              <a:t>B </a:t>
            </a:r>
          </a:p>
          <a:p>
            <a:pPr marL="365760" indent="-365760">
              <a:lnSpc>
                <a:spcPct val="100000"/>
              </a:lnSpc>
              <a:spcBef>
                <a:spcPts val="1200"/>
              </a:spcBef>
              <a:spcAft>
                <a:spcPts val="1200"/>
              </a:spcAft>
              <a:buFont typeface="Wingdings" panose="05000000000000000000" pitchFamily="2" charset="2"/>
              <a:buChar char="q"/>
            </a:pPr>
            <a:r>
              <a:rPr lang="en-US" sz="2200" dirty="0"/>
              <a:t>A and B</a:t>
            </a:r>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197562" cy="731521"/>
          </a:xfrm>
        </p:spPr>
        <p:txBody>
          <a:bodyPr/>
          <a:lstStyle/>
          <a:p>
            <a:r>
              <a:rPr lang="en-US" sz="4400" b="1" dirty="0"/>
              <a:t>Quiz: Test your financial know-how</a:t>
            </a:r>
            <a:endParaRPr lang="en-US" dirty="0"/>
          </a:p>
        </p:txBody>
      </p:sp>
    </p:spTree>
    <p:extLst>
      <p:ext uri="{BB962C8B-B14F-4D97-AF65-F5344CB8AC3E}">
        <p14:creationId xmlns:p14="http://schemas.microsoft.com/office/powerpoint/2010/main" val="224843204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69899" y="1384299"/>
            <a:ext cx="7859092" cy="4496955"/>
          </a:xfrm>
        </p:spPr>
        <p:txBody>
          <a:bodyPr/>
          <a:lstStyle/>
          <a:p>
            <a:pPr marL="0" indent="0">
              <a:buNone/>
            </a:pPr>
            <a:r>
              <a:rPr lang="en-US" sz="2200" b="1" dirty="0"/>
              <a:t>THE ANSWER?</a:t>
            </a:r>
          </a:p>
          <a:p>
            <a:pPr marL="0" indent="0">
              <a:lnSpc>
                <a:spcPct val="100000"/>
              </a:lnSpc>
              <a:spcBef>
                <a:spcPts val="1200"/>
              </a:spcBef>
              <a:spcAft>
                <a:spcPts val="600"/>
              </a:spcAft>
              <a:buNone/>
            </a:pPr>
            <a:r>
              <a:rPr lang="en-US" sz="2000" dirty="0"/>
              <a:t>Both A and B. </a:t>
            </a:r>
          </a:p>
          <a:p>
            <a:pPr marL="0" indent="0">
              <a:lnSpc>
                <a:spcPct val="100000"/>
              </a:lnSpc>
              <a:spcBef>
                <a:spcPts val="1200"/>
              </a:spcBef>
              <a:spcAft>
                <a:spcPts val="600"/>
              </a:spcAft>
              <a:buNone/>
            </a:pPr>
            <a:r>
              <a:rPr lang="en-US" sz="2000" dirty="0"/>
              <a:t>Whether or not your account took a temporary tumble thanks to market performance, it’s wise to review the asset allocation in your portfolio at least once a year. Contributing to your 401(k) will continue to give you upfront tax breaks, and keeping a closer eye on managing risk may be especially appropriate as retirement nears. </a:t>
            </a:r>
          </a:p>
          <a:p>
            <a:pPr marL="0" indent="0">
              <a:lnSpc>
                <a:spcPct val="100000"/>
              </a:lnSpc>
              <a:spcBef>
                <a:spcPts val="1200"/>
              </a:spcBef>
              <a:spcAft>
                <a:spcPts val="600"/>
              </a:spcAft>
              <a:buNone/>
            </a:pPr>
            <a:r>
              <a:rPr lang="en-US" sz="2000" dirty="0"/>
              <a:t>Remember, choosing the right mix of investments depends on your personal risk tolerance and time horizon.</a:t>
            </a:r>
          </a:p>
          <a:p>
            <a:pPr marL="0" indent="0">
              <a:lnSpc>
                <a:spcPct val="100000"/>
              </a:lnSpc>
              <a:spcBef>
                <a:spcPts val="1200"/>
              </a:spcBef>
              <a:spcAft>
                <a:spcPts val="600"/>
              </a:spcAft>
              <a:buNone/>
            </a:pPr>
            <a:r>
              <a:rPr lang="en-US" sz="2000" dirty="0"/>
              <a:t>At the same time, one way to top off your retirement savings is to prepare to make tax-advantaged “catch up” contributions to your retirement accounts once you turn 50. </a:t>
            </a:r>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financial know-how</a:t>
            </a:r>
            <a:endParaRPr lang="en-US" dirty="0"/>
          </a:p>
        </p:txBody>
      </p:sp>
    </p:spTree>
    <p:extLst>
      <p:ext uri="{BB962C8B-B14F-4D97-AF65-F5344CB8AC3E}">
        <p14:creationId xmlns:p14="http://schemas.microsoft.com/office/powerpoint/2010/main" val="319808985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E24232-B6A0-4DC4-81C5-F3EAE9E88114}"/>
              </a:ext>
            </a:extLst>
          </p:cNvPr>
          <p:cNvSpPr>
            <a:spLocks noGrp="1"/>
          </p:cNvSpPr>
          <p:nvPr>
            <p:ph type="body" sz="quarter" idx="10"/>
          </p:nvPr>
        </p:nvSpPr>
        <p:spPr>
          <a:xfrm>
            <a:off x="359601" y="1928178"/>
            <a:ext cx="5459412" cy="3267075"/>
          </a:xfrm>
        </p:spPr>
        <p:txBody>
          <a:bodyPr/>
          <a:lstStyle/>
          <a:p>
            <a:pPr marL="0" indent="0">
              <a:lnSpc>
                <a:spcPct val="100000"/>
              </a:lnSpc>
              <a:spcBef>
                <a:spcPts val="1200"/>
              </a:spcBef>
              <a:spcAft>
                <a:spcPts val="600"/>
              </a:spcAft>
              <a:buNone/>
            </a:pPr>
            <a:r>
              <a:rPr lang="en-US" sz="2200" b="1" cap="all" dirty="0"/>
              <a:t>Question # 3</a:t>
            </a:r>
          </a:p>
          <a:p>
            <a:pPr marL="0" indent="0">
              <a:lnSpc>
                <a:spcPct val="100000"/>
              </a:lnSpc>
              <a:spcBef>
                <a:spcPts val="1200"/>
              </a:spcBef>
              <a:spcAft>
                <a:spcPts val="600"/>
              </a:spcAft>
              <a:buNone/>
            </a:pPr>
            <a:r>
              <a:rPr lang="en-US" sz="2000" dirty="0"/>
              <a:t>Over the long term, what’s likely to be the better investment for long-term growth: stocks or bonds?</a:t>
            </a:r>
          </a:p>
        </p:txBody>
      </p:sp>
      <p:sp>
        <p:nvSpPr>
          <p:cNvPr id="3" name="Text Placeholder 2">
            <a:extLst>
              <a:ext uri="{FF2B5EF4-FFF2-40B4-BE49-F238E27FC236}">
                <a16:creationId xmlns:a16="http://schemas.microsoft.com/office/drawing/2014/main" id="{072F80CA-0833-48D3-995E-0E43CE2C218E}"/>
              </a:ext>
            </a:extLst>
          </p:cNvPr>
          <p:cNvSpPr>
            <a:spLocks noGrp="1"/>
          </p:cNvSpPr>
          <p:nvPr>
            <p:ph type="body" sz="quarter" idx="11"/>
          </p:nvPr>
        </p:nvSpPr>
        <p:spPr>
          <a:xfrm>
            <a:off x="6351588" y="2383390"/>
            <a:ext cx="5215572"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Stocks</a:t>
            </a:r>
          </a:p>
          <a:p>
            <a:pPr marL="365760" indent="-365760">
              <a:lnSpc>
                <a:spcPct val="100000"/>
              </a:lnSpc>
              <a:spcBef>
                <a:spcPts val="1200"/>
              </a:spcBef>
              <a:spcAft>
                <a:spcPts val="1200"/>
              </a:spcAft>
              <a:buFont typeface="Wingdings" panose="05000000000000000000" pitchFamily="2" charset="2"/>
              <a:buChar char="q"/>
            </a:pPr>
            <a:r>
              <a:rPr lang="en-US" sz="2200" dirty="0"/>
              <a:t>Bonds</a:t>
            </a:r>
          </a:p>
        </p:txBody>
      </p:sp>
      <p:sp>
        <p:nvSpPr>
          <p:cNvPr id="4" name="Title 3">
            <a:extLst>
              <a:ext uri="{FF2B5EF4-FFF2-40B4-BE49-F238E27FC236}">
                <a16:creationId xmlns:a16="http://schemas.microsoft.com/office/drawing/2014/main" id="{6621B233-ECEE-40B8-8A3E-777935188BB1}"/>
              </a:ext>
            </a:extLst>
          </p:cNvPr>
          <p:cNvSpPr>
            <a:spLocks noGrp="1"/>
          </p:cNvSpPr>
          <p:nvPr>
            <p:ph type="title"/>
          </p:nvPr>
        </p:nvSpPr>
        <p:spPr>
          <a:xfrm>
            <a:off x="359601" y="283704"/>
            <a:ext cx="10550853" cy="731521"/>
          </a:xfrm>
        </p:spPr>
        <p:txBody>
          <a:bodyPr/>
          <a:lstStyle/>
          <a:p>
            <a:r>
              <a:rPr lang="en-US" sz="4400" b="1" dirty="0"/>
              <a:t>Quiz: Test your financial know-how</a:t>
            </a:r>
          </a:p>
        </p:txBody>
      </p:sp>
    </p:spTree>
    <p:extLst>
      <p:ext uri="{BB962C8B-B14F-4D97-AF65-F5344CB8AC3E}">
        <p14:creationId xmlns:p14="http://schemas.microsoft.com/office/powerpoint/2010/main" val="390692023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69900" y="1384299"/>
            <a:ext cx="8255000" cy="4496955"/>
          </a:xfrm>
        </p:spPr>
        <p:txBody>
          <a:bodyPr>
            <a:noAutofit/>
          </a:bodyPr>
          <a:lstStyle/>
          <a:p>
            <a:pPr marL="0" indent="0">
              <a:buNone/>
            </a:pPr>
            <a:r>
              <a:rPr lang="en-US" sz="2200" b="1" dirty="0"/>
              <a:t>THE ANSWER?</a:t>
            </a:r>
          </a:p>
          <a:p>
            <a:pPr marL="0" indent="0">
              <a:lnSpc>
                <a:spcPct val="100000"/>
              </a:lnSpc>
              <a:spcBef>
                <a:spcPts val="1200"/>
              </a:spcBef>
              <a:spcAft>
                <a:spcPts val="600"/>
              </a:spcAft>
              <a:buNone/>
            </a:pPr>
            <a:r>
              <a:rPr lang="en-US" sz="2000" dirty="0"/>
              <a:t>It’s stocks. </a:t>
            </a:r>
          </a:p>
          <a:p>
            <a:pPr marL="0" indent="0">
              <a:lnSpc>
                <a:spcPct val="100000"/>
              </a:lnSpc>
              <a:spcBef>
                <a:spcPts val="1200"/>
              </a:spcBef>
              <a:spcAft>
                <a:spcPts val="600"/>
              </a:spcAft>
              <a:buNone/>
            </a:pPr>
            <a:r>
              <a:rPr lang="en-US" sz="2000" dirty="0"/>
              <a:t>Because stock prices are more volatile than bond prices, it’s true that over the short term, bonds tend to provide more stability to your portfolio than stocks do.</a:t>
            </a:r>
          </a:p>
          <a:p>
            <a:pPr marL="0" indent="0">
              <a:lnSpc>
                <a:spcPct val="100000"/>
              </a:lnSpc>
              <a:spcBef>
                <a:spcPts val="1200"/>
              </a:spcBef>
              <a:spcAft>
                <a:spcPts val="600"/>
              </a:spcAft>
              <a:buNone/>
            </a:pPr>
            <a:r>
              <a:rPr lang="en-US" sz="2000" dirty="0"/>
              <a:t>But history shows that over the long term (such as the period over which you are saving for retirement), stocks consistently outperform bonds, giving you a safer cushion against inflation.</a:t>
            </a:r>
          </a:p>
          <a:p>
            <a:pPr marL="0" indent="0">
              <a:lnSpc>
                <a:spcPct val="100000"/>
              </a:lnSpc>
              <a:spcBef>
                <a:spcPts val="1200"/>
              </a:spcBef>
              <a:spcAft>
                <a:spcPts val="600"/>
              </a:spcAft>
              <a:buNone/>
            </a:pPr>
            <a:r>
              <a:rPr lang="en-US" sz="2000" i="1" dirty="0"/>
              <a:t>Bottom line: </a:t>
            </a:r>
            <a:r>
              <a:rPr lang="en-US" sz="2000" dirty="0"/>
              <a:t>There’s a tradeoff in opting for “safe” investments. Safer investments (such as bonds) typically don’t earn as much as riskier ones (including stocks). While your nest egg might be more secure, it’s unlikely to grow as much or as quickly.</a:t>
            </a:r>
          </a:p>
          <a:p>
            <a:pPr marL="0" indent="0">
              <a:buNone/>
            </a:pPr>
            <a:endParaRPr lang="en-US" sz="2200" dirty="0"/>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financial know-how</a:t>
            </a:r>
            <a:endParaRPr lang="en-US" dirty="0"/>
          </a:p>
        </p:txBody>
      </p:sp>
    </p:spTree>
    <p:extLst>
      <p:ext uri="{BB962C8B-B14F-4D97-AF65-F5344CB8AC3E}">
        <p14:creationId xmlns:p14="http://schemas.microsoft.com/office/powerpoint/2010/main" val="253381304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3" y="2065338"/>
            <a:ext cx="5240337" cy="3267075"/>
          </a:xfrm>
        </p:spPr>
        <p:txBody>
          <a:bodyPr/>
          <a:lstStyle/>
          <a:p>
            <a:pPr marL="0" indent="0">
              <a:buNone/>
            </a:pPr>
            <a:r>
              <a:rPr lang="en-US" sz="2200" b="1" dirty="0"/>
              <a:t>QUESTION #4</a:t>
            </a:r>
          </a:p>
          <a:p>
            <a:pPr marL="0" indent="0">
              <a:lnSpc>
                <a:spcPct val="100000"/>
              </a:lnSpc>
              <a:spcBef>
                <a:spcPts val="1200"/>
              </a:spcBef>
              <a:spcAft>
                <a:spcPts val="600"/>
              </a:spcAft>
              <a:buNone/>
            </a:pPr>
            <a:r>
              <a:rPr lang="en-US" sz="2000" dirty="0"/>
              <a:t>True or false?</a:t>
            </a:r>
          </a:p>
          <a:p>
            <a:pPr marL="0" indent="0">
              <a:lnSpc>
                <a:spcPct val="100000"/>
              </a:lnSpc>
              <a:spcBef>
                <a:spcPts val="1200"/>
              </a:spcBef>
              <a:spcAft>
                <a:spcPts val="600"/>
              </a:spcAft>
              <a:buNone/>
            </a:pPr>
            <a:r>
              <a:rPr lang="en-US" sz="2000" dirty="0"/>
              <a:t>The longer you wait to claim Social Security benefits, the more likely you’ll miss out on your fair share.</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51588" y="2552356"/>
            <a:ext cx="5473700" cy="3267075"/>
          </a:xfrm>
        </p:spPr>
        <p:txBody>
          <a:bodyPr/>
          <a:lstStyle/>
          <a:p>
            <a:pPr>
              <a:lnSpc>
                <a:spcPct val="100000"/>
              </a:lnSpc>
              <a:spcBef>
                <a:spcPts val="1200"/>
              </a:spcBef>
              <a:spcAft>
                <a:spcPts val="1200"/>
              </a:spcAft>
              <a:buFont typeface="Wingdings" panose="05000000000000000000" pitchFamily="2" charset="2"/>
              <a:buChar char="q"/>
            </a:pPr>
            <a:r>
              <a:rPr lang="en-US" sz="2200" dirty="0"/>
              <a:t> True</a:t>
            </a:r>
          </a:p>
          <a:p>
            <a:pPr marL="365760" indent="-365760">
              <a:lnSpc>
                <a:spcPct val="100000"/>
              </a:lnSpc>
              <a:spcBef>
                <a:spcPts val="1200"/>
              </a:spcBef>
              <a:spcAft>
                <a:spcPts val="1200"/>
              </a:spcAft>
              <a:buFont typeface="Wingdings" panose="05000000000000000000" pitchFamily="2" charset="2"/>
              <a:buChar char="q"/>
            </a:pPr>
            <a:r>
              <a:rPr lang="en-US" sz="2200" dirty="0"/>
              <a:t>False</a:t>
            </a:r>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197562" cy="731521"/>
          </a:xfrm>
        </p:spPr>
        <p:txBody>
          <a:bodyPr/>
          <a:lstStyle/>
          <a:p>
            <a:r>
              <a:rPr lang="en-US" sz="4400" b="1" dirty="0"/>
              <a:t>Quiz: Test your financial know-how</a:t>
            </a:r>
            <a:endParaRPr lang="en-US" dirty="0"/>
          </a:p>
        </p:txBody>
      </p:sp>
    </p:spTree>
    <p:extLst>
      <p:ext uri="{BB962C8B-B14F-4D97-AF65-F5344CB8AC3E}">
        <p14:creationId xmlns:p14="http://schemas.microsoft.com/office/powerpoint/2010/main" val="179576914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69899" y="1384300"/>
            <a:ext cx="7372075" cy="4337050"/>
          </a:xfrm>
        </p:spPr>
        <p:txBody>
          <a:bodyPr/>
          <a:lstStyle/>
          <a:p>
            <a:pPr marL="0" indent="0">
              <a:buNone/>
            </a:pPr>
            <a:r>
              <a:rPr lang="en-US" sz="2200" b="1" dirty="0"/>
              <a:t>THE ANSWER?</a:t>
            </a:r>
          </a:p>
          <a:p>
            <a:pPr marL="0" indent="0">
              <a:lnSpc>
                <a:spcPct val="100000"/>
              </a:lnSpc>
              <a:spcBef>
                <a:spcPts val="1200"/>
              </a:spcBef>
              <a:spcAft>
                <a:spcPts val="600"/>
              </a:spcAft>
              <a:buNone/>
            </a:pPr>
            <a:r>
              <a:rPr lang="en-US" sz="2000" dirty="0"/>
              <a:t>False. </a:t>
            </a:r>
          </a:p>
          <a:p>
            <a:pPr marL="0" indent="0">
              <a:lnSpc>
                <a:spcPct val="100000"/>
              </a:lnSpc>
              <a:spcBef>
                <a:spcPts val="1200"/>
              </a:spcBef>
              <a:spcAft>
                <a:spcPts val="600"/>
              </a:spcAft>
              <a:buNone/>
            </a:pPr>
            <a:r>
              <a:rPr lang="en-US" sz="2000" dirty="0"/>
              <a:t>Quite the opposite. Each year you delay your Social Security benefits past your full retirement age (up to age 70), you receive an 8% increase in benefits per year. The downside of delaying is giving up payments today for higher payments in the future.</a:t>
            </a:r>
          </a:p>
          <a:p>
            <a:pPr marL="0" indent="0">
              <a:lnSpc>
                <a:spcPct val="100000"/>
              </a:lnSpc>
              <a:spcBef>
                <a:spcPts val="1200"/>
              </a:spcBef>
              <a:spcAft>
                <a:spcPts val="600"/>
              </a:spcAft>
              <a:buNone/>
            </a:pPr>
            <a:r>
              <a:rPr lang="en-US" sz="2000" dirty="0"/>
              <a:t>Of course, there are reasons to claim sooner – if you have health concerns, for example, or if you think you’ll need the money more in early retirement than when you’re older. So only you can decide when it’s the right time for you.</a:t>
            </a:r>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financial know-how</a:t>
            </a:r>
            <a:endParaRPr lang="en-US" dirty="0"/>
          </a:p>
        </p:txBody>
      </p:sp>
    </p:spTree>
    <p:extLst>
      <p:ext uri="{BB962C8B-B14F-4D97-AF65-F5344CB8AC3E}">
        <p14:creationId xmlns:p14="http://schemas.microsoft.com/office/powerpoint/2010/main" val="329601306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3" y="2065337"/>
            <a:ext cx="5459412" cy="3267075"/>
          </a:xfrm>
        </p:spPr>
        <p:txBody>
          <a:bodyPr/>
          <a:lstStyle/>
          <a:p>
            <a:pPr marL="0" indent="0">
              <a:buNone/>
            </a:pPr>
            <a:r>
              <a:rPr lang="en-US" sz="2200" b="1" dirty="0"/>
              <a:t>QUESTION # 5</a:t>
            </a:r>
          </a:p>
          <a:p>
            <a:pPr marL="0" indent="0">
              <a:lnSpc>
                <a:spcPct val="100000"/>
              </a:lnSpc>
              <a:spcBef>
                <a:spcPts val="1200"/>
              </a:spcBef>
              <a:spcAft>
                <a:spcPts val="600"/>
              </a:spcAft>
              <a:buNone/>
            </a:pPr>
            <a:r>
              <a:rPr lang="en-US" sz="2000" dirty="0"/>
              <a:t>You have a few retirement accounts invested in dozens of different funds. Your spouse has another set of accounts. You both contribute regularly. </a:t>
            </a:r>
          </a:p>
          <a:p>
            <a:pPr marL="0" indent="0">
              <a:lnSpc>
                <a:spcPct val="100000"/>
              </a:lnSpc>
              <a:spcBef>
                <a:spcPts val="1200"/>
              </a:spcBef>
              <a:spcAft>
                <a:spcPts val="600"/>
              </a:spcAft>
              <a:buNone/>
            </a:pPr>
            <a:r>
              <a:rPr lang="en-US" sz="2000" dirty="0"/>
              <a:t>Some of these accounts have grown exponentially, thanks to a long-running bull market. </a:t>
            </a:r>
          </a:p>
          <a:p>
            <a:pPr marL="0" indent="0">
              <a:lnSpc>
                <a:spcPct val="100000"/>
              </a:lnSpc>
              <a:spcBef>
                <a:spcPts val="1200"/>
              </a:spcBef>
              <a:spcAft>
                <a:spcPts val="600"/>
              </a:spcAft>
              <a:buNone/>
            </a:pPr>
            <a:r>
              <a:rPr lang="en-US" sz="2000" dirty="0"/>
              <a:t>Should you consider consulting a financial adviser?</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51588" y="2184607"/>
            <a:ext cx="5473700" cy="3267075"/>
          </a:xfrm>
        </p:spPr>
        <p:txBody>
          <a:bodyPr/>
          <a:lstStyle/>
          <a:p>
            <a:pPr>
              <a:lnSpc>
                <a:spcPct val="100000"/>
              </a:lnSpc>
              <a:spcBef>
                <a:spcPts val="1200"/>
              </a:spcBef>
              <a:spcAft>
                <a:spcPts val="1200"/>
              </a:spcAft>
              <a:buFont typeface="Wingdings" panose="05000000000000000000" pitchFamily="2" charset="2"/>
              <a:buChar char="q"/>
            </a:pPr>
            <a:r>
              <a:rPr lang="en-US" sz="2200" dirty="0"/>
              <a:t> Yes, I have no idea if our individual investments make sense for us together, going forward.</a:t>
            </a:r>
          </a:p>
          <a:p>
            <a:pPr>
              <a:lnSpc>
                <a:spcPct val="100000"/>
              </a:lnSpc>
              <a:spcBef>
                <a:spcPts val="1200"/>
              </a:spcBef>
              <a:spcAft>
                <a:spcPts val="1200"/>
              </a:spcAft>
              <a:buFont typeface="Wingdings" panose="05000000000000000000" pitchFamily="2" charset="2"/>
              <a:buChar char="q"/>
            </a:pPr>
            <a:r>
              <a:rPr lang="en-US" sz="2200" dirty="0"/>
              <a:t> No, so far so good. I figure everything will even out in the end.</a:t>
            </a:r>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197562" cy="731521"/>
          </a:xfrm>
        </p:spPr>
        <p:txBody>
          <a:bodyPr/>
          <a:lstStyle/>
          <a:p>
            <a:r>
              <a:rPr lang="en-US" sz="4400" b="1" dirty="0"/>
              <a:t>Quiz: Test your financial know-how</a:t>
            </a:r>
            <a:endParaRPr lang="en-US" dirty="0"/>
          </a:p>
        </p:txBody>
      </p:sp>
    </p:spTree>
    <p:extLst>
      <p:ext uri="{BB962C8B-B14F-4D97-AF65-F5344CB8AC3E}">
        <p14:creationId xmlns:p14="http://schemas.microsoft.com/office/powerpoint/2010/main" val="188771562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69900" y="1384300"/>
            <a:ext cx="7113658" cy="4337050"/>
          </a:xfrm>
        </p:spPr>
        <p:txBody>
          <a:bodyPr/>
          <a:lstStyle/>
          <a:p>
            <a:pPr marL="0" indent="0">
              <a:buNone/>
            </a:pPr>
            <a:r>
              <a:rPr lang="en-US" sz="2200" b="1" dirty="0"/>
              <a:t>THE ANSWER?</a:t>
            </a:r>
          </a:p>
          <a:p>
            <a:pPr marL="0" indent="0">
              <a:lnSpc>
                <a:spcPct val="100000"/>
              </a:lnSpc>
              <a:spcBef>
                <a:spcPts val="1200"/>
              </a:spcBef>
              <a:spcAft>
                <a:spcPts val="600"/>
              </a:spcAft>
              <a:buNone/>
            </a:pPr>
            <a:r>
              <a:rPr lang="en-US" sz="2000" dirty="0"/>
              <a:t>Yes, it could be worthwhile to get some guidance from a professional who can analyze your portfolios. </a:t>
            </a:r>
          </a:p>
          <a:p>
            <a:pPr marL="0" indent="0">
              <a:lnSpc>
                <a:spcPct val="100000"/>
              </a:lnSpc>
              <a:spcBef>
                <a:spcPts val="1200"/>
              </a:spcBef>
              <a:spcAft>
                <a:spcPts val="600"/>
              </a:spcAft>
              <a:buNone/>
            </a:pPr>
            <a:r>
              <a:rPr lang="en-US" sz="2000" dirty="0"/>
              <a:t>A good financial planner can improve a haphazard collection of investments, for example, by analyzing its risks and returns, its redundancies and unnecessary investments, and the fees and taxes you’re paying.</a:t>
            </a:r>
          </a:p>
          <a:p>
            <a:pPr marL="0" indent="0">
              <a:lnSpc>
                <a:spcPct val="100000"/>
              </a:lnSpc>
              <a:spcBef>
                <a:spcPts val="1200"/>
              </a:spcBef>
              <a:spcAft>
                <a:spcPts val="600"/>
              </a:spcAft>
              <a:buNone/>
            </a:pPr>
            <a:r>
              <a:rPr lang="en-US" sz="2000" dirty="0"/>
              <a:t>Ensuring your retirement plan is on track makes sense at this stage, and you can explore one of two approaches: working with a traditional financial professional or choosing the newer breed of hybrid advisers.</a:t>
            </a:r>
          </a:p>
          <a:p>
            <a:pPr marL="0" indent="0">
              <a:buNone/>
            </a:pPr>
            <a:endParaRPr lang="en-US" sz="2200" dirty="0"/>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financial know-how</a:t>
            </a:r>
            <a:endParaRPr lang="en-US" dirty="0"/>
          </a:p>
        </p:txBody>
      </p:sp>
    </p:spTree>
    <p:extLst>
      <p:ext uri="{BB962C8B-B14F-4D97-AF65-F5344CB8AC3E}">
        <p14:creationId xmlns:p14="http://schemas.microsoft.com/office/powerpoint/2010/main" val="266990157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3" y="2065338"/>
            <a:ext cx="5459412" cy="3618489"/>
          </a:xfrm>
        </p:spPr>
        <p:txBody>
          <a:bodyPr/>
          <a:lstStyle/>
          <a:p>
            <a:pPr marL="0" indent="0">
              <a:buNone/>
            </a:pPr>
            <a:r>
              <a:rPr lang="en-US" sz="2200" b="1" dirty="0"/>
              <a:t>QUESTION #6</a:t>
            </a:r>
          </a:p>
          <a:p>
            <a:pPr marL="0" indent="0">
              <a:lnSpc>
                <a:spcPct val="100000"/>
              </a:lnSpc>
              <a:spcBef>
                <a:spcPts val="1200"/>
              </a:spcBef>
              <a:spcAft>
                <a:spcPts val="600"/>
              </a:spcAft>
              <a:buNone/>
            </a:pPr>
            <a:r>
              <a:rPr lang="en-US" sz="2000" dirty="0"/>
              <a:t>Which of the following expenses do you expect to increase the most in retirement?</a:t>
            </a:r>
          </a:p>
          <a:p>
            <a:pPr marL="457200" indent="-457200">
              <a:lnSpc>
                <a:spcPct val="100000"/>
              </a:lnSpc>
              <a:spcBef>
                <a:spcPts val="1200"/>
              </a:spcBef>
              <a:spcAft>
                <a:spcPts val="600"/>
              </a:spcAft>
              <a:buFont typeface="+mj-lt"/>
              <a:buAutoNum type="alphaUcPeriod"/>
            </a:pPr>
            <a:r>
              <a:rPr lang="en-US" sz="2000" dirty="0"/>
              <a:t>Housing</a:t>
            </a:r>
          </a:p>
          <a:p>
            <a:pPr marL="457200" indent="-457200">
              <a:lnSpc>
                <a:spcPct val="100000"/>
              </a:lnSpc>
              <a:spcBef>
                <a:spcPts val="1200"/>
              </a:spcBef>
              <a:spcAft>
                <a:spcPts val="600"/>
              </a:spcAft>
              <a:buFont typeface="+mj-lt"/>
              <a:buAutoNum type="alphaUcPeriod"/>
            </a:pPr>
            <a:r>
              <a:rPr lang="en-US" sz="2000" dirty="0"/>
              <a:t>Taxes</a:t>
            </a:r>
          </a:p>
          <a:p>
            <a:pPr marL="457200" indent="-457200">
              <a:lnSpc>
                <a:spcPct val="100000"/>
              </a:lnSpc>
              <a:spcBef>
                <a:spcPts val="1200"/>
              </a:spcBef>
              <a:spcAft>
                <a:spcPts val="600"/>
              </a:spcAft>
              <a:buFont typeface="+mj-lt"/>
              <a:buAutoNum type="alphaUcPeriod"/>
            </a:pPr>
            <a:r>
              <a:rPr lang="en-US" sz="2000" dirty="0"/>
              <a:t>Healthcare</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460919" y="2416752"/>
            <a:ext cx="5473700" cy="3267075"/>
          </a:xfrm>
        </p:spPr>
        <p:txBody>
          <a:bodyPr/>
          <a:lstStyle/>
          <a:p>
            <a:pPr>
              <a:lnSpc>
                <a:spcPct val="100000"/>
              </a:lnSpc>
              <a:spcBef>
                <a:spcPts val="1200"/>
              </a:spcBef>
              <a:spcAft>
                <a:spcPts val="1200"/>
              </a:spcAft>
              <a:buFont typeface="Wingdings" panose="05000000000000000000" pitchFamily="2" charset="2"/>
              <a:buChar char="q"/>
            </a:pPr>
            <a:r>
              <a:rPr lang="en-US" sz="2200" dirty="0"/>
              <a:t> A</a:t>
            </a:r>
          </a:p>
          <a:p>
            <a:pPr>
              <a:lnSpc>
                <a:spcPct val="100000"/>
              </a:lnSpc>
              <a:spcBef>
                <a:spcPts val="1200"/>
              </a:spcBef>
              <a:spcAft>
                <a:spcPts val="1200"/>
              </a:spcAft>
              <a:buFont typeface="Wingdings" panose="05000000000000000000" pitchFamily="2" charset="2"/>
              <a:buChar char="q"/>
            </a:pPr>
            <a:r>
              <a:rPr lang="en-US" sz="2200" dirty="0"/>
              <a:t> B</a:t>
            </a:r>
          </a:p>
          <a:p>
            <a:pPr>
              <a:lnSpc>
                <a:spcPct val="100000"/>
              </a:lnSpc>
              <a:spcBef>
                <a:spcPts val="1200"/>
              </a:spcBef>
              <a:spcAft>
                <a:spcPts val="1200"/>
              </a:spcAft>
              <a:buFont typeface="Wingdings" panose="05000000000000000000" pitchFamily="2" charset="2"/>
              <a:buChar char="q"/>
            </a:pPr>
            <a:r>
              <a:rPr lang="en-US" sz="2200" dirty="0"/>
              <a:t> C</a:t>
            </a:r>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197562" cy="731521"/>
          </a:xfrm>
        </p:spPr>
        <p:txBody>
          <a:bodyPr/>
          <a:lstStyle/>
          <a:p>
            <a:r>
              <a:rPr lang="en-US" sz="4400" b="1" dirty="0"/>
              <a:t>Quiz: Test your financial know-how</a:t>
            </a:r>
            <a:endParaRPr lang="en-US" dirty="0"/>
          </a:p>
        </p:txBody>
      </p:sp>
    </p:spTree>
    <p:extLst>
      <p:ext uri="{BB962C8B-B14F-4D97-AF65-F5344CB8AC3E}">
        <p14:creationId xmlns:p14="http://schemas.microsoft.com/office/powerpoint/2010/main" val="372187539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69899" y="1384300"/>
            <a:ext cx="7183231" cy="4337050"/>
          </a:xfrm>
        </p:spPr>
        <p:txBody>
          <a:bodyPr/>
          <a:lstStyle/>
          <a:p>
            <a:pPr marL="0" indent="0">
              <a:buNone/>
            </a:pPr>
            <a:r>
              <a:rPr lang="en-US" sz="2200" b="1" dirty="0"/>
              <a:t>THE ANSWER?</a:t>
            </a:r>
          </a:p>
          <a:p>
            <a:pPr marL="0" indent="0">
              <a:lnSpc>
                <a:spcPct val="100000"/>
              </a:lnSpc>
              <a:spcBef>
                <a:spcPts val="1200"/>
              </a:spcBef>
              <a:spcAft>
                <a:spcPts val="600"/>
              </a:spcAft>
              <a:buNone/>
            </a:pPr>
            <a:r>
              <a:rPr lang="en-US" sz="2000" dirty="0"/>
              <a:t>C. Many people underestimate what they’ll spend in retirement – and healthcare typically leads the list.</a:t>
            </a:r>
          </a:p>
          <a:p>
            <a:pPr marL="0" indent="0">
              <a:lnSpc>
                <a:spcPct val="100000"/>
              </a:lnSpc>
              <a:spcBef>
                <a:spcPts val="1200"/>
              </a:spcBef>
              <a:spcAft>
                <a:spcPts val="600"/>
              </a:spcAft>
              <a:buNone/>
            </a:pPr>
            <a:r>
              <a:rPr lang="en-US" sz="2000" dirty="0"/>
              <a:t>One estimate, by HealthView Services, projects that the average 65-year-old couple retiring today will pay $404,253 for lifetime healthcare costs (including premiums, deductibles, co-pays, and other out-of-pocket expenses).</a:t>
            </a:r>
          </a:p>
          <a:p>
            <a:pPr marL="0" indent="0">
              <a:lnSpc>
                <a:spcPct val="100000"/>
              </a:lnSpc>
              <a:spcBef>
                <a:spcPts val="1200"/>
              </a:spcBef>
              <a:spcAft>
                <a:spcPts val="600"/>
              </a:spcAft>
              <a:buNone/>
            </a:pPr>
            <a:r>
              <a:rPr lang="en-US" sz="2000" dirty="0"/>
              <a:t>Another estimate, conducted annually by Fidelity Benefits Consulting, pegs average healthcare spending at $275,000 per couple over a 23-year retirement.</a:t>
            </a:r>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financial know-how</a:t>
            </a:r>
            <a:endParaRPr lang="en-US" dirty="0"/>
          </a:p>
        </p:txBody>
      </p:sp>
    </p:spTree>
    <p:extLst>
      <p:ext uri="{BB962C8B-B14F-4D97-AF65-F5344CB8AC3E}">
        <p14:creationId xmlns:p14="http://schemas.microsoft.com/office/powerpoint/2010/main" val="14585666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EB51-79CD-42A8-BA12-996188AD239F}"/>
              </a:ext>
            </a:extLst>
          </p:cNvPr>
          <p:cNvSpPr>
            <a:spLocks noGrp="1"/>
          </p:cNvSpPr>
          <p:nvPr>
            <p:ph type="title"/>
          </p:nvPr>
        </p:nvSpPr>
        <p:spPr>
          <a:xfrm>
            <a:off x="359601" y="283704"/>
            <a:ext cx="9210425" cy="731521"/>
          </a:xfrm>
        </p:spPr>
        <p:txBody>
          <a:bodyPr/>
          <a:lstStyle/>
          <a:p>
            <a:r>
              <a:rPr lang="en-US" i="1" dirty="0"/>
              <a:t>When I’m 65</a:t>
            </a:r>
            <a:r>
              <a:rPr lang="en-US" dirty="0"/>
              <a:t> program partners</a:t>
            </a:r>
          </a:p>
        </p:txBody>
      </p:sp>
      <p:sp>
        <p:nvSpPr>
          <p:cNvPr id="3" name="TextBox 2">
            <a:extLst>
              <a:ext uri="{FF2B5EF4-FFF2-40B4-BE49-F238E27FC236}">
                <a16:creationId xmlns:a16="http://schemas.microsoft.com/office/drawing/2014/main" id="{E44F8A85-A874-4C1D-BA33-6400E0FB4767}"/>
              </a:ext>
            </a:extLst>
          </p:cNvPr>
          <p:cNvSpPr txBox="1"/>
          <p:nvPr/>
        </p:nvSpPr>
        <p:spPr>
          <a:xfrm>
            <a:off x="280555" y="1309255"/>
            <a:ext cx="8316908" cy="5078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t>The </a:t>
            </a:r>
            <a:r>
              <a:rPr lang="en-US" sz="1600" b="1" i="1" dirty="0"/>
              <a:t>When I’m 65</a:t>
            </a:r>
            <a:r>
              <a:rPr lang="en-US" sz="1600" i="1" dirty="0"/>
              <a:t> d</a:t>
            </a:r>
            <a:r>
              <a:rPr lang="en-US" sz="1600" dirty="0"/>
              <a:t>ocumentary and community engagement program is made possible by:</a:t>
            </a:r>
          </a:p>
          <a:p>
            <a:r>
              <a:rPr lang="en-US" sz="1600" dirty="0"/>
              <a:t> </a:t>
            </a:r>
          </a:p>
          <a:p>
            <a:pPr marL="285750" indent="-285750">
              <a:buFont typeface="Arial" panose="020B0604020202020204" pitchFamily="34" charset="0"/>
              <a:buChar char="•"/>
            </a:pPr>
            <a:r>
              <a:rPr lang="en-US" sz="1600" b="1" dirty="0"/>
              <a:t>The Investor Protection Trust </a:t>
            </a:r>
            <a:r>
              <a:rPr lang="en-US" sz="1600" dirty="0"/>
              <a:t>(IPT) is a nonprofit organization devoted to investor education. Since 1993, the Investor Protection Trust has worked with the states and at the national level to provide the independent, objective investor education needed by all Americans to make informed investment decisions.</a:t>
            </a:r>
            <a:br>
              <a:rPr lang="en-US" sz="1600" dirty="0"/>
            </a:br>
            <a:r>
              <a:rPr lang="en-US" sz="1600" dirty="0">
                <a:hlinkClick r:id="rId2"/>
              </a:rPr>
              <a:t>www.investorprotection.org</a:t>
            </a:r>
            <a:r>
              <a:rPr lang="en-US" sz="1600" dirty="0"/>
              <a:t> | </a:t>
            </a:r>
            <a:r>
              <a:rPr lang="en-US" sz="1600" dirty="0">
                <a:hlinkClick r:id="rId3"/>
              </a:rPr>
              <a:t>facebook.com/</a:t>
            </a:r>
            <a:r>
              <a:rPr lang="en-US" sz="1600" dirty="0" err="1">
                <a:hlinkClick r:id="rId3"/>
              </a:rPr>
              <a:t>InvestorProtectionTrust</a:t>
            </a:r>
            <a:r>
              <a:rPr lang="en-US" sz="1600" dirty="0">
                <a:hlinkClick r:id="rId3"/>
              </a:rPr>
              <a:t> </a:t>
            </a:r>
            <a:r>
              <a:rPr lang="en-US" sz="1600" dirty="0"/>
              <a:t>| </a:t>
            </a:r>
            <a:r>
              <a:rPr lang="en-US" sz="1600" dirty="0">
                <a:hlinkClick r:id="rId4"/>
              </a:rPr>
              <a:t>twitter.com/</a:t>
            </a:r>
            <a:r>
              <a:rPr lang="en-US" sz="1600" dirty="0" err="1">
                <a:hlinkClick r:id="rId4"/>
              </a:rPr>
              <a:t>IPT_Info</a:t>
            </a:r>
            <a:r>
              <a:rPr lang="en-US" sz="1600" dirty="0">
                <a:hlinkClick r:id="rId4"/>
              </a:rPr>
              <a:t> </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The Investor Protection Institute </a:t>
            </a:r>
            <a:r>
              <a:rPr lang="en-US" sz="1600" dirty="0"/>
              <a:t>(IPI) is an independent nonprofit organization that advances investor protection by conducting and supporting unbiased research and groundbreaking education programs. </a:t>
            </a:r>
            <a:br>
              <a:rPr lang="en-US" sz="1600" dirty="0"/>
            </a:br>
            <a:r>
              <a:rPr lang="en-US" sz="1600" dirty="0">
                <a:hlinkClick r:id="rId5"/>
              </a:rPr>
              <a:t>www.iInvest.org</a:t>
            </a:r>
            <a:r>
              <a:rPr lang="en-US" sz="1600" dirty="0"/>
              <a:t> | </a:t>
            </a:r>
            <a:r>
              <a:rPr lang="en-US" sz="1600" dirty="0">
                <a:hlinkClick r:id="rId3"/>
              </a:rPr>
              <a:t>facebook.com/</a:t>
            </a:r>
            <a:r>
              <a:rPr lang="en-US" sz="1600" dirty="0" err="1">
                <a:hlinkClick r:id="rId3"/>
              </a:rPr>
              <a:t>InvestorProtectionInstitute</a:t>
            </a:r>
            <a:r>
              <a:rPr lang="en-US" sz="1600" dirty="0">
                <a:hlinkClick r:id="rId3"/>
              </a:rPr>
              <a:t> </a:t>
            </a:r>
            <a:r>
              <a:rPr lang="en-US" sz="1600" dirty="0"/>
              <a:t>| </a:t>
            </a:r>
            <a:r>
              <a:rPr lang="en-US" sz="1600" dirty="0">
                <a:hlinkClick r:id="rId6"/>
              </a:rPr>
              <a:t>twitter.com/IPI-News</a:t>
            </a:r>
            <a:endParaRPr lang="en-US" sz="1600" dirty="0"/>
          </a:p>
          <a:p>
            <a:r>
              <a:rPr lang="en-US" sz="1600" dirty="0"/>
              <a:t> </a:t>
            </a:r>
          </a:p>
          <a:p>
            <a:pPr marL="285750" indent="-285750">
              <a:buFont typeface="Arial" panose="020B0604020202020204" pitchFamily="34" charset="0"/>
              <a:buChar char="•"/>
            </a:pPr>
            <a:r>
              <a:rPr lang="en-US" sz="1600" b="1" dirty="0"/>
              <a:t>Detroit Public Television </a:t>
            </a:r>
            <a:r>
              <a:rPr lang="en-US" sz="1600" dirty="0"/>
              <a:t>is a viewer-supported PBS member station located in Wixom, Michigan. Their vision is for a community in which people trust public media to help them discover new ideas, make informed decisions and enjoy enriched lives. The station is notably active in producing programs that showcase arts, culture, news and analysis; and educational outreach campaigns that use the power of media to provide knowledge and understanding.                   </a:t>
            </a:r>
            <a:r>
              <a:rPr lang="en-US" sz="1600" dirty="0">
                <a:hlinkClick r:id="rId7"/>
              </a:rPr>
              <a:t> www.dptv.org</a:t>
            </a:r>
            <a:r>
              <a:rPr lang="en-US" sz="1600" dirty="0"/>
              <a:t> | </a:t>
            </a:r>
            <a:r>
              <a:rPr lang="en-US" sz="1600" dirty="0">
                <a:hlinkClick r:id="rId8"/>
              </a:rPr>
              <a:t>facebook.com/</a:t>
            </a:r>
            <a:r>
              <a:rPr lang="en-US" sz="1600" dirty="0" err="1">
                <a:hlinkClick r:id="rId8"/>
              </a:rPr>
              <a:t>detroitpublictv</a:t>
            </a:r>
            <a:r>
              <a:rPr lang="en-US" sz="1600" dirty="0"/>
              <a:t> | </a:t>
            </a:r>
            <a:r>
              <a:rPr lang="en-US" sz="1600" dirty="0">
                <a:hlinkClick r:id="rId9"/>
              </a:rPr>
              <a:t>twitter.com/</a:t>
            </a:r>
            <a:r>
              <a:rPr lang="en-US" sz="1600" dirty="0" err="1">
                <a:hlinkClick r:id="rId9"/>
              </a:rPr>
              <a:t>detroitpublictv</a:t>
            </a:r>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6556325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A619DBE-15B4-4FAF-AB78-8A178EFCD27F}"/>
              </a:ext>
            </a:extLst>
          </p:cNvPr>
          <p:cNvSpPr>
            <a:spLocks noGrp="1"/>
          </p:cNvSpPr>
          <p:nvPr>
            <p:ph type="body" sz="quarter" idx="11"/>
          </p:nvPr>
        </p:nvSpPr>
        <p:spPr>
          <a:xfrm>
            <a:off x="469900" y="1384300"/>
            <a:ext cx="5943600" cy="4337050"/>
          </a:xfrm>
        </p:spPr>
        <p:txBody>
          <a:bodyPr/>
          <a:lstStyle/>
          <a:p>
            <a:r>
              <a:rPr lang="en-US" sz="2400" b="1" dirty="0"/>
              <a:t>Presenter’s contact information</a:t>
            </a:r>
          </a:p>
          <a:p>
            <a:endParaRPr lang="en-US" sz="2400" dirty="0"/>
          </a:p>
          <a:p>
            <a:endParaRPr lang="en-US" sz="2400" dirty="0"/>
          </a:p>
          <a:p>
            <a:pPr marL="0" indent="0">
              <a:buNone/>
            </a:pPr>
            <a:endParaRPr lang="en-US" sz="2400" dirty="0"/>
          </a:p>
          <a:p>
            <a:r>
              <a:rPr lang="en-US" sz="2400" b="1" dirty="0"/>
              <a:t>Investor Protection Trust </a:t>
            </a:r>
            <a:r>
              <a:rPr lang="en-US" sz="2400" dirty="0"/>
              <a:t>www.investorprotection.org</a:t>
            </a:r>
          </a:p>
        </p:txBody>
      </p:sp>
      <p:sp>
        <p:nvSpPr>
          <p:cNvPr id="4" name="Title 3">
            <a:extLst>
              <a:ext uri="{FF2B5EF4-FFF2-40B4-BE49-F238E27FC236}">
                <a16:creationId xmlns:a16="http://schemas.microsoft.com/office/drawing/2014/main" id="{F60226D3-9C91-48D0-90B2-D3944D0AD73C}"/>
              </a:ext>
            </a:extLst>
          </p:cNvPr>
          <p:cNvSpPr>
            <a:spLocks noGrp="1"/>
          </p:cNvSpPr>
          <p:nvPr>
            <p:ph type="title"/>
          </p:nvPr>
        </p:nvSpPr>
        <p:spPr>
          <a:xfrm>
            <a:off x="359601" y="283704"/>
            <a:ext cx="5943599" cy="731521"/>
          </a:xfrm>
        </p:spPr>
        <p:txBody>
          <a:bodyPr/>
          <a:lstStyle/>
          <a:p>
            <a:r>
              <a:rPr lang="en-US" sz="4000" b="1" dirty="0"/>
              <a:t>Contact information</a:t>
            </a:r>
          </a:p>
        </p:txBody>
      </p:sp>
      <p:pic>
        <p:nvPicPr>
          <p:cNvPr id="16" name="Picture Placeholder 15">
            <a:extLst>
              <a:ext uri="{FF2B5EF4-FFF2-40B4-BE49-F238E27FC236}">
                <a16:creationId xmlns:a16="http://schemas.microsoft.com/office/drawing/2014/main" id="{86C479C2-EAD3-4947-977C-DCB4525563F0}"/>
              </a:ext>
            </a:extLst>
          </p:cNvPr>
          <p:cNvPicPr>
            <a:picLocks noGrp="1" noChangeAspect="1"/>
          </p:cNvPicPr>
          <p:nvPr>
            <p:ph type="pic" sz="quarter" idx="10"/>
          </p:nvPr>
        </p:nvPicPr>
        <p:blipFill>
          <a:blip r:embed="rId2"/>
          <a:srcRect t="460" b="460"/>
          <a:stretch>
            <a:fillRect/>
          </a:stretch>
        </p:blipFill>
        <p:spPr>
          <a:prstGeom prst="ellipse">
            <a:avLst/>
          </a:prstGeom>
        </p:spPr>
      </p:pic>
    </p:spTree>
    <p:extLst>
      <p:ext uri="{BB962C8B-B14F-4D97-AF65-F5344CB8AC3E}">
        <p14:creationId xmlns:p14="http://schemas.microsoft.com/office/powerpoint/2010/main" val="39759713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3BDA-B1E8-41F0-9B0A-639A4B76A40F}"/>
              </a:ext>
            </a:extLst>
          </p:cNvPr>
          <p:cNvSpPr>
            <a:spLocks noGrp="1"/>
          </p:cNvSpPr>
          <p:nvPr>
            <p:ph type="title"/>
          </p:nvPr>
        </p:nvSpPr>
        <p:spPr/>
        <p:txBody>
          <a:bodyPr/>
          <a:lstStyle/>
          <a:p>
            <a:r>
              <a:rPr lang="en-US" dirty="0"/>
              <a:t>Introduction</a:t>
            </a:r>
          </a:p>
        </p:txBody>
      </p:sp>
      <p:sp>
        <p:nvSpPr>
          <p:cNvPr id="4" name="TextBox 3">
            <a:extLst>
              <a:ext uri="{FF2B5EF4-FFF2-40B4-BE49-F238E27FC236}">
                <a16:creationId xmlns:a16="http://schemas.microsoft.com/office/drawing/2014/main" id="{957BF28A-746A-4BFA-A3FD-AF06342143F4}"/>
              </a:ext>
            </a:extLst>
          </p:cNvPr>
          <p:cNvSpPr txBox="1"/>
          <p:nvPr/>
        </p:nvSpPr>
        <p:spPr>
          <a:xfrm>
            <a:off x="359601" y="1377941"/>
            <a:ext cx="8160145" cy="46474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1200"/>
              </a:spcBef>
              <a:spcAft>
                <a:spcPts val="1200"/>
              </a:spcAft>
              <a:buClrTx/>
              <a:buSzTx/>
              <a:tabLst/>
            </a:pPr>
            <a:r>
              <a:rPr kumimoji="0" lang="en-US" sz="2400" b="0" i="0" u="none" strike="noStrike" cap="none" spc="0" normalizeH="0" baseline="0" dirty="0">
                <a:ln>
                  <a:noFill/>
                </a:ln>
                <a:solidFill>
                  <a:srgbClr val="000000"/>
                </a:solidFill>
                <a:effectLst/>
                <a:uFillTx/>
                <a:latin typeface="+mj-lt"/>
                <a:ea typeface="+mj-ea"/>
                <a:cs typeface="+mj-cs"/>
                <a:sym typeface="Arial"/>
              </a:rPr>
              <a:t>At the midpoint of your career, you’re in </a:t>
            </a:r>
            <a:r>
              <a:rPr lang="en-US" sz="2400" dirty="0"/>
              <a:t>a strong position to rev up retirement planning.</a:t>
            </a:r>
          </a:p>
          <a:p>
            <a:pPr marL="342900" marR="0" indent="-342900" algn="l" defTabSz="914400" rtl="0" fontAlgn="auto" latinLnBrk="0" hangingPunct="0">
              <a:lnSpc>
                <a:spcPct val="100000"/>
              </a:lnSpc>
              <a:spcBef>
                <a:spcPts val="1200"/>
              </a:spcBef>
              <a:spcAft>
                <a:spcPts val="120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mj-lt"/>
                <a:ea typeface="+mj-ea"/>
                <a:cs typeface="+mj-cs"/>
                <a:sym typeface="Arial"/>
              </a:rPr>
              <a:t>Make sure you’re on track to reach your ideal retirement by assessing progress so far.</a:t>
            </a:r>
          </a:p>
          <a:p>
            <a:pPr marL="342900" indent="-342900">
              <a:spcBef>
                <a:spcPts val="1200"/>
              </a:spcBef>
              <a:spcAft>
                <a:spcPts val="1200"/>
              </a:spcAft>
              <a:buFont typeface="Arial" panose="020B0604020202020204" pitchFamily="34" charset="0"/>
              <a:buChar char="•"/>
            </a:pPr>
            <a:r>
              <a:rPr kumimoji="0" lang="en-US" sz="2400" b="0" i="0" u="none" strike="noStrike" cap="none" spc="0" normalizeH="0" baseline="0" dirty="0">
                <a:ln>
                  <a:noFill/>
                </a:ln>
                <a:solidFill>
                  <a:srgbClr val="000000"/>
                </a:solidFill>
                <a:effectLst/>
                <a:uFillTx/>
                <a:ea typeface="+mj-ea"/>
                <a:cs typeface="+mj-cs"/>
                <a:sym typeface="Arial"/>
              </a:rPr>
              <a:t>Then, assess </a:t>
            </a:r>
            <a:r>
              <a:rPr lang="en-US" sz="2400" dirty="0"/>
              <a:t>whether you need to speed up savings, maximize earnings, or seek some professional advice.</a:t>
            </a:r>
          </a:p>
          <a:p>
            <a:pPr marL="342900" indent="-342900">
              <a:spcBef>
                <a:spcPts val="1200"/>
              </a:spcBef>
              <a:spcAft>
                <a:spcPts val="1200"/>
              </a:spcAft>
              <a:buFont typeface="Arial" panose="020B0604020202020204" pitchFamily="34" charset="0"/>
              <a:buChar char="•"/>
            </a:pPr>
            <a:r>
              <a:rPr lang="en-US" sz="2400" dirty="0"/>
              <a:t>It’s time to keep your goal in sight, so you’re ready to retire when you want – and on your terms.</a:t>
            </a:r>
          </a:p>
          <a:p>
            <a:endParaRPr kumimoji="0" lang="en-US" sz="2400" b="0" i="0" u="none" strike="noStrike" cap="none" spc="0" normalizeH="0" baseline="0" dirty="0">
              <a:ln>
                <a:noFill/>
              </a:ln>
              <a:solidFill>
                <a:srgbClr val="000000"/>
              </a:solidFill>
              <a:effectLst/>
              <a:uFillTx/>
              <a:ea typeface="+mj-ea"/>
              <a:cs typeface="+mj-cs"/>
              <a:sym typeface="Arial"/>
            </a:endParaRPr>
          </a:p>
        </p:txBody>
      </p:sp>
    </p:spTree>
    <p:extLst>
      <p:ext uri="{BB962C8B-B14F-4D97-AF65-F5344CB8AC3E}">
        <p14:creationId xmlns:p14="http://schemas.microsoft.com/office/powerpoint/2010/main" val="37256296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3CDC7E7-2C31-44B3-A195-AA11CB89FF63}"/>
              </a:ext>
            </a:extLst>
          </p:cNvPr>
          <p:cNvPicPr>
            <a:picLocks noGrp="1" noChangeAspect="1"/>
          </p:cNvPicPr>
          <p:nvPr>
            <p:ph type="pic" sz="quarter" idx="10"/>
          </p:nvPr>
        </p:nvPicPr>
        <p:blipFill>
          <a:blip r:embed="rId2"/>
          <a:srcRect l="6368" r="6368"/>
          <a:stretch>
            <a:fillRect/>
          </a:stretch>
        </p:blipFill>
        <p:spPr>
          <a:prstGeom prst="ellipse">
            <a:avLst/>
          </a:prstGeom>
        </p:spPr>
      </p:pic>
      <p:sp>
        <p:nvSpPr>
          <p:cNvPr id="3" name="Text Placeholder 2">
            <a:extLst>
              <a:ext uri="{FF2B5EF4-FFF2-40B4-BE49-F238E27FC236}">
                <a16:creationId xmlns:a16="http://schemas.microsoft.com/office/drawing/2014/main" id="{F154CD5A-0476-42EF-8978-E6E0A0A486F1}"/>
              </a:ext>
            </a:extLst>
          </p:cNvPr>
          <p:cNvSpPr>
            <a:spLocks noGrp="1"/>
          </p:cNvSpPr>
          <p:nvPr>
            <p:ph type="body" sz="quarter" idx="11"/>
          </p:nvPr>
        </p:nvSpPr>
        <p:spPr>
          <a:xfrm>
            <a:off x="469900" y="1487520"/>
            <a:ext cx="5943600" cy="4337050"/>
          </a:xfrm>
        </p:spPr>
        <p:txBody>
          <a:bodyPr/>
          <a:lstStyle/>
          <a:p>
            <a:pPr>
              <a:lnSpc>
                <a:spcPct val="100000"/>
              </a:lnSpc>
              <a:spcBef>
                <a:spcPts val="1200"/>
              </a:spcBef>
              <a:spcAft>
                <a:spcPts val="600"/>
              </a:spcAft>
            </a:pPr>
            <a:r>
              <a:rPr lang="en-US" sz="2400" dirty="0"/>
              <a:t>Boost savings to supercharge asset growth.</a:t>
            </a:r>
          </a:p>
          <a:p>
            <a:pPr>
              <a:lnSpc>
                <a:spcPct val="100000"/>
              </a:lnSpc>
              <a:spcBef>
                <a:spcPts val="1200"/>
              </a:spcBef>
              <a:spcAft>
                <a:spcPts val="600"/>
              </a:spcAft>
            </a:pPr>
            <a:r>
              <a:rPr lang="en-US" sz="2400" dirty="0"/>
              <a:t>Reassess investments based on your timeline and risk tolerance.</a:t>
            </a:r>
          </a:p>
          <a:p>
            <a:pPr>
              <a:lnSpc>
                <a:spcPct val="100000"/>
              </a:lnSpc>
              <a:spcBef>
                <a:spcPts val="1200"/>
              </a:spcBef>
              <a:spcAft>
                <a:spcPts val="600"/>
              </a:spcAft>
            </a:pPr>
            <a:r>
              <a:rPr lang="en-US" sz="2400" dirty="0"/>
              <a:t>Get dependable financial advice to minimize risk and fortify assets.</a:t>
            </a:r>
          </a:p>
          <a:p>
            <a:pPr>
              <a:lnSpc>
                <a:spcPct val="100000"/>
              </a:lnSpc>
              <a:spcBef>
                <a:spcPts val="1200"/>
              </a:spcBef>
              <a:spcAft>
                <a:spcPts val="600"/>
              </a:spcAft>
            </a:pPr>
            <a:r>
              <a:rPr lang="en-US" sz="2400" dirty="0"/>
              <a:t>Plan to maximize Social Security.</a:t>
            </a:r>
          </a:p>
          <a:p>
            <a:pPr>
              <a:lnSpc>
                <a:spcPct val="100000"/>
              </a:lnSpc>
              <a:spcBef>
                <a:spcPts val="1200"/>
              </a:spcBef>
              <a:spcAft>
                <a:spcPts val="600"/>
              </a:spcAft>
            </a:pPr>
            <a:r>
              <a:rPr lang="en-US" sz="2400" dirty="0"/>
              <a:t>Determine when you want to retire.</a:t>
            </a:r>
          </a:p>
          <a:p>
            <a:pPr marL="0" indent="0">
              <a:lnSpc>
                <a:spcPct val="100000"/>
              </a:lnSpc>
              <a:spcBef>
                <a:spcPts val="1200"/>
              </a:spcBef>
              <a:spcAft>
                <a:spcPts val="600"/>
              </a:spcAft>
              <a:buNone/>
            </a:pPr>
            <a:r>
              <a:rPr lang="en-US" sz="2400" dirty="0"/>
              <a:t>Let’s take a closer look at the five steps.</a:t>
            </a:r>
          </a:p>
        </p:txBody>
      </p:sp>
      <p:sp>
        <p:nvSpPr>
          <p:cNvPr id="4" name="Title 3">
            <a:extLst>
              <a:ext uri="{FF2B5EF4-FFF2-40B4-BE49-F238E27FC236}">
                <a16:creationId xmlns:a16="http://schemas.microsoft.com/office/drawing/2014/main" id="{97C92D34-E7C9-4CC0-84DE-5A377B203832}"/>
              </a:ext>
            </a:extLst>
          </p:cNvPr>
          <p:cNvSpPr>
            <a:spLocks noGrp="1"/>
          </p:cNvSpPr>
          <p:nvPr>
            <p:ph type="title"/>
          </p:nvPr>
        </p:nvSpPr>
        <p:spPr>
          <a:xfrm>
            <a:off x="359601" y="283704"/>
            <a:ext cx="6053899" cy="731521"/>
          </a:xfrm>
        </p:spPr>
        <p:txBody>
          <a:bodyPr/>
          <a:lstStyle/>
          <a:p>
            <a:r>
              <a:rPr lang="en-US" sz="4400" b="1" dirty="0"/>
              <a:t>5 steps to take today</a:t>
            </a:r>
          </a:p>
        </p:txBody>
      </p:sp>
    </p:spTree>
    <p:extLst>
      <p:ext uri="{BB962C8B-B14F-4D97-AF65-F5344CB8AC3E}">
        <p14:creationId xmlns:p14="http://schemas.microsoft.com/office/powerpoint/2010/main" val="276277770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0363" y="1750867"/>
            <a:ext cx="5480048" cy="4254279"/>
          </a:xfrm>
        </p:spPr>
        <p:txBody>
          <a:bodyPr/>
          <a:lstStyle/>
          <a:p>
            <a:pPr>
              <a:lnSpc>
                <a:spcPct val="100000"/>
              </a:lnSpc>
              <a:spcBef>
                <a:spcPts val="1200"/>
              </a:spcBef>
              <a:spcAft>
                <a:spcPts val="600"/>
              </a:spcAft>
            </a:pPr>
            <a:r>
              <a:rPr lang="en-US" sz="2200" dirty="0"/>
              <a:t>Take advantage of special, tax-advantaged “catch up” contributions to retirement accounts when you turn 50.</a:t>
            </a:r>
          </a:p>
          <a:p>
            <a:pPr>
              <a:lnSpc>
                <a:spcPct val="100000"/>
              </a:lnSpc>
              <a:spcBef>
                <a:spcPts val="1200"/>
              </a:spcBef>
              <a:spcAft>
                <a:spcPts val="600"/>
              </a:spcAft>
            </a:pPr>
            <a:r>
              <a:rPr lang="en-US" sz="2200" dirty="0"/>
              <a:t>These annual contributions can turbocharge savings, helping you make up for lost time.</a:t>
            </a:r>
          </a:p>
          <a:p>
            <a:pPr>
              <a:lnSpc>
                <a:spcPct val="100000"/>
              </a:lnSpc>
              <a:spcBef>
                <a:spcPts val="1200"/>
              </a:spcBef>
              <a:spcAft>
                <a:spcPts val="600"/>
              </a:spcAft>
            </a:pPr>
            <a:r>
              <a:rPr lang="en-US" sz="2200" dirty="0"/>
              <a:t>The IRS decides whether to change annual limits on contributions and benefits; find the current year’s limits at: </a:t>
            </a:r>
            <a:r>
              <a:rPr lang="en-US" sz="2200" dirty="0">
                <a:hlinkClick r:id="rId2"/>
              </a:rPr>
              <a:t>www.irs.gov/retirement-plans/plan-participant-employee/retirement-topics-contributions</a:t>
            </a:r>
            <a:endParaRPr lang="en-US" sz="2200" dirty="0"/>
          </a:p>
          <a:p>
            <a:pPr>
              <a:lnSpc>
                <a:spcPct val="100000"/>
              </a:lnSpc>
              <a:spcBef>
                <a:spcPts val="1200"/>
              </a:spcBef>
              <a:spcAft>
                <a:spcPts val="600"/>
              </a:spcAft>
            </a:pPr>
            <a:endParaRPr lang="en-US" sz="2400" dirty="0"/>
          </a:p>
          <a:p>
            <a:pPr>
              <a:lnSpc>
                <a:spcPct val="100000"/>
              </a:lnSpc>
              <a:spcBef>
                <a:spcPts val="1200"/>
              </a:spcBef>
              <a:spcAft>
                <a:spcPts val="600"/>
              </a:spcAft>
            </a:pPr>
            <a:endParaRPr lang="en-US" sz="2400" dirty="0"/>
          </a:p>
        </p:txBody>
      </p:sp>
      <p:sp>
        <p:nvSpPr>
          <p:cNvPr id="3" name="Text Placeholder 2"/>
          <p:cNvSpPr>
            <a:spLocks noGrp="1"/>
          </p:cNvSpPr>
          <p:nvPr>
            <p:ph type="body" sz="quarter" idx="11"/>
          </p:nvPr>
        </p:nvSpPr>
        <p:spPr>
          <a:xfrm>
            <a:off x="6351588" y="2015834"/>
            <a:ext cx="5480049" cy="3356264"/>
          </a:xfrm>
        </p:spPr>
        <p:style>
          <a:lnRef idx="1">
            <a:schemeClr val="accent2"/>
          </a:lnRef>
          <a:fillRef idx="2">
            <a:schemeClr val="accent2"/>
          </a:fillRef>
          <a:effectRef idx="1">
            <a:schemeClr val="accent2"/>
          </a:effectRef>
          <a:fontRef idx="minor">
            <a:schemeClr val="dk1"/>
          </a:fontRef>
        </p:style>
        <p:txBody>
          <a:bodyPr lIns="91440" tIns="182880" rIns="91440" bIns="91440"/>
          <a:lstStyle/>
          <a:p>
            <a:pPr marL="0" indent="0">
              <a:lnSpc>
                <a:spcPct val="100000"/>
              </a:lnSpc>
              <a:spcBef>
                <a:spcPts val="600"/>
              </a:spcBef>
              <a:spcAft>
                <a:spcPts val="600"/>
              </a:spcAft>
              <a:buNone/>
            </a:pPr>
            <a:r>
              <a:rPr lang="en-US" sz="2200" b="1" dirty="0">
                <a:solidFill>
                  <a:schemeClr val="tx1"/>
                </a:solidFill>
                <a:latin typeface="+mj-lt"/>
              </a:rPr>
              <a:t>IRS facts on catch-up contributions:</a:t>
            </a:r>
          </a:p>
          <a:p>
            <a:pPr marL="274320" indent="-274320">
              <a:lnSpc>
                <a:spcPct val="100000"/>
              </a:lnSpc>
              <a:spcBef>
                <a:spcPts val="600"/>
              </a:spcBef>
              <a:spcAft>
                <a:spcPts val="600"/>
              </a:spcAft>
              <a:buFont typeface="Wingdings" panose="05000000000000000000" pitchFamily="2" charset="2"/>
              <a:buChar char="Ø"/>
            </a:pPr>
            <a:r>
              <a:rPr lang="en-US" sz="2200" dirty="0">
                <a:latin typeface="+mj-lt"/>
              </a:rPr>
              <a:t>In employer plans, like 401(k) and 403(b) plans, you can contribute an extra $6,000, bringing the maximum total annual contribution to $24,500 for 2018.</a:t>
            </a:r>
          </a:p>
          <a:p>
            <a:pPr marL="274320" indent="-274320">
              <a:lnSpc>
                <a:spcPct val="100000"/>
              </a:lnSpc>
              <a:spcBef>
                <a:spcPts val="600"/>
              </a:spcBef>
              <a:spcAft>
                <a:spcPts val="600"/>
              </a:spcAft>
              <a:buFont typeface="Wingdings" panose="05000000000000000000" pitchFamily="2" charset="2"/>
              <a:buChar char="Ø"/>
            </a:pPr>
            <a:r>
              <a:rPr lang="en-US" sz="2200" dirty="0">
                <a:latin typeface="+mj-lt"/>
              </a:rPr>
              <a:t>For Roth and traditional IRAs, you can contribute an extra $1,000, for a total annual contribution of $6,500 for 2018.</a:t>
            </a:r>
          </a:p>
        </p:txBody>
      </p:sp>
      <p:sp>
        <p:nvSpPr>
          <p:cNvPr id="4" name="Title 3"/>
          <p:cNvSpPr>
            <a:spLocks noGrp="1"/>
          </p:cNvSpPr>
          <p:nvPr>
            <p:ph type="title"/>
          </p:nvPr>
        </p:nvSpPr>
        <p:spPr>
          <a:xfrm>
            <a:off x="359602" y="283704"/>
            <a:ext cx="11662680" cy="731521"/>
          </a:xfrm>
        </p:spPr>
        <p:txBody>
          <a:bodyPr/>
          <a:lstStyle/>
          <a:p>
            <a:r>
              <a:rPr lang="en-US" sz="3700" b="1" dirty="0"/>
              <a:t>Step 1: Boost savings to supercharge asset growth</a:t>
            </a:r>
          </a:p>
        </p:txBody>
      </p:sp>
    </p:spTree>
    <p:extLst>
      <p:ext uri="{BB962C8B-B14F-4D97-AF65-F5344CB8AC3E}">
        <p14:creationId xmlns:p14="http://schemas.microsoft.com/office/powerpoint/2010/main" val="20661752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F7435D-E3DB-47B1-BA61-B00ACC83A9DE}"/>
              </a:ext>
            </a:extLst>
          </p:cNvPr>
          <p:cNvSpPr>
            <a:spLocks noGrp="1" noRot="1" noChangeAspect="1" noMove="1" noResize="1" noEditPoints="1" noAdjustHandles="1" noChangeArrowheads="1" noChangeShapeType="1" noTextEdit="1"/>
          </p:cNvSpPr>
          <p:nvPr>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F263A0B5-F8C4-4116-809F-78A768EA79A6}"/>
              </a:ext>
            </a:extLst>
          </p:cNvPr>
          <p:cNvSpPr>
            <a:spLocks noGrp="1" noRot="1" noChangeAspect="1" noMove="1" noResize="1" noEditPoints="1" noAdjustHandles="1" noChangeArrowheads="1" noChangeShapeType="1" noTextEdit="1"/>
          </p:cNvSpPr>
          <p:nvPr>
            <p:extLst/>
          </p:nvPr>
        </p:nvSpPr>
        <p:spPr>
          <a:xfrm>
            <a:off x="6577582" y="484632"/>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newspaper&#10;&#10;Description generated with high confidence">
            <a:extLst>
              <a:ext uri="{FF2B5EF4-FFF2-40B4-BE49-F238E27FC236}">
                <a16:creationId xmlns:a16="http://schemas.microsoft.com/office/drawing/2014/main" id="{16453EE1-1E85-440C-944D-601EE272DB8B}"/>
              </a:ext>
            </a:extLst>
          </p:cNvPr>
          <p:cNvPicPr>
            <a:picLocks noChangeAspect="1"/>
          </p:cNvPicPr>
          <p:nvPr/>
        </p:nvPicPr>
        <p:blipFill>
          <a:blip r:embed="rId2"/>
          <a:stretch>
            <a:fillRect/>
          </a:stretch>
        </p:blipFill>
        <p:spPr>
          <a:xfrm>
            <a:off x="7235686" y="848160"/>
            <a:ext cx="4005469" cy="5006837"/>
          </a:xfrm>
          <a:prstGeom prst="rect">
            <a:avLst/>
          </a:prstGeom>
          <a:ln>
            <a:solidFill>
              <a:srgbClr val="666699"/>
            </a:solidFill>
          </a:ln>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493134" y="1536290"/>
            <a:ext cx="4804424" cy="3785419"/>
          </a:xfrm>
        </p:spPr>
        <p:txBody>
          <a:bodyPr vert="horz" lIns="91440" tIns="45720" rIns="91440" bIns="45720" rtlCol="0">
            <a:normAutofit/>
          </a:bodyPr>
          <a:lstStyle/>
          <a:p>
            <a:pPr>
              <a:spcBef>
                <a:spcPts val="1200"/>
              </a:spcBef>
              <a:spcAft>
                <a:spcPts val="1200"/>
              </a:spcAft>
              <a:buFont typeface="Arial" panose="020B0604020202020204" pitchFamily="34" charset="0"/>
              <a:buChar char="•"/>
            </a:pPr>
            <a:r>
              <a:rPr lang="en-US" sz="2000" kern="1200" dirty="0">
                <a:solidFill>
                  <a:schemeClr val="tx1">
                    <a:lumMod val="50000"/>
                  </a:schemeClr>
                </a:solidFill>
                <a:latin typeface="+mn-lt"/>
                <a:ea typeface="+mn-ea"/>
                <a:cs typeface="+mn-cs"/>
              </a:rPr>
              <a:t>Avoid taking early withdrawals or loans from retirement accounts. </a:t>
            </a:r>
          </a:p>
          <a:p>
            <a:pPr>
              <a:spcBef>
                <a:spcPts val="1200"/>
              </a:spcBef>
              <a:spcAft>
                <a:spcPts val="1200"/>
              </a:spcAft>
              <a:buFont typeface="Arial" panose="020B0604020202020204" pitchFamily="34" charset="0"/>
              <a:buChar char="•"/>
            </a:pPr>
            <a:r>
              <a:rPr lang="en-US" sz="2000" kern="1200" dirty="0">
                <a:solidFill>
                  <a:schemeClr val="tx1">
                    <a:lumMod val="50000"/>
                  </a:schemeClr>
                </a:solidFill>
                <a:latin typeface="+mn-lt"/>
                <a:ea typeface="+mn-ea"/>
                <a:cs typeface="+mn-cs"/>
              </a:rPr>
              <a:t>You’ll lose the momentum of compounding on that money. </a:t>
            </a:r>
          </a:p>
          <a:p>
            <a:pPr>
              <a:spcBef>
                <a:spcPts val="1200"/>
              </a:spcBef>
              <a:spcAft>
                <a:spcPts val="1200"/>
              </a:spcAft>
              <a:buFont typeface="Arial" panose="020B0604020202020204" pitchFamily="34" charset="0"/>
              <a:buChar char="•"/>
            </a:pPr>
            <a:r>
              <a:rPr lang="en-US" sz="2000" kern="1200" dirty="0">
                <a:solidFill>
                  <a:schemeClr val="tx1">
                    <a:lumMod val="50000"/>
                  </a:schemeClr>
                </a:solidFill>
                <a:latin typeface="+mn-lt"/>
                <a:ea typeface="+mn-ea"/>
                <a:cs typeface="+mn-cs"/>
              </a:rPr>
              <a:t>And you may also have to pay 10% early-withdrawal penalties, plus taxes.</a:t>
            </a:r>
          </a:p>
          <a:p>
            <a:pPr marL="0">
              <a:buFont typeface="Arial" panose="020B0604020202020204" pitchFamily="34" charset="0"/>
              <a:buChar char="•"/>
            </a:pPr>
            <a:endParaRPr lang="en-US" sz="2400" kern="1200" dirty="0">
              <a:solidFill>
                <a:schemeClr val="tx1"/>
              </a:solidFill>
              <a:latin typeface="+mn-lt"/>
              <a:ea typeface="+mn-ea"/>
              <a:cs typeface="+mn-cs"/>
            </a:endParaRPr>
          </a:p>
        </p:txBody>
      </p:sp>
      <p:sp>
        <p:nvSpPr>
          <p:cNvPr id="3" name="Title 2">
            <a:extLst>
              <a:ext uri="{FF2B5EF4-FFF2-40B4-BE49-F238E27FC236}">
                <a16:creationId xmlns:a16="http://schemas.microsoft.com/office/drawing/2014/main" id="{84368F51-4430-41B9-BE7C-6307B7DA1025}"/>
              </a:ext>
            </a:extLst>
          </p:cNvPr>
          <p:cNvSpPr>
            <a:spLocks noGrp="1"/>
          </p:cNvSpPr>
          <p:nvPr>
            <p:ph type="title"/>
          </p:nvPr>
        </p:nvSpPr>
        <p:spPr>
          <a:xfrm>
            <a:off x="76200" y="395063"/>
            <a:ext cx="5924549" cy="338164"/>
          </a:xfrm>
        </p:spPr>
        <p:txBody>
          <a:bodyPr vert="horz" lIns="91440" tIns="45720" rIns="91440" bIns="45720" rtlCol="0" anchor="ctr">
            <a:noAutofit/>
          </a:bodyPr>
          <a:lstStyle/>
          <a:p>
            <a:pPr>
              <a:spcBef>
                <a:spcPct val="0"/>
              </a:spcBef>
            </a:pPr>
            <a:r>
              <a:rPr lang="en-US" sz="2400" b="1" dirty="0"/>
              <a:t>A crucial rule: Don’t sabotage savings</a:t>
            </a:r>
          </a:p>
        </p:txBody>
      </p:sp>
    </p:spTree>
    <p:extLst>
      <p:ext uri="{BB962C8B-B14F-4D97-AF65-F5344CB8AC3E}">
        <p14:creationId xmlns:p14="http://schemas.microsoft.com/office/powerpoint/2010/main" val="399541431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generated with very high confidence">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551" y="1371600"/>
            <a:ext cx="6238518" cy="3711917"/>
          </a:xfrm>
          <a:prstGeom prst="rect">
            <a:avLst/>
          </a:prstGeom>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400453" y="1382002"/>
            <a:ext cx="3684530" cy="4392633"/>
          </a:xfrm>
        </p:spPr>
        <p:txBody>
          <a:bodyPr vert="horz" lIns="91440" tIns="45720" rIns="91440" bIns="45720" rtlCol="0">
            <a:noAutofit/>
          </a:bodyPr>
          <a:lstStyle/>
          <a:p>
            <a:pPr marL="0" indent="0">
              <a:buNone/>
            </a:pPr>
            <a:r>
              <a:rPr lang="en-US" sz="1800" kern="1200" dirty="0">
                <a:solidFill>
                  <a:schemeClr val="tx1"/>
                </a:solidFill>
                <a:latin typeface="+mn-lt"/>
                <a:ea typeface="+mn-ea"/>
                <a:cs typeface="+mn-cs"/>
              </a:rPr>
              <a:t>Experiment with these calculators to assess your savings growth and see how much you may need to adjust to reach your goals.</a:t>
            </a:r>
          </a:p>
          <a:p>
            <a:pPr>
              <a:buFont typeface="Arial" panose="020B0604020202020204" pitchFamily="34" charset="0"/>
              <a:buChar char="•"/>
            </a:pPr>
            <a:r>
              <a:rPr lang="en-US" sz="1800" kern="1200" dirty="0">
                <a:solidFill>
                  <a:schemeClr val="tx1"/>
                </a:solidFill>
                <a:latin typeface="+mn-lt"/>
                <a:ea typeface="+mn-ea"/>
                <a:cs typeface="+mn-cs"/>
                <a:hlinkClick r:id="rId3"/>
              </a:rPr>
              <a:t>www.360financialliteracy.org/Calculators/Savings-Calculator</a:t>
            </a:r>
            <a:endParaRPr lang="en-US" sz="1800" kern="1200" dirty="0">
              <a:solidFill>
                <a:schemeClr val="tx1"/>
              </a:solidFill>
              <a:latin typeface="+mn-lt"/>
              <a:ea typeface="+mn-ea"/>
              <a:cs typeface="+mn-cs"/>
            </a:endParaRPr>
          </a:p>
          <a:p>
            <a:pPr>
              <a:buFont typeface="Arial" panose="020B0604020202020204" pitchFamily="34" charset="0"/>
              <a:buChar char="•"/>
            </a:pPr>
            <a:r>
              <a:rPr lang="en-US" sz="1800" kern="1200" dirty="0">
                <a:solidFill>
                  <a:schemeClr val="tx1"/>
                </a:solidFill>
                <a:latin typeface="+mn-lt"/>
                <a:ea typeface="+mn-ea"/>
                <a:cs typeface="+mn-cs"/>
                <a:hlinkClick r:id="rId4"/>
              </a:rPr>
              <a:t>www.investor.gov/additional-resources/free-financial-planning-tools/compound-interest-calculator</a:t>
            </a:r>
            <a:endParaRPr lang="en-US" sz="1800" kern="1200" dirty="0">
              <a:solidFill>
                <a:schemeClr val="tx1"/>
              </a:solidFill>
              <a:latin typeface="+mn-lt"/>
              <a:ea typeface="+mn-ea"/>
              <a:cs typeface="+mn-cs"/>
            </a:endParaRPr>
          </a:p>
          <a:p>
            <a:pPr>
              <a:buFont typeface="Arial" panose="020B0604020202020204" pitchFamily="34" charset="0"/>
              <a:buChar char="•"/>
            </a:pPr>
            <a:r>
              <a:rPr lang="en-US" sz="1800" kern="1200" dirty="0">
                <a:solidFill>
                  <a:schemeClr val="tx1"/>
                </a:solidFill>
                <a:latin typeface="+mn-lt"/>
                <a:ea typeface="+mn-ea"/>
                <a:cs typeface="+mn-cs"/>
                <a:hlinkClick r:id="rId5"/>
              </a:rPr>
              <a:t>www.bankrate.com/calculators/savings/saving-goals-calculator.aspx</a:t>
            </a:r>
            <a:endParaRPr lang="en-US" sz="1800" kern="1200" dirty="0">
              <a:solidFill>
                <a:schemeClr val="tx1"/>
              </a:solidFill>
              <a:latin typeface="+mn-lt"/>
              <a:ea typeface="+mn-ea"/>
              <a:cs typeface="+mn-cs"/>
            </a:endParaRPr>
          </a:p>
          <a:p>
            <a:pPr marL="0">
              <a:buFont typeface="Arial" panose="020B0604020202020204" pitchFamily="34" charset="0"/>
              <a:buChar char="•"/>
            </a:pPr>
            <a:endParaRPr lang="en-US" sz="1600" kern="1200" dirty="0">
              <a:solidFill>
                <a:schemeClr val="tx1"/>
              </a:solidFill>
              <a:latin typeface="+mn-lt"/>
              <a:ea typeface="+mn-ea"/>
              <a:cs typeface="+mn-cs"/>
            </a:endParaRPr>
          </a:p>
        </p:txBody>
      </p:sp>
      <p:sp>
        <p:nvSpPr>
          <p:cNvPr id="3" name="Title 2">
            <a:extLst>
              <a:ext uri="{FF2B5EF4-FFF2-40B4-BE49-F238E27FC236}">
                <a16:creationId xmlns:a16="http://schemas.microsoft.com/office/drawing/2014/main" id="{84368F51-4430-41B9-BE7C-6307B7DA1025}"/>
              </a:ext>
            </a:extLst>
          </p:cNvPr>
          <p:cNvSpPr>
            <a:spLocks noGrp="1"/>
          </p:cNvSpPr>
          <p:nvPr>
            <p:ph type="title"/>
          </p:nvPr>
        </p:nvSpPr>
        <p:spPr>
          <a:xfrm>
            <a:off x="400453" y="357492"/>
            <a:ext cx="3505495" cy="537030"/>
          </a:xfrm>
        </p:spPr>
        <p:txBody>
          <a:bodyPr vert="horz" lIns="91440" tIns="45720" rIns="91440" bIns="45720" rtlCol="0" anchor="ctr">
            <a:normAutofit/>
          </a:bodyPr>
          <a:lstStyle/>
          <a:p>
            <a:pPr>
              <a:spcBef>
                <a:spcPct val="0"/>
              </a:spcBef>
            </a:pPr>
            <a:r>
              <a:rPr lang="en-US" sz="2400" b="1" dirty="0"/>
              <a:t>ACTION</a:t>
            </a:r>
            <a:r>
              <a:rPr lang="en-US" sz="2400" b="1" kern="1200" dirty="0">
                <a:solidFill>
                  <a:schemeClr val="tx1"/>
                </a:solidFill>
                <a:latin typeface="+mj-lt"/>
                <a:ea typeface="+mj-ea"/>
                <a:cs typeface="+mj-cs"/>
              </a:rPr>
              <a:t> </a:t>
            </a:r>
            <a:r>
              <a:rPr lang="en-US" sz="2400" b="1" dirty="0"/>
              <a:t>STEP</a:t>
            </a:r>
          </a:p>
        </p:txBody>
      </p:sp>
    </p:spTree>
    <p:extLst>
      <p:ext uri="{BB962C8B-B14F-4D97-AF65-F5344CB8AC3E}">
        <p14:creationId xmlns:p14="http://schemas.microsoft.com/office/powerpoint/2010/main" val="3868651661"/>
      </p:ext>
    </p:extLst>
  </p:cSld>
  <p:clrMapOvr>
    <a:masterClrMapping/>
  </p:clrMapOvr>
  <p:transition spd="med"/>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326654"/>
      </a:accent1>
      <a:accent2>
        <a:srgbClr val="5C3262"/>
      </a:accent2>
      <a:accent3>
        <a:srgbClr val="A5A5A5"/>
      </a:accent3>
      <a:accent4>
        <a:srgbClr val="FFC236"/>
      </a:accent4>
      <a:accent5>
        <a:srgbClr val="2E5794"/>
      </a:accent5>
      <a:accent6>
        <a:srgbClr val="70AD47"/>
      </a:accent6>
      <a:hlink>
        <a:srgbClr val="00C8C3"/>
      </a:hlink>
      <a:folHlink>
        <a:srgbClr val="954F7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CC2936"/>
      </a:accent1>
      <a:accent2>
        <a:srgbClr val="0D7F76"/>
      </a:accent2>
      <a:accent3>
        <a:srgbClr val="403365"/>
      </a:accent3>
      <a:accent4>
        <a:srgbClr val="FF6600"/>
      </a:accent4>
      <a:accent5>
        <a:srgbClr val="777777"/>
      </a:accent5>
      <a:accent6>
        <a:srgbClr val="7F0D1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2045</TotalTime>
  <Words>2954</Words>
  <Application>Microsoft Office PowerPoint</Application>
  <PresentationFormat>Widescreen</PresentationFormat>
  <Paragraphs>271</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Arial Narrow</vt:lpstr>
      <vt:lpstr>Boton Bold</vt:lpstr>
      <vt:lpstr>Calibri</vt:lpstr>
      <vt:lpstr>Courier New</vt:lpstr>
      <vt:lpstr>Rockwell</vt:lpstr>
      <vt:lpstr>Tw Cen MT</vt:lpstr>
      <vt:lpstr>Wingdings</vt:lpstr>
      <vt:lpstr>Office Theme</vt:lpstr>
      <vt:lpstr>Note to presenter</vt:lpstr>
      <vt:lpstr>BOOSTING YOUR FUTURE PAYCHECK 5 STEPS YOU CAN TAKE TODAY</vt:lpstr>
      <vt:lpstr>The When I’m 65 program</vt:lpstr>
      <vt:lpstr>When I’m 65 program partners</vt:lpstr>
      <vt:lpstr>Introduction</vt:lpstr>
      <vt:lpstr>5 steps to take today</vt:lpstr>
      <vt:lpstr>Step 1: Boost savings to supercharge asset growth</vt:lpstr>
      <vt:lpstr>A crucial rule: Don’t sabotage savings</vt:lpstr>
      <vt:lpstr>ACTION STEP</vt:lpstr>
      <vt:lpstr>Step 2: Reassess your investments</vt:lpstr>
      <vt:lpstr>Review your mix regularly</vt:lpstr>
      <vt:lpstr>Reassess your investments</vt:lpstr>
      <vt:lpstr>ACTION STEP</vt:lpstr>
      <vt:lpstr>Step 3: Get dependable financial advice</vt:lpstr>
      <vt:lpstr>Get dependable financial advice</vt:lpstr>
      <vt:lpstr>ACTION STEP</vt:lpstr>
      <vt:lpstr>Step 4: Plan to maximize Social Security</vt:lpstr>
      <vt:lpstr>Plan to maximize Social Security</vt:lpstr>
      <vt:lpstr>A deeper dive</vt:lpstr>
      <vt:lpstr>Plan to maximize Social Security</vt:lpstr>
      <vt:lpstr>ACTION STEP</vt:lpstr>
      <vt:lpstr>Step 5: Determine when you want to retire</vt:lpstr>
      <vt:lpstr>Determine when you want to retire</vt:lpstr>
      <vt:lpstr>Determine when you want to retire</vt:lpstr>
      <vt:lpstr>Determine when you want to retire</vt:lpstr>
      <vt:lpstr>ACTION STEP</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Quiz: Test your financial know-how</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dc:creator>
  <cp:lastModifiedBy>Barbara Clark</cp:lastModifiedBy>
  <cp:revision>168</cp:revision>
  <cp:lastPrinted>2018-06-08T16:12:59Z</cp:lastPrinted>
  <dcterms:modified xsi:type="dcterms:W3CDTF">2018-07-13T17:13:53Z</dcterms:modified>
</cp:coreProperties>
</file>