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2" r:id="rId2"/>
    <p:sldId id="257" r:id="rId3"/>
    <p:sldId id="321" r:id="rId4"/>
    <p:sldId id="323" r:id="rId5"/>
    <p:sldId id="264" r:id="rId6"/>
    <p:sldId id="265" r:id="rId7"/>
    <p:sldId id="263" r:id="rId8"/>
    <p:sldId id="266" r:id="rId9"/>
    <p:sldId id="268" r:id="rId10"/>
    <p:sldId id="299" r:id="rId11"/>
    <p:sldId id="271" r:id="rId12"/>
    <p:sldId id="300" r:id="rId13"/>
    <p:sldId id="319" r:id="rId14"/>
    <p:sldId id="320" r:id="rId15"/>
    <p:sldId id="301" r:id="rId16"/>
    <p:sldId id="302" r:id="rId17"/>
    <p:sldId id="304" r:id="rId18"/>
    <p:sldId id="303" r:id="rId19"/>
    <p:sldId id="275" r:id="rId20"/>
    <p:sldId id="305" r:id="rId21"/>
    <p:sldId id="307" r:id="rId22"/>
    <p:sldId id="309" r:id="rId23"/>
    <p:sldId id="310" r:id="rId24"/>
    <p:sldId id="311" r:id="rId25"/>
    <p:sldId id="312" r:id="rId26"/>
    <p:sldId id="315" r:id="rId27"/>
    <p:sldId id="314" r:id="rId28"/>
    <p:sldId id="316" r:id="rId29"/>
    <p:sldId id="317" r:id="rId30"/>
    <p:sldId id="286" r:id="rId31"/>
    <p:sldId id="287" r:id="rId32"/>
    <p:sldId id="288" r:id="rId33"/>
    <p:sldId id="289" r:id="rId34"/>
    <p:sldId id="290" r:id="rId35"/>
    <p:sldId id="291" r:id="rId36"/>
    <p:sldId id="292" r:id="rId37"/>
    <p:sldId id="293" r:id="rId38"/>
    <p:sldId id="294" r:id="rId39"/>
    <p:sldId id="297" r:id="rId40"/>
    <p:sldId id="298" r:id="rId41"/>
    <p:sldId id="295" r:id="rId42"/>
    <p:sldId id="296" r:id="rId43"/>
    <p:sldId id="318" r:id="rId44"/>
  </p:sldIdLst>
  <p:sldSz cx="12192000" cy="6858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Clark" initials="BC"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a:srgbClr val="2E5794"/>
    <a:srgbClr val="FFC236"/>
    <a:srgbClr val="3266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CBCC"/>
          </a:solidFill>
        </a:fill>
      </a:tcStyle>
    </a:wholeTbl>
    <a:band2H>
      <a:tcTxStyle/>
      <a:tcStyle>
        <a:tcBdr/>
        <a:fill>
          <a:solidFill>
            <a:srgbClr val="F6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CD2"/>
          </a:solidFill>
        </a:fill>
      </a:tcStyle>
    </a:wholeTbl>
    <a:band2H>
      <a:tcTxStyle/>
      <a:tcStyle>
        <a:tcBdr/>
        <a:fill>
          <a:solidFill>
            <a:srgbClr val="E8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CACA"/>
          </a:solidFill>
        </a:fill>
      </a:tcStyle>
    </a:wholeTbl>
    <a:band2H>
      <a:tcTxStyle/>
      <a:tcStyle>
        <a:tcBdr/>
        <a:fill>
          <a:solidFill>
            <a:srgbClr val="ECE6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8176" autoAdjust="0"/>
    <p:restoredTop sz="94674"/>
  </p:normalViewPr>
  <p:slideViewPr>
    <p:cSldViewPr snapToGrid="0" snapToObjects="1">
      <p:cViewPr varScale="1">
        <p:scale>
          <a:sx n="76" d="100"/>
          <a:sy n="76" d="100"/>
        </p:scale>
        <p:origin x="550" y="68"/>
      </p:cViewPr>
      <p:guideLst/>
    </p:cSldViewPr>
  </p:slideViewPr>
  <p:outlineViewPr>
    <p:cViewPr>
      <p:scale>
        <a:sx n="33" d="100"/>
        <a:sy n="33" d="100"/>
      </p:scale>
      <p:origin x="0" y="-7312"/>
    </p:cViewPr>
  </p:outlineViewPr>
  <p:notesTextViewPr>
    <p:cViewPr>
      <p:scale>
        <a:sx n="1" d="1"/>
        <a:sy n="1" d="1"/>
      </p:scale>
      <p:origin x="0" y="0"/>
    </p:cViewPr>
  </p:notesTextViewPr>
  <p:sorterViewPr>
    <p:cViewPr varScale="1">
      <p:scale>
        <a:sx n="1" d="1"/>
        <a:sy n="1" d="1"/>
      </p:scale>
      <p:origin x="0" y="-175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123" name="Shape 123"/>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57461268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wi65.org/millennials/"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9" name="Rectangle 9"/>
          <p:cNvSpPr/>
          <p:nvPr userDrawn="1"/>
        </p:nvSpPr>
        <p:spPr>
          <a:xfrm rot="16200000">
            <a:off x="3035829" y="-3035830"/>
            <a:ext cx="6120348" cy="12192000"/>
          </a:xfrm>
          <a:prstGeom prst="rect">
            <a:avLst/>
          </a:prstGeom>
          <a:solidFill>
            <a:srgbClr val="2E5794"/>
          </a:solidFill>
          <a:ln w="12700">
            <a:miter lim="400000"/>
          </a:ln>
        </p:spPr>
        <p:txBody>
          <a:bodyPr lIns="45719" rIns="45719" anchor="ctr"/>
          <a:lstStyle/>
          <a:p>
            <a:pPr algn="ctr">
              <a:defRPr>
                <a:solidFill>
                  <a:srgbClr val="FFFFFF"/>
                </a:solidFill>
              </a:defRPr>
            </a:pPr>
            <a:endParaRPr/>
          </a:p>
        </p:txBody>
      </p:sp>
      <p:sp>
        <p:nvSpPr>
          <p:cNvPr id="20" name="Rectangle"/>
          <p:cNvSpPr/>
          <p:nvPr userDrawn="1"/>
        </p:nvSpPr>
        <p:spPr>
          <a:xfrm>
            <a:off x="2700139" y="6068564"/>
            <a:ext cx="9491861" cy="789436"/>
          </a:xfrm>
          <a:prstGeom prst="rect">
            <a:avLst/>
          </a:prstGeom>
          <a:solidFill>
            <a:srgbClr val="2E5794">
              <a:alpha val="79773"/>
            </a:srgbClr>
          </a:solidFill>
          <a:ln w="12700">
            <a:miter lim="400000"/>
          </a:ln>
        </p:spPr>
        <p:txBody>
          <a:bodyPr lIns="45719" rIns="45719" anchor="ctr"/>
          <a:lstStyle/>
          <a:p>
            <a:endParaRPr/>
          </a:p>
        </p:txBody>
      </p:sp>
      <p:sp>
        <p:nvSpPr>
          <p:cNvPr id="21" name="Circle"/>
          <p:cNvSpPr/>
          <p:nvPr userDrawn="1"/>
        </p:nvSpPr>
        <p:spPr>
          <a:xfrm>
            <a:off x="-790067" y="4264688"/>
            <a:ext cx="3642836" cy="3642836"/>
          </a:xfrm>
          <a:prstGeom prst="ellipse">
            <a:avLst/>
          </a:prstGeom>
          <a:solidFill>
            <a:srgbClr val="F8EDD8"/>
          </a:solidFill>
          <a:ln w="876300">
            <a:solidFill>
              <a:srgbClr val="FFC236"/>
            </a:solidFill>
            <a:miter/>
          </a:ln>
        </p:spPr>
        <p:txBody>
          <a:bodyPr lIns="45719" rIns="45719" anchor="ctr"/>
          <a:lstStyle/>
          <a:p>
            <a:endParaRPr/>
          </a:p>
        </p:txBody>
      </p:sp>
      <p:sp>
        <p:nvSpPr>
          <p:cNvPr id="22" name="Title Text"/>
          <p:cNvSpPr txBox="1">
            <a:spLocks noGrp="1"/>
          </p:cNvSpPr>
          <p:nvPr>
            <p:ph type="title"/>
          </p:nvPr>
        </p:nvSpPr>
        <p:spPr>
          <a:xfrm>
            <a:off x="533399" y="1297821"/>
            <a:ext cx="6350727" cy="1540224"/>
          </a:xfrm>
          <a:prstGeom prst="rect">
            <a:avLst/>
          </a:prstGeom>
        </p:spPr>
        <p:txBody>
          <a:bodyPr anchor="t"/>
          <a:lstStyle>
            <a:lvl1pPr algn="ctr">
              <a:defRPr sz="4400" b="1" i="0" cap="none" baseline="0">
                <a:solidFill>
                  <a:srgbClr val="FFC236"/>
                </a:solidFill>
                <a:latin typeface="Rockwell" charset="0"/>
                <a:ea typeface="Boton Bold"/>
                <a:cs typeface="Boton Bold"/>
                <a:sym typeface="Boton Bold"/>
              </a:defRPr>
            </a:lvl1pPr>
          </a:lstStyle>
          <a:p>
            <a:r>
              <a:rPr dirty="0"/>
              <a:t>Title Text</a:t>
            </a:r>
          </a:p>
        </p:txBody>
      </p:sp>
      <p:pic>
        <p:nvPicPr>
          <p:cNvPr id="23" name="whenim65-title-logo.png" descr="whenim65-title-logo.png"/>
          <p:cNvPicPr>
            <a:picLocks noChangeAspect="1"/>
          </p:cNvPicPr>
          <p:nvPr userDrawn="1"/>
        </p:nvPicPr>
        <p:blipFill>
          <a:blip r:embed="rId2">
            <a:extLst/>
          </a:blip>
          <a:stretch>
            <a:fillRect/>
          </a:stretch>
        </p:blipFill>
        <p:spPr>
          <a:xfrm>
            <a:off x="9553421" y="6170987"/>
            <a:ext cx="2393240" cy="584591"/>
          </a:xfrm>
          <a:prstGeom prst="rect">
            <a:avLst/>
          </a:prstGeom>
          <a:ln w="12700">
            <a:miter lim="400000"/>
          </a:ln>
        </p:spPr>
      </p:pic>
      <p:pic>
        <p:nvPicPr>
          <p:cNvPr id="24" name="IPIlogo.png" descr="IPIlogo.png"/>
          <p:cNvPicPr>
            <a:picLocks noChangeAspect="1"/>
          </p:cNvPicPr>
          <p:nvPr userDrawn="1"/>
        </p:nvPicPr>
        <p:blipFill>
          <a:blip r:embed="rId3">
            <a:extLst/>
          </a:blip>
          <a:stretch>
            <a:fillRect/>
          </a:stretch>
        </p:blipFill>
        <p:spPr>
          <a:xfrm>
            <a:off x="454260" y="5883997"/>
            <a:ext cx="1434241" cy="708027"/>
          </a:xfrm>
          <a:prstGeom prst="rect">
            <a:avLst/>
          </a:prstGeom>
          <a:ln w="12700">
            <a:miter lim="400000"/>
          </a:ln>
        </p:spPr>
      </p:pic>
      <p:pic>
        <p:nvPicPr>
          <p:cNvPr id="25" name="iptlogoA.png" descr="iptlogoA.png"/>
          <p:cNvPicPr>
            <a:picLocks noChangeAspect="1"/>
          </p:cNvPicPr>
          <p:nvPr userDrawn="1"/>
        </p:nvPicPr>
        <p:blipFill>
          <a:blip r:embed="rId4">
            <a:extLst/>
          </a:blip>
          <a:stretch>
            <a:fillRect/>
          </a:stretch>
        </p:blipFill>
        <p:spPr>
          <a:xfrm>
            <a:off x="543682" y="5031927"/>
            <a:ext cx="1255397" cy="733378"/>
          </a:xfrm>
          <a:prstGeom prst="rect">
            <a:avLst/>
          </a:prstGeom>
          <a:ln w="12700">
            <a:miter lim="400000"/>
          </a:ln>
        </p:spPr>
      </p:pic>
      <p:grpSp>
        <p:nvGrpSpPr>
          <p:cNvPr id="28" name="Group"/>
          <p:cNvGrpSpPr/>
          <p:nvPr userDrawn="1"/>
        </p:nvGrpSpPr>
        <p:grpSpPr>
          <a:xfrm>
            <a:off x="9257769" y="-497812"/>
            <a:ext cx="3492545" cy="3492545"/>
            <a:chOff x="0" y="0"/>
            <a:chExt cx="3492544" cy="3492544"/>
          </a:xfrm>
        </p:grpSpPr>
        <p:sp>
          <p:nvSpPr>
            <p:cNvPr id="26" name="Circle"/>
            <p:cNvSpPr/>
            <p:nvPr/>
          </p:nvSpPr>
          <p:spPr>
            <a:xfrm>
              <a:off x="0" y="0"/>
              <a:ext cx="3492544" cy="3492544"/>
            </a:xfrm>
            <a:prstGeom prst="ellipse">
              <a:avLst/>
            </a:prstGeom>
            <a:noFill/>
            <a:ln w="876300" cap="flat">
              <a:solidFill>
                <a:srgbClr val="FFFFFF"/>
              </a:solidFill>
              <a:prstDash val="solid"/>
              <a:miter lim="800000"/>
            </a:ln>
            <a:effectLst/>
          </p:spPr>
          <p:txBody>
            <a:bodyPr wrap="square" lIns="45719" tIns="45719" rIns="45719" bIns="45719" numCol="1" anchor="ctr">
              <a:noAutofit/>
            </a:bodyPr>
            <a:lstStyle/>
            <a:p>
              <a:endParaRPr/>
            </a:p>
          </p:txBody>
        </p:sp>
        <p:sp>
          <p:nvSpPr>
            <p:cNvPr id="27" name="Circle"/>
            <p:cNvSpPr/>
            <p:nvPr/>
          </p:nvSpPr>
          <p:spPr>
            <a:xfrm>
              <a:off x="0" y="0"/>
              <a:ext cx="3492544" cy="3492544"/>
            </a:xfrm>
            <a:prstGeom prst="ellipse">
              <a:avLst/>
            </a:prstGeom>
            <a:noFill/>
            <a:ln w="876300" cap="flat">
              <a:solidFill>
                <a:srgbClr val="2E5794">
                  <a:alpha val="79773"/>
                </a:srgbClr>
              </a:solidFill>
              <a:prstDash val="solid"/>
              <a:miter lim="800000"/>
            </a:ln>
            <a:effectLst/>
          </p:spPr>
          <p:txBody>
            <a:bodyPr wrap="square" lIns="45719" tIns="45719" rIns="45719" bIns="45719" numCol="1" anchor="ctr">
              <a:noAutofit/>
            </a:bodyPr>
            <a:lstStyle/>
            <a:p>
              <a:endParaRPr/>
            </a:p>
          </p:txBody>
        </p:sp>
      </p:gr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2848">
            <a:off x="6673226" y="757924"/>
            <a:ext cx="3213982" cy="4967063"/>
          </a:xfrm>
          <a:prstGeom prst="rect">
            <a:avLst/>
          </a:prstGeom>
          <a:effectLst>
            <a:outerShdw blurRad="88900" dist="76200" dir="2700000" algn="tl" rotWithShape="0">
              <a:prstClr val="black">
                <a:alpha val="25000"/>
              </a:prstClr>
            </a:outerShdw>
          </a:effectLst>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Section Title">
    <p:spTree>
      <p:nvGrpSpPr>
        <p:cNvPr id="1" name=""/>
        <p:cNvGrpSpPr/>
        <p:nvPr/>
      </p:nvGrpSpPr>
      <p:grpSpPr>
        <a:xfrm>
          <a:off x="0" y="0"/>
          <a:ext cx="0" cy="0"/>
          <a:chOff x="0" y="0"/>
          <a:chExt cx="0" cy="0"/>
        </a:xfrm>
      </p:grpSpPr>
      <p:sp>
        <p:nvSpPr>
          <p:cNvPr id="36" name="Circle"/>
          <p:cNvSpPr/>
          <p:nvPr/>
        </p:nvSpPr>
        <p:spPr>
          <a:xfrm>
            <a:off x="-509848" y="-142212"/>
            <a:ext cx="3724276" cy="3724276"/>
          </a:xfrm>
          <a:prstGeom prst="ellipse">
            <a:avLst/>
          </a:prstGeom>
          <a:ln w="876300">
            <a:solidFill>
              <a:srgbClr val="F8EDD8">
                <a:alpha val="55492"/>
              </a:srgbClr>
            </a:solidFill>
            <a:miter/>
          </a:ln>
        </p:spPr>
        <p:txBody>
          <a:bodyPr lIns="45719" rIns="45719" anchor="ctr"/>
          <a:lstStyle/>
          <a:p>
            <a:endParaRPr/>
          </a:p>
        </p:txBody>
      </p:sp>
      <p:sp>
        <p:nvSpPr>
          <p:cNvPr id="37" name="Rectangle 9"/>
          <p:cNvSpPr/>
          <p:nvPr/>
        </p:nvSpPr>
        <p:spPr>
          <a:xfrm rot="16200000">
            <a:off x="5540854" y="-5540855"/>
            <a:ext cx="1110297" cy="12192000"/>
          </a:xfrm>
          <a:prstGeom prst="rect">
            <a:avLst/>
          </a:prstGeom>
          <a:solidFill>
            <a:srgbClr val="2E5794"/>
          </a:solidFill>
          <a:ln w="12700">
            <a:miter lim="400000"/>
          </a:ln>
        </p:spPr>
        <p:txBody>
          <a:bodyPr lIns="45719" rIns="45719" anchor="ctr"/>
          <a:lstStyle/>
          <a:p>
            <a:pPr algn="ctr">
              <a:defRPr>
                <a:solidFill>
                  <a:srgbClr val="FFFFFF"/>
                </a:solidFill>
              </a:defRPr>
            </a:pPr>
            <a:endParaRPr/>
          </a:p>
        </p:txBody>
      </p:sp>
      <p:sp>
        <p:nvSpPr>
          <p:cNvPr id="38" name="Title Text"/>
          <p:cNvSpPr txBox="1">
            <a:spLocks noGrp="1"/>
          </p:cNvSpPr>
          <p:nvPr>
            <p:ph type="title" hasCustomPrompt="1"/>
          </p:nvPr>
        </p:nvSpPr>
        <p:spPr>
          <a:xfrm>
            <a:off x="359602" y="283704"/>
            <a:ext cx="4600576" cy="731521"/>
          </a:xfrm>
          <a:prstGeom prst="rect">
            <a:avLst/>
          </a:prstGeom>
        </p:spPr>
        <p:txBody>
          <a:bodyPr anchor="b"/>
          <a:lstStyle>
            <a:lvl1pPr>
              <a:defRPr sz="4400" b="1" i="0" cap="none" baseline="0">
                <a:solidFill>
                  <a:srgbClr val="FFC236"/>
                </a:solidFill>
                <a:latin typeface="Rockwell" charset="0"/>
                <a:ea typeface="Boton Bold"/>
                <a:cs typeface="Boton Bold"/>
                <a:sym typeface="Boton Bold"/>
              </a:defRPr>
            </a:lvl1pPr>
          </a:lstStyle>
          <a:p>
            <a:r>
              <a:rPr lang="en-US" dirty="0"/>
              <a:t>Title Text</a:t>
            </a:r>
            <a:endParaRPr dirty="0"/>
          </a:p>
        </p:txBody>
      </p:sp>
      <p:sp>
        <p:nvSpPr>
          <p:cNvPr id="39"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40" name="whenim65-title-logo.png" descr="whenim65-title-logo.png"/>
          <p:cNvPicPr>
            <a:picLocks noChangeAspect="1"/>
          </p:cNvPicPr>
          <p:nvPr/>
        </p:nvPicPr>
        <p:blipFill>
          <a:blip r:embed="rId2">
            <a:extLst/>
          </a:blip>
          <a:stretch>
            <a:fillRect/>
          </a:stretch>
        </p:blipFill>
        <p:spPr>
          <a:xfrm>
            <a:off x="182254" y="6289011"/>
            <a:ext cx="1698194" cy="414814"/>
          </a:xfrm>
          <a:prstGeom prst="rect">
            <a:avLst/>
          </a:prstGeom>
          <a:ln w="12700">
            <a:miter lim="400000"/>
          </a:ln>
        </p:spPr>
      </p:pic>
      <p:sp>
        <p:nvSpPr>
          <p:cNvPr id="43" name="Circle"/>
          <p:cNvSpPr/>
          <p:nvPr/>
        </p:nvSpPr>
        <p:spPr>
          <a:xfrm>
            <a:off x="9027852" y="3350288"/>
            <a:ext cx="4375715" cy="4375715"/>
          </a:xfrm>
          <a:prstGeom prst="ellipse">
            <a:avLst/>
          </a:prstGeom>
          <a:ln w="876300">
            <a:solidFill>
              <a:srgbClr val="FFFFFF"/>
            </a:solidFill>
            <a:miter/>
          </a:ln>
        </p:spPr>
        <p:txBody>
          <a:bodyPr lIns="45719" rIns="45719" anchor="ctr"/>
          <a:lstStyle/>
          <a:p>
            <a:endParaRPr/>
          </a:p>
        </p:txBody>
      </p:sp>
      <p:sp>
        <p:nvSpPr>
          <p:cNvPr id="44" name="Circle"/>
          <p:cNvSpPr/>
          <p:nvPr/>
        </p:nvSpPr>
        <p:spPr>
          <a:xfrm>
            <a:off x="9027852" y="3350288"/>
            <a:ext cx="4375715" cy="4375715"/>
          </a:xfrm>
          <a:prstGeom prst="ellipse">
            <a:avLst/>
          </a:prstGeom>
          <a:ln w="876300">
            <a:solidFill>
              <a:srgbClr val="2E5794">
                <a:alpha val="79773"/>
              </a:srgbClr>
            </a:solidFill>
            <a:miter/>
          </a:ln>
        </p:spPr>
        <p:txBody>
          <a:bodyPr lIns="45719" rIns="45719" anchor="ctr"/>
          <a:lstStyle/>
          <a:p>
            <a:endParaRPr/>
          </a:p>
        </p:txBody>
      </p:sp>
      <p:sp>
        <p:nvSpPr>
          <p:cNvPr id="45" name="Text"/>
          <p:cNvSpPr txBox="1"/>
          <p:nvPr/>
        </p:nvSpPr>
        <p:spPr>
          <a:xfrm>
            <a:off x="11601786" y="6418574"/>
            <a:ext cx="456528" cy="288824"/>
          </a:xfrm>
          <a:prstGeom prst="rect">
            <a:avLst/>
          </a:prstGeom>
          <a:ln w="12700">
            <a:miter lim="400000"/>
          </a:ln>
        </p:spPr>
        <p:txBody>
          <a:bodyPr wrap="none" lIns="45719" rIns="45719">
            <a:spAutoFit/>
          </a:bodyPr>
          <a:lstStyle/>
          <a:p>
            <a:pPr algn="ctr">
              <a:defRPr sz="1400" b="1"/>
            </a:pPr>
            <a:endParaRPr/>
          </a:p>
        </p:txBody>
      </p:sp>
      <p:sp>
        <p:nvSpPr>
          <p:cNvPr id="13" name="Slide Number"/>
          <p:cNvSpPr txBox="1">
            <a:spLocks noGrp="1"/>
          </p:cNvSpPr>
          <p:nvPr>
            <p:ph type="sldNum" sz="quarter" idx="2"/>
          </p:nvPr>
        </p:nvSpPr>
        <p:spPr>
          <a:xfrm>
            <a:off x="11676483" y="6418574"/>
            <a:ext cx="307133" cy="307777"/>
          </a:xfrm>
          <a:prstGeom prst="rect">
            <a:avLst/>
          </a:prstGeom>
        </p:spPr>
        <p:txBody>
          <a:bodyPr/>
          <a:lstStyle>
            <a:lvl1pPr>
              <a:defRPr>
                <a:solidFill>
                  <a:srgbClr val="000000"/>
                </a:solidFill>
              </a:defRPr>
            </a:lvl1pPr>
          </a:lstStyle>
          <a:p>
            <a:fld id="{89ED1A7D-A5A0-404C-91AA-018DFAFBBDEA}" type="slidenum">
              <a:rPr lang="uk-UA" smtClean="0"/>
              <a:pPr/>
              <a:t>‹#›</a:t>
            </a:fld>
            <a:endParaRPr lang="uk-UA" dirty="0"/>
          </a:p>
        </p:txBody>
      </p:sp>
    </p:spTree>
    <p:extLst>
      <p:ext uri="{BB962C8B-B14F-4D97-AF65-F5344CB8AC3E}">
        <p14:creationId xmlns:p14="http://schemas.microsoft.com/office/powerpoint/2010/main" val="52811014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omparison">
    <p:spTree>
      <p:nvGrpSpPr>
        <p:cNvPr id="1" name=""/>
        <p:cNvGrpSpPr/>
        <p:nvPr/>
      </p:nvGrpSpPr>
      <p:grpSpPr>
        <a:xfrm>
          <a:off x="0" y="0"/>
          <a:ext cx="0" cy="0"/>
          <a:chOff x="0" y="0"/>
          <a:chExt cx="0" cy="0"/>
        </a:xfrm>
      </p:grpSpPr>
      <p:sp>
        <p:nvSpPr>
          <p:cNvPr id="53" name="Circle"/>
          <p:cNvSpPr/>
          <p:nvPr/>
        </p:nvSpPr>
        <p:spPr>
          <a:xfrm>
            <a:off x="-830787" y="-523212"/>
            <a:ext cx="3724276" cy="3724276"/>
          </a:xfrm>
          <a:prstGeom prst="ellipse">
            <a:avLst/>
          </a:prstGeom>
          <a:ln w="876300">
            <a:solidFill>
              <a:srgbClr val="F8EDD8">
                <a:alpha val="55492"/>
              </a:srgbClr>
            </a:solidFill>
            <a:miter/>
          </a:ln>
        </p:spPr>
        <p:txBody>
          <a:bodyPr lIns="45719" rIns="45719" anchor="ctr"/>
          <a:lstStyle/>
          <a:p>
            <a:endParaRPr/>
          </a:p>
        </p:txBody>
      </p:sp>
      <p:sp>
        <p:nvSpPr>
          <p:cNvPr id="54" name="Rectangle 9"/>
          <p:cNvSpPr/>
          <p:nvPr/>
        </p:nvSpPr>
        <p:spPr>
          <a:xfrm rot="16200000">
            <a:off x="5540854" y="-5540855"/>
            <a:ext cx="1110297" cy="12192000"/>
          </a:xfrm>
          <a:prstGeom prst="rect">
            <a:avLst/>
          </a:prstGeom>
          <a:solidFill>
            <a:srgbClr val="2E5794"/>
          </a:solidFill>
          <a:ln w="12700">
            <a:miter lim="400000"/>
          </a:ln>
        </p:spPr>
        <p:txBody>
          <a:bodyPr lIns="45719" rIns="45719" anchor="ctr"/>
          <a:lstStyle/>
          <a:p>
            <a:pPr algn="ctr">
              <a:defRPr>
                <a:solidFill>
                  <a:srgbClr val="FFFFFF"/>
                </a:solidFill>
              </a:defRPr>
            </a:pPr>
            <a:endParaRPr/>
          </a:p>
        </p:txBody>
      </p:sp>
      <p:sp>
        <p:nvSpPr>
          <p:cNvPr id="55"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56" name="whenim65-title-logo.png" descr="whenim65-title-logo.png"/>
          <p:cNvPicPr>
            <a:picLocks noChangeAspect="1"/>
          </p:cNvPicPr>
          <p:nvPr/>
        </p:nvPicPr>
        <p:blipFill>
          <a:blip r:embed="rId2">
            <a:extLst/>
          </a:blip>
          <a:stretch>
            <a:fillRect/>
          </a:stretch>
        </p:blipFill>
        <p:spPr>
          <a:xfrm>
            <a:off x="182254" y="6289011"/>
            <a:ext cx="1698194" cy="414814"/>
          </a:xfrm>
          <a:prstGeom prst="rect">
            <a:avLst/>
          </a:prstGeom>
          <a:ln w="12700">
            <a:miter lim="400000"/>
          </a:ln>
        </p:spPr>
      </p:pic>
      <p:sp>
        <p:nvSpPr>
          <p:cNvPr id="59" name="Rectangle 9"/>
          <p:cNvSpPr/>
          <p:nvPr/>
        </p:nvSpPr>
        <p:spPr>
          <a:xfrm>
            <a:off x="0" y="1743435"/>
            <a:ext cx="12192000" cy="3952876"/>
          </a:xfrm>
          <a:prstGeom prst="rect">
            <a:avLst/>
          </a:prstGeom>
          <a:solidFill>
            <a:srgbClr val="F8EDD8">
              <a:alpha val="25016"/>
            </a:srgbClr>
          </a:solidFill>
          <a:ln w="12700">
            <a:miter lim="400000"/>
          </a:ln>
        </p:spPr>
        <p:txBody>
          <a:bodyPr lIns="45719" rIns="45719" anchor="ctr"/>
          <a:lstStyle/>
          <a:p>
            <a:endParaRPr/>
          </a:p>
        </p:txBody>
      </p:sp>
      <p:sp>
        <p:nvSpPr>
          <p:cNvPr id="60" name="Rectangle 26"/>
          <p:cNvSpPr/>
          <p:nvPr/>
        </p:nvSpPr>
        <p:spPr>
          <a:xfrm>
            <a:off x="6078735" y="2066114"/>
            <a:ext cx="34530" cy="3267076"/>
          </a:xfrm>
          <a:prstGeom prst="rect">
            <a:avLst/>
          </a:prstGeom>
          <a:solidFill>
            <a:srgbClr val="2E5794"/>
          </a:solidFill>
          <a:ln w="12700">
            <a:miter lim="400000"/>
          </a:ln>
        </p:spPr>
        <p:txBody>
          <a:bodyPr lIns="45719" rIns="45719" anchor="ctr"/>
          <a:lstStyle/>
          <a:p>
            <a:pPr algn="ctr">
              <a:defRPr>
                <a:solidFill>
                  <a:srgbClr val="FFFFFF"/>
                </a:solidFill>
              </a:defRPr>
            </a:pPr>
            <a:endParaRPr/>
          </a:p>
        </p:txBody>
      </p:sp>
      <p:sp>
        <p:nvSpPr>
          <p:cNvPr id="61" name="Slide Number"/>
          <p:cNvSpPr txBox="1">
            <a:spLocks noGrp="1"/>
          </p:cNvSpPr>
          <p:nvPr>
            <p:ph type="sldNum" sz="quarter" idx="2"/>
          </p:nvPr>
        </p:nvSpPr>
        <p:spPr>
          <a:xfrm>
            <a:off x="11676484" y="6418574"/>
            <a:ext cx="307133" cy="307777"/>
          </a:xfrm>
          <a:prstGeom prst="rect">
            <a:avLst/>
          </a:prstGeom>
        </p:spPr>
        <p:txBody>
          <a:bodyPr/>
          <a:lstStyle>
            <a:lvl1pPr>
              <a:defRPr>
                <a:solidFill>
                  <a:srgbClr val="000000"/>
                </a:solidFill>
              </a:defRPr>
            </a:lvl1pPr>
          </a:lstStyle>
          <a:p>
            <a:fld id="{0A875E37-0CD4-6B43-93F9-5A863BB6DB89}" type="slidenum">
              <a:rPr lang="uk-UA" smtClean="0"/>
              <a:pPr/>
              <a:t>‹#›</a:t>
            </a:fld>
            <a:endParaRPr lang="uk-UA" dirty="0"/>
          </a:p>
        </p:txBody>
      </p:sp>
      <p:sp>
        <p:nvSpPr>
          <p:cNvPr id="62" name="Circle"/>
          <p:cNvSpPr/>
          <p:nvPr/>
        </p:nvSpPr>
        <p:spPr>
          <a:xfrm>
            <a:off x="10083778" y="4391688"/>
            <a:ext cx="3492544" cy="3492544"/>
          </a:xfrm>
          <a:prstGeom prst="ellipse">
            <a:avLst/>
          </a:prstGeom>
          <a:ln w="876300">
            <a:solidFill>
              <a:srgbClr val="FFFFFF"/>
            </a:solidFill>
            <a:miter/>
          </a:ln>
        </p:spPr>
        <p:txBody>
          <a:bodyPr lIns="45719" rIns="45719" anchor="ctr"/>
          <a:lstStyle/>
          <a:p>
            <a:endParaRPr/>
          </a:p>
        </p:txBody>
      </p:sp>
      <p:sp>
        <p:nvSpPr>
          <p:cNvPr id="63" name="Circle"/>
          <p:cNvSpPr/>
          <p:nvPr/>
        </p:nvSpPr>
        <p:spPr>
          <a:xfrm>
            <a:off x="10083778" y="4391688"/>
            <a:ext cx="3492544" cy="3492544"/>
          </a:xfrm>
          <a:prstGeom prst="ellipse">
            <a:avLst/>
          </a:prstGeom>
          <a:ln w="876300">
            <a:solidFill>
              <a:srgbClr val="2E5794">
                <a:alpha val="39078"/>
              </a:srgbClr>
            </a:solidFill>
            <a:miter/>
          </a:ln>
        </p:spPr>
        <p:txBody>
          <a:bodyPr lIns="45719" rIns="45719" anchor="ctr"/>
          <a:lstStyle/>
          <a:p>
            <a:endParaRPr/>
          </a:p>
        </p:txBody>
      </p:sp>
      <p:sp>
        <p:nvSpPr>
          <p:cNvPr id="3" name="Text Placeholder 2"/>
          <p:cNvSpPr>
            <a:spLocks noGrp="1"/>
          </p:cNvSpPr>
          <p:nvPr>
            <p:ph type="body" sz="quarter" idx="10"/>
          </p:nvPr>
        </p:nvSpPr>
        <p:spPr>
          <a:xfrm>
            <a:off x="360363" y="2065338"/>
            <a:ext cx="5459412" cy="3267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a:xfrm>
            <a:off x="6351588" y="2065338"/>
            <a:ext cx="5473700" cy="3267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Text"/>
          <p:cNvSpPr txBox="1">
            <a:spLocks noGrp="1"/>
          </p:cNvSpPr>
          <p:nvPr>
            <p:ph type="title" hasCustomPrompt="1"/>
          </p:nvPr>
        </p:nvSpPr>
        <p:spPr>
          <a:xfrm>
            <a:off x="359602" y="283704"/>
            <a:ext cx="4600576" cy="731521"/>
          </a:xfrm>
          <a:prstGeom prst="rect">
            <a:avLst/>
          </a:prstGeom>
        </p:spPr>
        <p:txBody>
          <a:bodyPr anchor="b"/>
          <a:lstStyle>
            <a:lvl1pPr>
              <a:defRPr sz="3200" b="0" i="0" cap="none" baseline="0">
                <a:solidFill>
                  <a:srgbClr val="FFC236"/>
                </a:solidFill>
                <a:latin typeface="Rockwell" charset="0"/>
                <a:ea typeface="Boton Bold"/>
                <a:cs typeface="Boton Bold"/>
                <a:sym typeface="Boton Bold"/>
              </a:defRPr>
            </a:lvl1pPr>
          </a:lstStyle>
          <a:p>
            <a:r>
              <a:rPr lang="en-US" dirty="0"/>
              <a:t>Title Text</a:t>
            </a:r>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Picture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770827" y="1493609"/>
            <a:ext cx="4251960" cy="4251960"/>
          </a:xfrm>
          <a:prstGeom prst="ellipse">
            <a:avLst/>
          </a:prstGeom>
        </p:spPr>
        <p:txBody>
          <a:bodyPr/>
          <a:lstStyle/>
          <a:p>
            <a:endParaRPr lang="en-US"/>
          </a:p>
        </p:txBody>
      </p:sp>
      <p:sp>
        <p:nvSpPr>
          <p:cNvPr id="71" name="Circle"/>
          <p:cNvSpPr/>
          <p:nvPr/>
        </p:nvSpPr>
        <p:spPr>
          <a:xfrm>
            <a:off x="-830787" y="4023388"/>
            <a:ext cx="3724276" cy="3724276"/>
          </a:xfrm>
          <a:prstGeom prst="ellipse">
            <a:avLst/>
          </a:prstGeom>
          <a:ln w="876300">
            <a:solidFill>
              <a:srgbClr val="F8EDD8">
                <a:alpha val="55492"/>
              </a:srgbClr>
            </a:solidFill>
            <a:miter/>
          </a:ln>
        </p:spPr>
        <p:txBody>
          <a:bodyPr lIns="45719" rIns="45719" anchor="ctr"/>
          <a:lstStyle/>
          <a:p>
            <a:endParaRPr/>
          </a:p>
        </p:txBody>
      </p:sp>
      <p:sp>
        <p:nvSpPr>
          <p:cNvPr id="72"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73" name="whenim65-title-logo.png" descr="whenim65-title-logo.png"/>
          <p:cNvPicPr>
            <a:picLocks noChangeAspect="1"/>
          </p:cNvPicPr>
          <p:nvPr/>
        </p:nvPicPr>
        <p:blipFill>
          <a:blip r:embed="rId2">
            <a:extLst/>
          </a:blip>
          <a:stretch>
            <a:fillRect/>
          </a:stretch>
        </p:blipFill>
        <p:spPr>
          <a:xfrm>
            <a:off x="182254" y="6289011"/>
            <a:ext cx="1698194" cy="414814"/>
          </a:xfrm>
          <a:prstGeom prst="rect">
            <a:avLst/>
          </a:prstGeom>
          <a:ln w="12700">
            <a:miter lim="400000"/>
          </a:ln>
        </p:spPr>
      </p:pic>
      <p:sp>
        <p:nvSpPr>
          <p:cNvPr id="76" name="Rectangle 9"/>
          <p:cNvSpPr/>
          <p:nvPr/>
        </p:nvSpPr>
        <p:spPr>
          <a:xfrm rot="16200000">
            <a:off x="5540854" y="-5540855"/>
            <a:ext cx="1110297" cy="12192000"/>
          </a:xfrm>
          <a:prstGeom prst="rect">
            <a:avLst/>
          </a:prstGeom>
          <a:solidFill>
            <a:srgbClr val="2E5794"/>
          </a:solidFill>
          <a:ln w="12700">
            <a:miter lim="400000"/>
          </a:ln>
        </p:spPr>
        <p:txBody>
          <a:bodyPr lIns="45719" rIns="45719" anchor="ctr"/>
          <a:lstStyle/>
          <a:p>
            <a:pPr algn="ctr">
              <a:defRPr>
                <a:solidFill>
                  <a:srgbClr val="FFFFFF"/>
                </a:solidFill>
              </a:defRPr>
            </a:pPr>
            <a:endParaRPr/>
          </a:p>
        </p:txBody>
      </p:sp>
      <p:sp>
        <p:nvSpPr>
          <p:cNvPr id="5" name="Text Placeholder 4"/>
          <p:cNvSpPr>
            <a:spLocks noGrp="1"/>
          </p:cNvSpPr>
          <p:nvPr>
            <p:ph type="body" sz="quarter" idx="11"/>
          </p:nvPr>
        </p:nvSpPr>
        <p:spPr>
          <a:xfrm>
            <a:off x="469900" y="1384300"/>
            <a:ext cx="5943600" cy="43370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txBox="1">
            <a:spLocks noGrp="1"/>
          </p:cNvSpPr>
          <p:nvPr>
            <p:ph type="sldNum" sz="quarter" idx="2"/>
          </p:nvPr>
        </p:nvSpPr>
        <p:spPr>
          <a:xfrm>
            <a:off x="11676483" y="6418574"/>
            <a:ext cx="307133" cy="307777"/>
          </a:xfrm>
          <a:prstGeom prst="rect">
            <a:avLst/>
          </a:prstGeom>
        </p:spPr>
        <p:txBody>
          <a:bodyPr/>
          <a:lstStyle>
            <a:lvl1pPr>
              <a:defRPr>
                <a:solidFill>
                  <a:srgbClr val="000000"/>
                </a:solidFill>
              </a:defRPr>
            </a:lvl1pPr>
          </a:lstStyle>
          <a:p>
            <a:fld id="{5927065D-5C8E-6E4B-AE64-6D4B0001415A}" type="slidenum">
              <a:rPr lang="uk-UA" smtClean="0"/>
              <a:pPr/>
              <a:t>‹#›</a:t>
            </a:fld>
            <a:endParaRPr lang="uk-UA" dirty="0"/>
          </a:p>
        </p:txBody>
      </p:sp>
      <p:sp>
        <p:nvSpPr>
          <p:cNvPr id="77" name="Circle"/>
          <p:cNvSpPr/>
          <p:nvPr/>
        </p:nvSpPr>
        <p:spPr>
          <a:xfrm>
            <a:off x="7214505" y="937288"/>
            <a:ext cx="5364604" cy="5364603"/>
          </a:xfrm>
          <a:prstGeom prst="ellipse">
            <a:avLst/>
          </a:prstGeom>
          <a:ln w="1143000">
            <a:solidFill>
              <a:srgbClr val="2E5794">
                <a:alpha val="79773"/>
              </a:srgbClr>
            </a:solidFill>
            <a:miter/>
          </a:ln>
        </p:spPr>
        <p:txBody>
          <a:bodyPr lIns="45719" rIns="45719" anchor="ctr"/>
          <a:lstStyle/>
          <a:p>
            <a:endParaRPr/>
          </a:p>
        </p:txBody>
      </p:sp>
      <p:sp>
        <p:nvSpPr>
          <p:cNvPr id="11" name="Title Text"/>
          <p:cNvSpPr txBox="1">
            <a:spLocks noGrp="1"/>
          </p:cNvSpPr>
          <p:nvPr>
            <p:ph type="title" hasCustomPrompt="1"/>
          </p:nvPr>
        </p:nvSpPr>
        <p:spPr>
          <a:xfrm>
            <a:off x="359602" y="283704"/>
            <a:ext cx="4600576" cy="731521"/>
          </a:xfrm>
          <a:prstGeom prst="rect">
            <a:avLst/>
          </a:prstGeom>
        </p:spPr>
        <p:txBody>
          <a:bodyPr anchor="b"/>
          <a:lstStyle>
            <a:lvl1pPr>
              <a:defRPr sz="3200" b="0" i="0" cap="none" baseline="0">
                <a:solidFill>
                  <a:srgbClr val="FFC236"/>
                </a:solidFill>
                <a:latin typeface="Rockwell" charset="0"/>
                <a:ea typeface="Boton Bold"/>
                <a:cs typeface="Boton Bold"/>
                <a:sym typeface="Boton Bold"/>
              </a:defRPr>
            </a:lvl1pPr>
          </a:lstStyle>
          <a:p>
            <a:r>
              <a:rPr lang="en-US" dirty="0"/>
              <a:t>Title Text</a:t>
            </a:r>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676484" y="6418574"/>
            <a:ext cx="307133" cy="307777"/>
          </a:xfrm>
        </p:spPr>
        <p:txBody>
          <a:bodyPr/>
          <a:lstStyle>
            <a:lvl1pPr>
              <a:defRPr/>
            </a:lvl1pPr>
          </a:lstStyle>
          <a:p>
            <a:fld id="{FE9F84DF-ABA9-4546-AF2E-825DACC8D72C}" type="slidenum">
              <a:rPr lang="uk-UA" smtClean="0"/>
              <a:pPr/>
              <a:t>‹#›</a:t>
            </a:fld>
            <a:endParaRPr lang="uk-UA" dirty="0"/>
          </a:p>
        </p:txBody>
      </p:sp>
      <p:sp>
        <p:nvSpPr>
          <p:cNvPr id="6" name="Text Placeholder 4"/>
          <p:cNvSpPr>
            <a:spLocks noGrp="1"/>
          </p:cNvSpPr>
          <p:nvPr>
            <p:ph type="body" sz="quarter" idx="11"/>
          </p:nvPr>
        </p:nvSpPr>
        <p:spPr>
          <a:xfrm>
            <a:off x="469900" y="1384300"/>
            <a:ext cx="5943600" cy="43370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Text"/>
          <p:cNvSpPr txBox="1">
            <a:spLocks noGrp="1"/>
          </p:cNvSpPr>
          <p:nvPr>
            <p:ph type="title" hasCustomPrompt="1"/>
          </p:nvPr>
        </p:nvSpPr>
        <p:spPr>
          <a:xfrm>
            <a:off x="359602" y="283704"/>
            <a:ext cx="4600576" cy="731521"/>
          </a:xfrm>
          <a:prstGeom prst="rect">
            <a:avLst/>
          </a:prstGeom>
        </p:spPr>
        <p:txBody>
          <a:bodyPr anchor="b"/>
          <a:lstStyle>
            <a:lvl1pPr>
              <a:defRPr sz="3200" b="0" i="0" cap="none" baseline="0">
                <a:solidFill>
                  <a:srgbClr val="FFC236"/>
                </a:solidFill>
                <a:latin typeface="Rockwell" charset="0"/>
                <a:ea typeface="Boton Bold"/>
                <a:cs typeface="Boton Bold"/>
                <a:sym typeface="Boton Bold"/>
              </a:defRPr>
            </a:lvl1pPr>
          </a:lstStyle>
          <a:p>
            <a:r>
              <a:rPr lang="en-US" dirty="0"/>
              <a:t>Title Text</a:t>
            </a:r>
            <a:endParaRPr dirty="0"/>
          </a:p>
        </p:txBody>
      </p:sp>
    </p:spTree>
    <p:extLst>
      <p:ext uri="{BB962C8B-B14F-4D97-AF65-F5344CB8AC3E}">
        <p14:creationId xmlns:p14="http://schemas.microsoft.com/office/powerpoint/2010/main" val="268085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ideo with Text">
    <p:spTree>
      <p:nvGrpSpPr>
        <p:cNvPr id="1" name=""/>
        <p:cNvGrpSpPr/>
        <p:nvPr/>
      </p:nvGrpSpPr>
      <p:grpSpPr>
        <a:xfrm>
          <a:off x="0" y="0"/>
          <a:ext cx="0" cy="0"/>
          <a:chOff x="0" y="0"/>
          <a:chExt cx="0" cy="0"/>
        </a:xfrm>
      </p:grpSpPr>
      <p:sp>
        <p:nvSpPr>
          <p:cNvPr id="37" name="Rectangle 9"/>
          <p:cNvSpPr/>
          <p:nvPr/>
        </p:nvSpPr>
        <p:spPr>
          <a:xfrm rot="16200000">
            <a:off x="3061719" y="-3061720"/>
            <a:ext cx="6068567" cy="12192000"/>
          </a:xfrm>
          <a:prstGeom prst="rect">
            <a:avLst/>
          </a:prstGeom>
          <a:solidFill>
            <a:srgbClr val="2E5794"/>
          </a:solidFill>
          <a:ln w="12700">
            <a:miter lim="400000"/>
          </a:ln>
        </p:spPr>
        <p:txBody>
          <a:bodyPr lIns="45719" rIns="45719" anchor="ctr"/>
          <a:lstStyle/>
          <a:p>
            <a:pPr algn="ctr">
              <a:defRPr>
                <a:solidFill>
                  <a:srgbClr val="FFFFFF"/>
                </a:solidFill>
              </a:defRPr>
            </a:pPr>
            <a:endParaRPr/>
          </a:p>
        </p:txBody>
      </p:sp>
      <p:sp>
        <p:nvSpPr>
          <p:cNvPr id="36" name="Circle"/>
          <p:cNvSpPr/>
          <p:nvPr/>
        </p:nvSpPr>
        <p:spPr>
          <a:xfrm>
            <a:off x="-509848" y="-142212"/>
            <a:ext cx="3724276" cy="3724276"/>
          </a:xfrm>
          <a:prstGeom prst="ellipse">
            <a:avLst/>
          </a:prstGeom>
          <a:ln w="876300">
            <a:solidFill>
              <a:srgbClr val="FFFFFF">
                <a:alpha val="15000"/>
              </a:srgbClr>
            </a:solidFill>
            <a:miter/>
          </a:ln>
        </p:spPr>
        <p:txBody>
          <a:bodyPr lIns="45719" rIns="45719" anchor="ctr"/>
          <a:lstStyle/>
          <a:p>
            <a:endParaRPr/>
          </a:p>
        </p:txBody>
      </p:sp>
      <p:sp>
        <p:nvSpPr>
          <p:cNvPr id="39"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40" name="whenim65-title-logo.png" descr="whenim65-title-logo.png"/>
          <p:cNvPicPr>
            <a:picLocks noChangeAspect="1"/>
          </p:cNvPicPr>
          <p:nvPr/>
        </p:nvPicPr>
        <p:blipFill>
          <a:blip r:embed="rId2">
            <a:extLst/>
          </a:blip>
          <a:stretch>
            <a:fillRect/>
          </a:stretch>
        </p:blipFill>
        <p:spPr>
          <a:xfrm>
            <a:off x="182254" y="6289011"/>
            <a:ext cx="1698194" cy="414814"/>
          </a:xfrm>
          <a:prstGeom prst="rect">
            <a:avLst/>
          </a:prstGeom>
          <a:ln w="12700">
            <a:miter lim="400000"/>
          </a:ln>
        </p:spPr>
      </p:pic>
      <p:sp>
        <p:nvSpPr>
          <p:cNvPr id="43" name="Circle"/>
          <p:cNvSpPr/>
          <p:nvPr/>
        </p:nvSpPr>
        <p:spPr>
          <a:xfrm>
            <a:off x="9027852" y="3350288"/>
            <a:ext cx="4375715" cy="4375715"/>
          </a:xfrm>
          <a:prstGeom prst="ellipse">
            <a:avLst/>
          </a:prstGeom>
          <a:ln w="876300">
            <a:solidFill>
              <a:srgbClr val="FFFFFF"/>
            </a:solidFill>
            <a:miter/>
          </a:ln>
        </p:spPr>
        <p:txBody>
          <a:bodyPr lIns="45719" rIns="45719" anchor="ctr"/>
          <a:lstStyle/>
          <a:p>
            <a:endParaRPr/>
          </a:p>
        </p:txBody>
      </p:sp>
      <p:sp>
        <p:nvSpPr>
          <p:cNvPr id="44" name="Circle"/>
          <p:cNvSpPr/>
          <p:nvPr userDrawn="1"/>
        </p:nvSpPr>
        <p:spPr>
          <a:xfrm>
            <a:off x="9027852" y="3350288"/>
            <a:ext cx="4375715" cy="4375715"/>
          </a:xfrm>
          <a:prstGeom prst="ellipse">
            <a:avLst/>
          </a:prstGeom>
          <a:ln w="876300">
            <a:solidFill>
              <a:srgbClr val="2E5794">
                <a:alpha val="79773"/>
              </a:srgbClr>
            </a:solidFill>
            <a:miter/>
          </a:ln>
        </p:spPr>
        <p:txBody>
          <a:bodyPr lIns="45719" rIns="45719" anchor="ctr"/>
          <a:lstStyle/>
          <a:p>
            <a:endParaRPr/>
          </a:p>
        </p:txBody>
      </p:sp>
      <p:sp>
        <p:nvSpPr>
          <p:cNvPr id="3" name="Media Placeholder 2"/>
          <p:cNvSpPr>
            <a:spLocks noGrp="1"/>
          </p:cNvSpPr>
          <p:nvPr>
            <p:ph type="media" sz="quarter" idx="10" hasCustomPrompt="1"/>
          </p:nvPr>
        </p:nvSpPr>
        <p:spPr>
          <a:xfrm>
            <a:off x="3844636" y="1384299"/>
            <a:ext cx="7863151" cy="4337051"/>
          </a:xfrm>
          <a:prstGeom prst="rect">
            <a:avLst/>
          </a:prstGeom>
        </p:spPr>
        <p:txBody>
          <a:bodyPr/>
          <a:lstStyle/>
          <a:p>
            <a:r>
              <a:rPr lang="en-US" dirty="0"/>
              <a:t>Insert Video here</a:t>
            </a:r>
          </a:p>
        </p:txBody>
      </p:sp>
      <p:sp>
        <p:nvSpPr>
          <p:cNvPr id="13" name="TextBox 12"/>
          <p:cNvSpPr txBox="1"/>
          <p:nvPr userDrawn="1"/>
        </p:nvSpPr>
        <p:spPr>
          <a:xfrm>
            <a:off x="306194" y="342900"/>
            <a:ext cx="1131994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1" u="none" strike="noStrike" cap="none" spc="0" normalizeH="0" baseline="0" dirty="0">
                <a:ln>
                  <a:noFill/>
                </a:ln>
                <a:solidFill>
                  <a:srgbClr val="FFC236"/>
                </a:solidFill>
                <a:effectLst/>
                <a:uFillTx/>
                <a:latin typeface="Rockwell" charset="0"/>
                <a:ea typeface="+mj-ea"/>
                <a:cs typeface="+mj-cs"/>
                <a:sym typeface="Arial"/>
              </a:rPr>
              <a:t>When I’m 65 </a:t>
            </a:r>
            <a:r>
              <a:rPr kumimoji="0" lang="en-US" sz="4400" b="1" i="0" u="none" strike="noStrike" cap="none" spc="0" normalizeH="0" baseline="0" dirty="0">
                <a:ln>
                  <a:noFill/>
                </a:ln>
                <a:solidFill>
                  <a:srgbClr val="FFC236"/>
                </a:solidFill>
                <a:effectLst/>
                <a:uFillTx/>
                <a:latin typeface="Rockwell" charset="0"/>
                <a:ea typeface="+mj-ea"/>
                <a:cs typeface="+mj-cs"/>
                <a:sym typeface="Arial"/>
              </a:rPr>
              <a:t>video resources</a:t>
            </a:r>
          </a:p>
        </p:txBody>
      </p:sp>
      <p:sp>
        <p:nvSpPr>
          <p:cNvPr id="14" name="TextBox 13"/>
          <p:cNvSpPr txBox="1"/>
          <p:nvPr userDrawn="1"/>
        </p:nvSpPr>
        <p:spPr>
          <a:xfrm>
            <a:off x="351469" y="1264974"/>
            <a:ext cx="3347357" cy="48998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90000"/>
              </a:lnSpc>
              <a:spcBef>
                <a:spcPts val="100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mj-lt"/>
                <a:ea typeface="+mj-ea"/>
                <a:cs typeface="+mj-cs"/>
                <a:sym typeface="Arial"/>
              </a:rPr>
              <a:t>NOTE TO PRESENTER</a:t>
            </a:r>
          </a:p>
          <a:p>
            <a:pPr marL="0" marR="0" indent="0" algn="l" defTabSz="914400" rtl="0" fontAlgn="auto" latinLnBrk="0" hangingPunct="0">
              <a:lnSpc>
                <a:spcPct val="90000"/>
              </a:lnSpc>
              <a:spcBef>
                <a:spcPts val="100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mj-lt"/>
                <a:ea typeface="+mj-ea"/>
                <a:cs typeface="+mj-cs"/>
                <a:sym typeface="Arial"/>
              </a:rPr>
              <a:t>You can use this slide template to showcase WI65 video resources. Simply click on the “Insert Video” link in the box to upload one of the videos at: </a:t>
            </a:r>
            <a:r>
              <a:rPr lang="en-US" sz="1600" dirty="0">
                <a:hlinkClick r:id="rId3"/>
              </a:rPr>
              <a:t>www.wi65.org/millennials/</a:t>
            </a:r>
            <a:r>
              <a:rPr lang="en-US" sz="1600" dirty="0"/>
              <a:t> </a:t>
            </a:r>
            <a:endParaRPr kumimoji="0" lang="en-US" sz="1600" b="0" i="0" u="none" strike="noStrike" cap="none" spc="0" normalizeH="0" baseline="0" dirty="0">
              <a:ln>
                <a:noFill/>
              </a:ln>
              <a:solidFill>
                <a:schemeClr val="bg1"/>
              </a:solidFill>
              <a:effectLst/>
              <a:uFillTx/>
              <a:latin typeface="+mj-lt"/>
              <a:ea typeface="+mj-ea"/>
              <a:cs typeface="+mj-cs"/>
              <a:sym typeface="Arial"/>
            </a:endParaRPr>
          </a:p>
          <a:p>
            <a:pPr marL="0" marR="0" indent="0" algn="l" defTabSz="914400" rtl="0" fontAlgn="auto" latinLnBrk="0" hangingPunct="0">
              <a:lnSpc>
                <a:spcPct val="90000"/>
              </a:lnSpc>
              <a:spcBef>
                <a:spcPts val="100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mj-lt"/>
                <a:ea typeface="+mj-ea"/>
                <a:cs typeface="+mj-cs"/>
                <a:sym typeface="Arial"/>
              </a:rPr>
              <a:t>Follow these instructions to create a display image for the video:</a:t>
            </a:r>
          </a:p>
          <a:p>
            <a:pPr marL="285750" marR="0" indent="-285750" algn="l" defTabSz="914400" rtl="0" fontAlgn="auto" latinLnBrk="0" hangingPunct="0">
              <a:lnSpc>
                <a:spcPct val="90000"/>
              </a:lnSpc>
              <a:spcBef>
                <a:spcPts val="1000"/>
              </a:spcBef>
              <a:spcAft>
                <a:spcPts val="0"/>
              </a:spcAft>
              <a:buClr>
                <a:schemeClr val="bg1"/>
              </a:buClr>
              <a:buSzTx/>
              <a:buFont typeface="Arial" charset="0"/>
              <a:buChar char="•"/>
              <a:tabLst/>
            </a:pPr>
            <a:r>
              <a:rPr kumimoji="0" lang="en-US" sz="1600" b="0" i="0" u="none" strike="noStrike" cap="none" spc="0" normalizeH="0" baseline="0" dirty="0">
                <a:ln>
                  <a:noFill/>
                </a:ln>
                <a:solidFill>
                  <a:schemeClr val="bg1"/>
                </a:solidFill>
                <a:effectLst/>
                <a:uFillTx/>
                <a:latin typeface="+mj-lt"/>
                <a:ea typeface="+mj-ea"/>
                <a:cs typeface="+mj-cs"/>
                <a:sym typeface="Arial"/>
              </a:rPr>
              <a:t>Play the video in the PowerPoint presentation. Freeze on the image you want to capture. </a:t>
            </a:r>
          </a:p>
          <a:p>
            <a:pPr marL="285750" marR="0" indent="-285750" algn="l" defTabSz="914400" rtl="0" fontAlgn="auto" latinLnBrk="0" hangingPunct="0">
              <a:lnSpc>
                <a:spcPct val="90000"/>
              </a:lnSpc>
              <a:spcBef>
                <a:spcPts val="1000"/>
              </a:spcBef>
              <a:spcAft>
                <a:spcPts val="0"/>
              </a:spcAft>
              <a:buClr>
                <a:schemeClr val="bg1"/>
              </a:buClr>
              <a:buSzTx/>
              <a:buFont typeface="Arial" charset="0"/>
              <a:buChar char="•"/>
              <a:tabLst/>
            </a:pPr>
            <a:r>
              <a:rPr kumimoji="0" lang="en-US" sz="1600" b="0" i="0" u="none" strike="noStrike" cap="none" spc="0" normalizeH="0" baseline="0" dirty="0">
                <a:ln>
                  <a:noFill/>
                </a:ln>
                <a:solidFill>
                  <a:schemeClr val="bg1"/>
                </a:solidFill>
                <a:effectLst/>
                <a:uFillTx/>
                <a:latin typeface="+mj-lt"/>
                <a:ea typeface="+mj-ea"/>
                <a:cs typeface="+mj-cs"/>
                <a:sym typeface="Arial"/>
              </a:rPr>
              <a:t>Choose “Poster Frame” from the “Format” menu, and then select “Current Frame.” </a:t>
            </a:r>
          </a:p>
          <a:p>
            <a:pPr marL="0" marR="0" indent="0" algn="l" defTabSz="914400" rtl="0" fontAlgn="auto" latinLnBrk="0" hangingPunct="0">
              <a:lnSpc>
                <a:spcPct val="90000"/>
              </a:lnSpc>
              <a:spcBef>
                <a:spcPts val="100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mj-lt"/>
                <a:ea typeface="+mj-ea"/>
                <a:cs typeface="+mj-cs"/>
                <a:sym typeface="Arial"/>
              </a:rPr>
              <a:t>Finally, replace the text in this box with the title of the video you choose. </a:t>
            </a:r>
          </a:p>
          <a:p>
            <a:pPr marL="0" marR="0" indent="0" algn="l"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bg1"/>
              </a:solidFill>
              <a:effectLst/>
              <a:uFillTx/>
              <a:latin typeface="+mj-lt"/>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bg1"/>
              </a:solidFill>
              <a:effectLst/>
              <a:uFillTx/>
              <a:latin typeface="+mj-lt"/>
              <a:ea typeface="+mj-ea"/>
              <a:cs typeface="+mj-cs"/>
              <a:sym typeface="Arial"/>
            </a:endParaRPr>
          </a:p>
        </p:txBody>
      </p:sp>
    </p:spTree>
    <p:extLst>
      <p:ext uri="{BB962C8B-B14F-4D97-AF65-F5344CB8AC3E}">
        <p14:creationId xmlns:p14="http://schemas.microsoft.com/office/powerpoint/2010/main" val="190957336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ircle"/>
          <p:cNvSpPr/>
          <p:nvPr/>
        </p:nvSpPr>
        <p:spPr>
          <a:xfrm>
            <a:off x="-814648" y="772188"/>
            <a:ext cx="2715270" cy="2715271"/>
          </a:xfrm>
          <a:prstGeom prst="ellipse">
            <a:avLst/>
          </a:prstGeom>
          <a:ln w="660400">
            <a:solidFill>
              <a:srgbClr val="F8EDD8">
                <a:alpha val="55492"/>
              </a:srgbClr>
            </a:solidFill>
            <a:miter/>
          </a:ln>
        </p:spPr>
        <p:txBody>
          <a:bodyPr lIns="45719" rIns="45719" anchor="ctr"/>
          <a:lstStyle/>
          <a:p>
            <a:endParaRPr/>
          </a:p>
        </p:txBody>
      </p:sp>
      <p:sp>
        <p:nvSpPr>
          <p:cNvPr id="3" name="Circle"/>
          <p:cNvSpPr/>
          <p:nvPr/>
        </p:nvSpPr>
        <p:spPr>
          <a:xfrm>
            <a:off x="9642192" y="251488"/>
            <a:ext cx="4375716" cy="4375715"/>
          </a:xfrm>
          <a:prstGeom prst="ellipse">
            <a:avLst/>
          </a:prstGeom>
          <a:ln w="876300">
            <a:solidFill>
              <a:srgbClr val="2E5794">
                <a:alpha val="79773"/>
              </a:srgbClr>
            </a:solidFill>
            <a:miter/>
          </a:ln>
        </p:spPr>
        <p:txBody>
          <a:bodyPr lIns="45719" rIns="45719" anchor="ctr"/>
          <a:lstStyle/>
          <a:p>
            <a:endParaRPr/>
          </a:p>
        </p:txBody>
      </p:sp>
      <p:sp>
        <p:nvSpPr>
          <p:cNvPr id="4"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5" name="whenim65-title-logo.png" descr="whenim65-title-logo.png"/>
          <p:cNvPicPr>
            <a:picLocks noChangeAspect="1"/>
          </p:cNvPicPr>
          <p:nvPr/>
        </p:nvPicPr>
        <p:blipFill>
          <a:blip r:embed="rId8">
            <a:extLst/>
          </a:blip>
          <a:stretch>
            <a:fillRect/>
          </a:stretch>
        </p:blipFill>
        <p:spPr>
          <a:xfrm>
            <a:off x="182254" y="6289011"/>
            <a:ext cx="1698194" cy="414814"/>
          </a:xfrm>
          <a:prstGeom prst="rect">
            <a:avLst/>
          </a:prstGeom>
          <a:ln w="12700">
            <a:miter lim="400000"/>
          </a:ln>
        </p:spPr>
      </p:pic>
      <p:sp>
        <p:nvSpPr>
          <p:cNvPr id="9" name="Slide Number"/>
          <p:cNvSpPr txBox="1">
            <a:spLocks noGrp="1"/>
          </p:cNvSpPr>
          <p:nvPr>
            <p:ph type="sldNum" sz="quarter" idx="2"/>
          </p:nvPr>
        </p:nvSpPr>
        <p:spPr>
          <a:xfrm>
            <a:off x="11676484" y="6418574"/>
            <a:ext cx="307133" cy="307777"/>
          </a:xfrm>
          <a:prstGeom prst="rect">
            <a:avLst/>
          </a:prstGeom>
          <a:ln w="12700">
            <a:miter lim="400000"/>
          </a:ln>
        </p:spPr>
        <p:txBody>
          <a:bodyPr wrap="none" lIns="45719" rIns="45719">
            <a:spAutoFit/>
          </a:bodyPr>
          <a:lstStyle>
            <a:lvl1pPr algn="ctr">
              <a:defRPr sz="1400" b="1" baseline="0">
                <a:solidFill>
                  <a:schemeClr val="tx1"/>
                </a:solidFill>
              </a:defRPr>
            </a:lvl1pPr>
          </a:lstStyle>
          <a:p>
            <a:fld id="{4D023A20-205C-1C46-AD14-068D5F1D2B74}" type="slidenum">
              <a:rPr lang="uk-UA" smtClean="0"/>
              <a:pPr/>
              <a:t>‹#›</a:t>
            </a:fld>
            <a:endParaRPr lang="uk-UA" dirty="0"/>
          </a:p>
        </p:txBody>
      </p:sp>
      <p:sp>
        <p:nvSpPr>
          <p:cNvPr id="10" name="Rectangle 9"/>
          <p:cNvSpPr/>
          <p:nvPr/>
        </p:nvSpPr>
        <p:spPr>
          <a:xfrm rot="16200000">
            <a:off x="5540854" y="-5540855"/>
            <a:ext cx="1110297" cy="12192000"/>
          </a:xfrm>
          <a:prstGeom prst="rect">
            <a:avLst/>
          </a:prstGeom>
          <a:solidFill>
            <a:srgbClr val="2E5794"/>
          </a:solidFill>
          <a:ln w="12700">
            <a:miter lim="400000"/>
          </a:ln>
        </p:spPr>
        <p:txBody>
          <a:bodyPr lIns="45719" rIns="45719" anchor="ctr"/>
          <a:lstStyle/>
          <a:p>
            <a:pPr algn="ctr">
              <a:defRPr>
                <a:solidFill>
                  <a:srgbClr val="FFFFFF"/>
                </a:solidFill>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1" r:id="rId3"/>
    <p:sldLayoutId id="2147483652" r:id="rId4"/>
    <p:sldLayoutId id="2147483656" r:id="rId5"/>
    <p:sldLayoutId id="2147483659" r:id="rId6"/>
  </p:sldLayoutIdLst>
  <p:transition spd="med"/>
  <p:txStyles>
    <p:titleStyle>
      <a:lvl1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1pPr>
      <a:lvl2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2pPr>
      <a:lvl3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3pPr>
      <a:lvl4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4pPr>
      <a:lvl5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5pPr>
      <a:lvl6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6pPr>
      <a:lvl7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7pPr>
      <a:lvl8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8pPr>
      <a:lvl9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9pPr>
    </p:bodyStyle>
    <p:otherStyle>
      <a:lvl1pPr marL="0" marR="0" indent="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1pPr>
      <a:lvl2pPr marL="0" marR="0" indent="4572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2pPr>
      <a:lvl3pPr marL="0" marR="0" indent="9144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3pPr>
      <a:lvl4pPr marL="0" marR="0" indent="13716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4pPr>
      <a:lvl5pPr marL="0" marR="0" indent="18288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5pPr>
      <a:lvl6pPr marL="0" marR="0" indent="22860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6pPr>
      <a:lvl7pPr marL="0" marR="0" indent="27432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7pPr>
      <a:lvl8pPr marL="0" marR="0" indent="32004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8pPr>
      <a:lvl9pPr marL="0" marR="0" indent="36576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wi65.org/video"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investor.gov/additional-resources/free-financial-planning-tools/compound-interest-calculator" TargetMode="External"/><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hyperlink" Target="http://www.360financialliteracy.org/calculators/savings-calculator" TargetMode="External"/><Relationship Id="rId4" Type="http://schemas.openxmlformats.org/officeDocument/2006/relationships/hyperlink" Target="http://www.bankrate.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rs.gov/retirement-plans/plan-participant-employee/retirement-topics-contributions" TargetMode="External"/><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hyperlink" Target="http://www.acorns.com/acorns-later"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www.narpp.org/" TargetMode="Externa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hyperlink" Target="http://www.investorprotection.org/downloads/IPT_Retirement_2015.pdf" TargetMode="External"/><Relationship Id="rId5" Type="http://schemas.openxmlformats.org/officeDocument/2006/relationships/hyperlink" Target="https://www.smartaboutmoney.org/" TargetMode="External"/><Relationship Id="rId4" Type="http://schemas.openxmlformats.org/officeDocument/2006/relationships/hyperlink" Target="http://www.irs.gov/retirement-plans/plan-sponsor/types-of-retirement-plan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ools.finra.org/fund_analyzer/"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360financialliteracy.org/" TargetMode="External"/><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hyperlink" Target="http://www.investorprotection.org/downloads/IPT_Mutual_Funds_2015.pdf" TargetMode="External"/><Relationship Id="rId5" Type="http://schemas.openxmlformats.org/officeDocument/2006/relationships/hyperlink" Target="http://www.investorprotection.org/downloads/IPT_Bonds_2015.pdf" TargetMode="External"/><Relationship Id="rId4" Type="http://schemas.openxmlformats.org/officeDocument/2006/relationships/hyperlink" Target="http://www.investorprotection.org/downloads/IPT_Stocks_2015.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xyplanningnetwork.com/consumer/find-advisor/"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asaa.org/2709/how-to-check-out-your-broker-or-investment-adviser/" TargetMode="External"/><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hyperlink" Target="https://theroboreport.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WI65project/" TargetMode="External"/><Relationship Id="rId2" Type="http://schemas.openxmlformats.org/officeDocument/2006/relationships/hyperlink" Target="http://www.wi65.org/" TargetMode="External"/><Relationship Id="rId1" Type="http://schemas.openxmlformats.org/officeDocument/2006/relationships/slideLayout" Target="../slideLayouts/slideLayout2.xml"/><Relationship Id="rId4" Type="http://schemas.openxmlformats.org/officeDocument/2006/relationships/hyperlink" Target="https://twitter.com/WI65Project"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facebook.com/detroitpublictv" TargetMode="External"/><Relationship Id="rId3" Type="http://schemas.openxmlformats.org/officeDocument/2006/relationships/hyperlink" Target="https://www.facebook.com/InvestorProtectionTrust" TargetMode="External"/><Relationship Id="rId7" Type="http://schemas.openxmlformats.org/officeDocument/2006/relationships/hyperlink" Target="http://www.dptv.org/" TargetMode="External"/><Relationship Id="rId2" Type="http://schemas.openxmlformats.org/officeDocument/2006/relationships/hyperlink" Target="http://www.investorprotection.org/" TargetMode="External"/><Relationship Id="rId1" Type="http://schemas.openxmlformats.org/officeDocument/2006/relationships/slideLayout" Target="../slideLayouts/slideLayout2.xml"/><Relationship Id="rId6" Type="http://schemas.openxmlformats.org/officeDocument/2006/relationships/hyperlink" Target="https://twitter.com/ipi_news" TargetMode="External"/><Relationship Id="rId5" Type="http://schemas.openxmlformats.org/officeDocument/2006/relationships/hyperlink" Target="http://www.iinvest.org/" TargetMode="External"/><Relationship Id="rId4" Type="http://schemas.openxmlformats.org/officeDocument/2006/relationships/hyperlink" Target="https://twitter.com/ipt_info" TargetMode="External"/><Relationship Id="rId9" Type="http://schemas.openxmlformats.org/officeDocument/2006/relationships/hyperlink" Target="https://twitter.com/detroitpublictv"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acorns.com/acorns-later"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D073-2E17-48DA-99D9-BB695F4128F9}"/>
              </a:ext>
            </a:extLst>
          </p:cNvPr>
          <p:cNvSpPr>
            <a:spLocks noGrp="1"/>
          </p:cNvSpPr>
          <p:nvPr>
            <p:ph type="title"/>
          </p:nvPr>
        </p:nvSpPr>
        <p:spPr>
          <a:xfrm>
            <a:off x="359601" y="283704"/>
            <a:ext cx="8059780" cy="731521"/>
          </a:xfrm>
        </p:spPr>
        <p:txBody>
          <a:bodyPr/>
          <a:lstStyle/>
          <a:p>
            <a:r>
              <a:rPr lang="en-US" dirty="0"/>
              <a:t>Notes to presenter</a:t>
            </a:r>
          </a:p>
        </p:txBody>
      </p:sp>
      <p:sp>
        <p:nvSpPr>
          <p:cNvPr id="3" name="TextBox 2">
            <a:extLst>
              <a:ext uri="{FF2B5EF4-FFF2-40B4-BE49-F238E27FC236}">
                <a16:creationId xmlns:a16="http://schemas.microsoft.com/office/drawing/2014/main" id="{A86A0EC3-5E69-475E-8415-4A4D43CF1A46}"/>
              </a:ext>
            </a:extLst>
          </p:cNvPr>
          <p:cNvSpPr txBox="1"/>
          <p:nvPr/>
        </p:nvSpPr>
        <p:spPr>
          <a:xfrm rot="10800000" flipH="1" flipV="1">
            <a:off x="359601" y="1291755"/>
            <a:ext cx="9709816" cy="2400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lvl="0" indent="-285750">
              <a:buFont typeface="Arial" panose="020B0604020202020204" pitchFamily="34" charset="0"/>
              <a:buChar char="•"/>
            </a:pPr>
            <a:r>
              <a:rPr lang="en-US" sz="1500" dirty="0"/>
              <a:t>Thank you for participating in the </a:t>
            </a:r>
            <a:r>
              <a:rPr lang="en-US" sz="1500" b="1" i="1" dirty="0"/>
              <a:t>When I’m 65 </a:t>
            </a:r>
            <a:r>
              <a:rPr lang="en-US" sz="1500" dirty="0"/>
              <a:t>program and for working to make sure everyone has the information they need to plan for a secure and fulfilling retirement.</a:t>
            </a:r>
          </a:p>
          <a:p>
            <a:pPr marL="285750" lvl="0" indent="-285750">
              <a:buFont typeface="Arial" panose="020B0604020202020204" pitchFamily="34" charset="0"/>
              <a:buChar char="•"/>
            </a:pPr>
            <a:endParaRPr lang="en-US" sz="1500" dirty="0"/>
          </a:p>
          <a:p>
            <a:pPr marL="285750" lvl="0" indent="-285750">
              <a:buFont typeface="Arial" panose="020B0604020202020204" pitchFamily="34" charset="0"/>
              <a:buChar char="•"/>
            </a:pPr>
            <a:r>
              <a:rPr lang="en-US" sz="1500" dirty="0"/>
              <a:t>This slide set was developed as part of the </a:t>
            </a:r>
            <a:r>
              <a:rPr lang="en-US" sz="1500" b="1" i="1" dirty="0"/>
              <a:t>When I’m 65 </a:t>
            </a:r>
            <a:r>
              <a:rPr lang="en-US" sz="1500" dirty="0"/>
              <a:t>program and is designed to be used with the “Starting to Save for Retirement” booklet and the </a:t>
            </a:r>
            <a:r>
              <a:rPr lang="en-US" sz="1500" b="1" i="1" dirty="0"/>
              <a:t>When I’m 65 </a:t>
            </a:r>
            <a:r>
              <a:rPr lang="en-US" sz="1500" dirty="0"/>
              <a:t>documentary and complementary video, as part of an investor education course or other educational event, curriculum or course of study.   </a:t>
            </a:r>
          </a:p>
          <a:p>
            <a:pPr marL="285750" lvl="0" indent="-285750">
              <a:buFont typeface="Arial" panose="020B0604020202020204" pitchFamily="34" charset="0"/>
              <a:buChar char="•"/>
            </a:pPr>
            <a:endParaRPr lang="en-US" sz="1500" dirty="0"/>
          </a:p>
          <a:p>
            <a:pPr marL="285750" lvl="0" indent="-285750">
              <a:buFont typeface="Arial" panose="020B0604020202020204" pitchFamily="34" charset="0"/>
              <a:buChar char="•"/>
            </a:pPr>
            <a:r>
              <a:rPr lang="en-US" sz="1500" dirty="0"/>
              <a:t>The content is designed to educate adults ages 25–40 who are just starting their careers and/or who are approaching their prime earning years. They either have not started to save or are just now starting to save for their retirement. </a:t>
            </a:r>
          </a:p>
          <a:p>
            <a:pPr marL="285750" lvl="0" indent="-285750">
              <a:buFont typeface="Arial" panose="020B0604020202020204" pitchFamily="34" charset="0"/>
              <a:buChar char="•"/>
            </a:pPr>
            <a:endParaRPr lang="en-US" sz="1500" dirty="0"/>
          </a:p>
        </p:txBody>
      </p:sp>
      <p:sp>
        <p:nvSpPr>
          <p:cNvPr id="4" name="TextBox 3">
            <a:extLst>
              <a:ext uri="{FF2B5EF4-FFF2-40B4-BE49-F238E27FC236}">
                <a16:creationId xmlns:a16="http://schemas.microsoft.com/office/drawing/2014/main" id="{A5BAA3E7-DA0D-4CA1-AB3C-02541BDAB27E}"/>
              </a:ext>
            </a:extLst>
          </p:cNvPr>
          <p:cNvSpPr txBox="1"/>
          <p:nvPr/>
        </p:nvSpPr>
        <p:spPr>
          <a:xfrm>
            <a:off x="359601" y="3581961"/>
            <a:ext cx="8195314" cy="2677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lvl="0" indent="-285750">
              <a:buFont typeface="Arial" panose="020B0604020202020204" pitchFamily="34" charset="0"/>
              <a:buChar char="•"/>
            </a:pPr>
            <a:r>
              <a:rPr lang="en-US" sz="1500" b="1" i="1" dirty="0"/>
              <a:t>When I’m 65 </a:t>
            </a:r>
            <a:r>
              <a:rPr lang="en-US" sz="1500" dirty="0"/>
              <a:t>offers a lot of great video that you can download and include with this presentation including the full documentary. Go to </a:t>
            </a:r>
            <a:r>
              <a:rPr lang="en-US" sz="1500" dirty="0">
                <a:hlinkClick r:id="rId2"/>
              </a:rPr>
              <a:t>www.wi65.org/video</a:t>
            </a:r>
            <a:r>
              <a:rPr lang="en-US" sz="1500" dirty="0"/>
              <a:t> and click on “Information for Millennials.”</a:t>
            </a:r>
          </a:p>
          <a:p>
            <a:pPr lvl="0"/>
            <a:r>
              <a:rPr lang="en-US" sz="1500" dirty="0"/>
              <a:t> </a:t>
            </a:r>
          </a:p>
          <a:p>
            <a:pPr marL="285750" lvl="0" indent="-285750">
              <a:buFont typeface="Arial" panose="020B0604020202020204" pitchFamily="34" charset="0"/>
              <a:buChar char="•"/>
            </a:pPr>
            <a:r>
              <a:rPr lang="en-US" sz="1500" dirty="0"/>
              <a:t>The </a:t>
            </a:r>
            <a:r>
              <a:rPr lang="en-US" sz="1500" b="1" i="1" dirty="0"/>
              <a:t>When I’m 65</a:t>
            </a:r>
            <a:r>
              <a:rPr lang="en-US" sz="1500" dirty="0"/>
              <a:t> materials are all independent, unbiased, noncommercial and for educational use only. Facilitators/presenters are prohibited from selling financial or investing products or services as part of the </a:t>
            </a:r>
            <a:r>
              <a:rPr lang="en-US" sz="1500" b="1" i="1" dirty="0"/>
              <a:t>When I’m 65</a:t>
            </a:r>
            <a:r>
              <a:rPr lang="en-US" sz="1500" dirty="0"/>
              <a:t> program.</a:t>
            </a:r>
          </a:p>
          <a:p>
            <a:pPr marL="285750" lvl="0" indent="-285750">
              <a:buFont typeface="Arial" panose="020B0604020202020204" pitchFamily="34" charset="0"/>
              <a:buChar char="•"/>
            </a:pPr>
            <a:endParaRPr lang="en-US" sz="1500" dirty="0"/>
          </a:p>
          <a:p>
            <a:pPr marL="285750" lvl="0" indent="-285750">
              <a:buFont typeface="Arial" panose="020B0604020202020204" pitchFamily="34" charset="0"/>
              <a:buChar char="•"/>
            </a:pPr>
            <a:r>
              <a:rPr lang="en-US" sz="1500" dirty="0"/>
              <a:t>Add your contact information in the space provided on the final slide of this presentation. </a:t>
            </a:r>
          </a:p>
          <a:p>
            <a:pPr marL="285750" lvl="0" indent="-285750">
              <a:buFont typeface="Arial" panose="020B0604020202020204" pitchFamily="34" charset="0"/>
              <a:buChar char="•"/>
            </a:pPr>
            <a:endParaRPr lang="en-US" sz="1500" dirty="0"/>
          </a:p>
          <a:p>
            <a:pPr marL="285750" lvl="0" indent="-285750">
              <a:buFont typeface="Arial" panose="020B0604020202020204" pitchFamily="34" charset="0"/>
              <a:buChar char="•"/>
            </a:pPr>
            <a:r>
              <a:rPr lang="en-US" sz="1500" dirty="0"/>
              <a:t>Please delete this slide before the presentation. </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370845638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06B3BDB-FFB5-4299-A018-2022D92BB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541" y="1481030"/>
            <a:ext cx="5406672" cy="3811260"/>
          </a:xfrm>
          <a:prstGeom prst="rect">
            <a:avLst/>
          </a:prstGeom>
          <a:ln>
            <a:solidFill>
              <a:srgbClr val="2E5794"/>
            </a:solidFill>
          </a:ln>
          <a:effectLst/>
        </p:spPr>
      </p:pic>
      <p:sp>
        <p:nvSpPr>
          <p:cNvPr id="4" name="Text Placeholder 3">
            <a:extLst>
              <a:ext uri="{FF2B5EF4-FFF2-40B4-BE49-F238E27FC236}">
                <a16:creationId xmlns:a16="http://schemas.microsoft.com/office/drawing/2014/main" id="{856548DA-0F9C-4E63-83E4-51E41D457E34}"/>
              </a:ext>
            </a:extLst>
          </p:cNvPr>
          <p:cNvSpPr>
            <a:spLocks noGrp="1"/>
          </p:cNvSpPr>
          <p:nvPr>
            <p:ph type="body" sz="quarter" idx="10"/>
          </p:nvPr>
        </p:nvSpPr>
        <p:spPr>
          <a:xfrm>
            <a:off x="293182" y="1536290"/>
            <a:ext cx="4040948" cy="3785419"/>
          </a:xfrm>
        </p:spPr>
        <p:txBody>
          <a:bodyPr vert="horz" lIns="91440" tIns="45720" rIns="91440" bIns="45720" rtlCol="0">
            <a:noAutofit/>
          </a:bodyPr>
          <a:lstStyle/>
          <a:p>
            <a:pPr marL="0" indent="0">
              <a:spcBef>
                <a:spcPts val="1200"/>
              </a:spcBef>
              <a:spcAft>
                <a:spcPts val="1200"/>
              </a:spcAft>
              <a:buNone/>
            </a:pPr>
            <a:r>
              <a:rPr lang="en-US" sz="1800" kern="1200" dirty="0">
                <a:solidFill>
                  <a:schemeClr val="tx1">
                    <a:lumMod val="50000"/>
                  </a:schemeClr>
                </a:solidFill>
                <a:latin typeface="+mn-lt"/>
                <a:ea typeface="+mn-ea"/>
                <a:cs typeface="+mn-cs"/>
              </a:rPr>
              <a:t>Experiment with these calculators to see how your money can grow and how much you need to save to reach your goals.</a:t>
            </a:r>
          </a:p>
          <a:p>
            <a:pPr>
              <a:spcBef>
                <a:spcPts val="1200"/>
              </a:spcBef>
              <a:spcAft>
                <a:spcPts val="1200"/>
              </a:spcAft>
              <a:buFont typeface="Arial" panose="020B0604020202020204" pitchFamily="34" charset="0"/>
              <a:buChar char="•"/>
            </a:pPr>
            <a:r>
              <a:rPr lang="en-US" sz="1500" kern="1200" dirty="0">
                <a:solidFill>
                  <a:schemeClr val="tx1">
                    <a:lumMod val="50000"/>
                  </a:schemeClr>
                </a:solidFill>
                <a:latin typeface="+mn-lt"/>
                <a:ea typeface="+mn-ea"/>
                <a:cs typeface="+mn-cs"/>
                <a:hlinkClick r:id="rId3"/>
              </a:rPr>
              <a:t>www.investor.gov/additional-resources/free-financial-planning-tools/compound-interest-calculator</a:t>
            </a:r>
            <a:endParaRPr lang="en-US" sz="1500" kern="1200" dirty="0">
              <a:solidFill>
                <a:schemeClr val="tx1">
                  <a:lumMod val="50000"/>
                </a:schemeClr>
              </a:solidFill>
              <a:latin typeface="+mn-lt"/>
              <a:ea typeface="+mn-ea"/>
              <a:cs typeface="+mn-cs"/>
            </a:endParaRPr>
          </a:p>
          <a:p>
            <a:pPr>
              <a:spcBef>
                <a:spcPts val="1200"/>
              </a:spcBef>
              <a:spcAft>
                <a:spcPts val="1200"/>
              </a:spcAft>
              <a:buFont typeface="Arial" panose="020B0604020202020204" pitchFamily="34" charset="0"/>
              <a:buChar char="•"/>
            </a:pPr>
            <a:r>
              <a:rPr lang="en-US" sz="1500" kern="1200" dirty="0">
                <a:solidFill>
                  <a:schemeClr val="tx1">
                    <a:lumMod val="50000"/>
                  </a:schemeClr>
                </a:solidFill>
                <a:latin typeface="+mn-lt"/>
                <a:ea typeface="+mn-ea"/>
                <a:cs typeface="+mn-cs"/>
                <a:hlinkClick r:id="rId4"/>
              </a:rPr>
              <a:t>www.bankrate.com/calculators/savings/compound-savings-calculator-tool.aspx</a:t>
            </a:r>
          </a:p>
          <a:p>
            <a:pPr>
              <a:spcBef>
                <a:spcPts val="1200"/>
              </a:spcBef>
              <a:spcAft>
                <a:spcPts val="1200"/>
              </a:spcAft>
              <a:buFont typeface="Arial" panose="020B0604020202020204" pitchFamily="34" charset="0"/>
              <a:buChar char="•"/>
            </a:pPr>
            <a:r>
              <a:rPr lang="en-US" sz="1500" kern="1200" dirty="0">
                <a:solidFill>
                  <a:schemeClr val="tx1">
                    <a:lumMod val="50000"/>
                  </a:schemeClr>
                </a:solidFill>
                <a:latin typeface="+mn-lt"/>
                <a:ea typeface="+mn-ea"/>
                <a:cs typeface="+mn-cs"/>
                <a:hlinkClick r:id="rId5"/>
              </a:rPr>
              <a:t>www.360financialliteracy.org/calculators/savings-calculator</a:t>
            </a:r>
            <a:endParaRPr lang="en-US" sz="1500" kern="1200" dirty="0">
              <a:solidFill>
                <a:schemeClr val="tx1">
                  <a:lumMod val="50000"/>
                </a:schemeClr>
              </a:solidFill>
              <a:latin typeface="+mn-lt"/>
              <a:ea typeface="+mn-ea"/>
              <a:cs typeface="+mn-cs"/>
            </a:endParaRPr>
          </a:p>
        </p:txBody>
      </p:sp>
      <p:sp>
        <p:nvSpPr>
          <p:cNvPr id="8" name="Title 7">
            <a:extLst>
              <a:ext uri="{FF2B5EF4-FFF2-40B4-BE49-F238E27FC236}">
                <a16:creationId xmlns:a16="http://schemas.microsoft.com/office/drawing/2014/main" id="{5766040E-C0EE-4BA8-AA79-E5B7BAB29C23}"/>
              </a:ext>
            </a:extLst>
          </p:cNvPr>
          <p:cNvSpPr>
            <a:spLocks noGrp="1"/>
          </p:cNvSpPr>
          <p:nvPr>
            <p:ph type="title"/>
          </p:nvPr>
        </p:nvSpPr>
        <p:spPr>
          <a:xfrm>
            <a:off x="359602" y="283704"/>
            <a:ext cx="4040948" cy="731521"/>
          </a:xfrm>
        </p:spPr>
        <p:txBody>
          <a:bodyPr anchor="ctr"/>
          <a:lstStyle/>
          <a:p>
            <a:r>
              <a:rPr lang="en-US" sz="2400" b="1" dirty="0"/>
              <a:t>ACTION STEP</a:t>
            </a:r>
          </a:p>
        </p:txBody>
      </p:sp>
    </p:spTree>
    <p:extLst>
      <p:ext uri="{BB962C8B-B14F-4D97-AF65-F5344CB8AC3E}">
        <p14:creationId xmlns:p14="http://schemas.microsoft.com/office/powerpoint/2010/main" val="409389950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4F5F3D-6423-4D39-9115-9319D2E305AE}"/>
              </a:ext>
            </a:extLst>
          </p:cNvPr>
          <p:cNvSpPr>
            <a:spLocks noGrp="1"/>
          </p:cNvSpPr>
          <p:nvPr>
            <p:ph type="title"/>
          </p:nvPr>
        </p:nvSpPr>
        <p:spPr>
          <a:xfrm>
            <a:off x="359602" y="283704"/>
            <a:ext cx="11832398" cy="731521"/>
          </a:xfrm>
        </p:spPr>
        <p:txBody>
          <a:bodyPr/>
          <a:lstStyle/>
          <a:p>
            <a:br>
              <a:rPr lang="en-US" dirty="0"/>
            </a:br>
            <a:br>
              <a:rPr lang="en-US" dirty="0"/>
            </a:br>
            <a:br>
              <a:rPr lang="en-US" dirty="0"/>
            </a:br>
            <a:r>
              <a:rPr lang="en-US" sz="4200" dirty="0"/>
              <a:t>Step 2: Understand your retirement options</a:t>
            </a:r>
          </a:p>
        </p:txBody>
      </p:sp>
      <p:sp>
        <p:nvSpPr>
          <p:cNvPr id="5" name="TextBox 4">
            <a:extLst>
              <a:ext uri="{FF2B5EF4-FFF2-40B4-BE49-F238E27FC236}">
                <a16:creationId xmlns:a16="http://schemas.microsoft.com/office/drawing/2014/main" id="{60539842-4B84-4E70-B1C0-8C29EDB02199}"/>
              </a:ext>
            </a:extLst>
          </p:cNvPr>
          <p:cNvSpPr txBox="1"/>
          <p:nvPr/>
        </p:nvSpPr>
        <p:spPr>
          <a:xfrm>
            <a:off x="436418" y="1322524"/>
            <a:ext cx="8318962" cy="42165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spcBef>
                <a:spcPts val="600"/>
              </a:spcBef>
              <a:spcAft>
                <a:spcPts val="600"/>
              </a:spcAft>
            </a:pPr>
            <a:r>
              <a:rPr lang="en-US" sz="2200" b="1" cap="all" dirty="0"/>
              <a:t>Enroll in your employer’s plan</a:t>
            </a:r>
          </a:p>
          <a:p>
            <a:pPr marL="457200" lvl="0" indent="-457200">
              <a:spcBef>
                <a:spcPts val="600"/>
              </a:spcBef>
              <a:spcAft>
                <a:spcPts val="600"/>
              </a:spcAft>
              <a:buFont typeface="Arial" panose="020B0604020202020204" pitchFamily="34" charset="0"/>
              <a:buChar char="•"/>
            </a:pPr>
            <a:r>
              <a:rPr lang="en-US" sz="2200" dirty="0"/>
              <a:t>Sign up as soon as you’re eligible.</a:t>
            </a:r>
          </a:p>
          <a:p>
            <a:pPr marL="457200" lvl="0" indent="-457200">
              <a:spcBef>
                <a:spcPts val="600"/>
              </a:spcBef>
              <a:spcAft>
                <a:spcPts val="600"/>
              </a:spcAft>
              <a:buFont typeface="Arial" panose="020B0604020202020204" pitchFamily="34" charset="0"/>
              <a:buChar char="•"/>
            </a:pPr>
            <a:r>
              <a:rPr lang="en-US" sz="2200" dirty="0"/>
              <a:t>Common plans are 401(k)s for private industry and 403(b)s for public employees or nonprofit agencies.</a:t>
            </a:r>
          </a:p>
          <a:p>
            <a:pPr marL="457200" lvl="0" indent="-457200">
              <a:spcBef>
                <a:spcPts val="600"/>
              </a:spcBef>
              <a:spcAft>
                <a:spcPts val="600"/>
              </a:spcAft>
              <a:buFont typeface="Arial" panose="020B0604020202020204" pitchFamily="34" charset="0"/>
              <a:buChar char="•"/>
            </a:pPr>
            <a:r>
              <a:rPr lang="en-US" sz="2200" dirty="0"/>
              <a:t>Contribute up to $18,500 in 2018 for individuals up to age 49; $24,500 for people age 50 and older.</a:t>
            </a:r>
          </a:p>
          <a:p>
            <a:pPr marL="457200" lvl="0" indent="-457200">
              <a:spcBef>
                <a:spcPts val="600"/>
              </a:spcBef>
              <a:spcAft>
                <a:spcPts val="600"/>
              </a:spcAft>
              <a:buFont typeface="Arial" panose="020B0604020202020204" pitchFamily="34" charset="0"/>
              <a:buChar char="•"/>
            </a:pPr>
            <a:r>
              <a:rPr lang="en-US" sz="2200" dirty="0"/>
              <a:t>Choose your investments (typically from a variety of mutual funds).</a:t>
            </a:r>
          </a:p>
          <a:p>
            <a:pPr marL="457200" lvl="0" indent="-457200">
              <a:spcBef>
                <a:spcPts val="600"/>
              </a:spcBef>
              <a:spcAft>
                <a:spcPts val="600"/>
              </a:spcAft>
              <a:buFont typeface="Arial" panose="020B0604020202020204" pitchFamily="34" charset="0"/>
              <a:buChar char="•"/>
            </a:pPr>
            <a:r>
              <a:rPr lang="en-US" sz="2200" dirty="0"/>
              <a:t>Contributions and earnings grow tax-free until withdrawal.</a:t>
            </a:r>
          </a:p>
          <a:p>
            <a:pPr marL="457200" lvl="0" indent="-457200">
              <a:spcBef>
                <a:spcPts val="600"/>
              </a:spcBef>
              <a:spcAft>
                <a:spcPts val="600"/>
              </a:spcAft>
              <a:buFont typeface="Arial" panose="020B0604020202020204" pitchFamily="34" charset="0"/>
              <a:buChar char="•"/>
            </a:pPr>
            <a:r>
              <a:rPr lang="en-US" sz="2200" dirty="0"/>
              <a:t>Some employers may offer a Roth option.</a:t>
            </a:r>
          </a:p>
        </p:txBody>
      </p:sp>
    </p:spTree>
    <p:extLst>
      <p:ext uri="{BB962C8B-B14F-4D97-AF65-F5344CB8AC3E}">
        <p14:creationId xmlns:p14="http://schemas.microsoft.com/office/powerpoint/2010/main" val="309438579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4F5F3D-6423-4D39-9115-9319D2E305AE}"/>
              </a:ext>
            </a:extLst>
          </p:cNvPr>
          <p:cNvSpPr>
            <a:spLocks noGrp="1"/>
          </p:cNvSpPr>
          <p:nvPr>
            <p:ph type="title"/>
          </p:nvPr>
        </p:nvSpPr>
        <p:spPr>
          <a:xfrm>
            <a:off x="359602" y="283704"/>
            <a:ext cx="11662680" cy="731521"/>
          </a:xfrm>
        </p:spPr>
        <p:txBody>
          <a:bodyPr/>
          <a:lstStyle/>
          <a:p>
            <a:br>
              <a:rPr lang="en-US" dirty="0"/>
            </a:br>
            <a:br>
              <a:rPr lang="en-US" dirty="0"/>
            </a:br>
            <a:br>
              <a:rPr lang="en-US" dirty="0"/>
            </a:br>
            <a:r>
              <a:rPr lang="en-US" dirty="0"/>
              <a:t>Understand your retirement options</a:t>
            </a:r>
          </a:p>
        </p:txBody>
      </p:sp>
      <p:sp>
        <p:nvSpPr>
          <p:cNvPr id="5" name="TextBox 4">
            <a:extLst>
              <a:ext uri="{FF2B5EF4-FFF2-40B4-BE49-F238E27FC236}">
                <a16:creationId xmlns:a16="http://schemas.microsoft.com/office/drawing/2014/main" id="{60539842-4B84-4E70-B1C0-8C29EDB02199}"/>
              </a:ext>
            </a:extLst>
          </p:cNvPr>
          <p:cNvSpPr txBox="1"/>
          <p:nvPr/>
        </p:nvSpPr>
        <p:spPr>
          <a:xfrm>
            <a:off x="436418" y="1322524"/>
            <a:ext cx="7450282" cy="33547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spcBef>
                <a:spcPts val="1200"/>
              </a:spcBef>
              <a:spcAft>
                <a:spcPts val="1200"/>
              </a:spcAft>
            </a:pPr>
            <a:r>
              <a:rPr lang="en-US" sz="2200" b="1" cap="all" dirty="0"/>
              <a:t>OPEN AN Individual retirement account</a:t>
            </a:r>
          </a:p>
          <a:p>
            <a:pPr marL="457200" lvl="0" indent="-457200">
              <a:spcBef>
                <a:spcPts val="1200"/>
              </a:spcBef>
              <a:spcAft>
                <a:spcPts val="1200"/>
              </a:spcAft>
              <a:buFont typeface="Arial" panose="020B0604020202020204" pitchFamily="34" charset="0"/>
              <a:buChar char="•"/>
            </a:pPr>
            <a:r>
              <a:rPr lang="en-US" sz="2200" dirty="0"/>
              <a:t>Available to anyone who wants to save more, or who doesn’t have access to a retirement plan at work.</a:t>
            </a:r>
          </a:p>
          <a:p>
            <a:pPr marL="457200" lvl="0" indent="-457200">
              <a:spcBef>
                <a:spcPts val="1200"/>
              </a:spcBef>
              <a:spcAft>
                <a:spcPts val="1200"/>
              </a:spcAft>
              <a:buFont typeface="Arial" panose="020B0604020202020204" pitchFamily="34" charset="0"/>
              <a:buChar char="•"/>
            </a:pPr>
            <a:r>
              <a:rPr lang="en-US" sz="2200" dirty="0"/>
              <a:t>Offer a wider range of investment choices than workplace retirement plans do.</a:t>
            </a:r>
          </a:p>
          <a:p>
            <a:pPr marL="457200" lvl="0" indent="-457200">
              <a:spcBef>
                <a:spcPts val="1200"/>
              </a:spcBef>
              <a:spcAft>
                <a:spcPts val="1200"/>
              </a:spcAft>
              <a:buFont typeface="Arial" panose="020B0604020202020204" pitchFamily="34" charset="0"/>
              <a:buChar char="•"/>
            </a:pPr>
            <a:r>
              <a:rPr lang="en-US" sz="2200" dirty="0"/>
              <a:t>Choose from two types:  Traditional or Roth</a:t>
            </a:r>
          </a:p>
        </p:txBody>
      </p:sp>
    </p:spTree>
    <p:extLst>
      <p:ext uri="{BB962C8B-B14F-4D97-AF65-F5344CB8AC3E}">
        <p14:creationId xmlns:p14="http://schemas.microsoft.com/office/powerpoint/2010/main" val="199410965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127C07-3290-49F8-832E-818219481494}"/>
              </a:ext>
            </a:extLst>
          </p:cNvPr>
          <p:cNvSpPr>
            <a:spLocks noGrp="1"/>
          </p:cNvSpPr>
          <p:nvPr>
            <p:ph type="body" sz="quarter" idx="11"/>
          </p:nvPr>
        </p:nvSpPr>
        <p:spPr>
          <a:xfrm>
            <a:off x="502557" y="1406072"/>
            <a:ext cx="7454900" cy="4337050"/>
          </a:xfrm>
          <a:prstGeom prst="rect">
            <a:avLst/>
          </a:prstGeom>
        </p:spPr>
        <p:txBody>
          <a:bodyPr/>
          <a:lstStyle/>
          <a:p>
            <a:pPr marL="0" lvl="0" indent="0">
              <a:lnSpc>
                <a:spcPct val="100000"/>
              </a:lnSpc>
              <a:spcBef>
                <a:spcPts val="1200"/>
              </a:spcBef>
              <a:spcAft>
                <a:spcPts val="1200"/>
              </a:spcAft>
              <a:buNone/>
            </a:pPr>
            <a:r>
              <a:rPr lang="en-US" sz="2200" b="1" cap="all" dirty="0"/>
              <a:t>key similarities</a:t>
            </a:r>
          </a:p>
          <a:p>
            <a:pPr marL="457200" indent="-457200" hangingPunct="0">
              <a:lnSpc>
                <a:spcPct val="100000"/>
              </a:lnSpc>
              <a:spcBef>
                <a:spcPts val="1200"/>
              </a:spcBef>
              <a:spcAft>
                <a:spcPts val="1200"/>
              </a:spcAft>
              <a:buSzTx/>
              <a:buFont typeface="Arial" panose="020B0604020202020204" pitchFamily="34" charset="0"/>
              <a:buChar char="•"/>
            </a:pPr>
            <a:r>
              <a:rPr lang="en-US" sz="2200" dirty="0"/>
              <a:t>Money grows tax-deferred. That means you don’t pay taxes on earnings as they accumulate.</a:t>
            </a:r>
          </a:p>
          <a:p>
            <a:pPr marL="457200" indent="-457200" hangingPunct="0">
              <a:lnSpc>
                <a:spcPct val="100000"/>
              </a:lnSpc>
              <a:spcBef>
                <a:spcPts val="1200"/>
              </a:spcBef>
              <a:spcAft>
                <a:spcPts val="1200"/>
              </a:spcAft>
              <a:buSzTx/>
              <a:buFont typeface="Arial" panose="020B0604020202020204" pitchFamily="34" charset="0"/>
              <a:buChar char="•"/>
            </a:pPr>
            <a:r>
              <a:rPr lang="en-US" sz="2200" dirty="0"/>
              <a:t>Individuals under age 49 can contribute up to $5,500 in 2018 to either or both ($6,500 for people age 50 and older). </a:t>
            </a:r>
          </a:p>
          <a:p>
            <a:pPr marL="0" indent="0">
              <a:buNone/>
            </a:pPr>
            <a:endParaRPr lang="en-US" dirty="0"/>
          </a:p>
        </p:txBody>
      </p:sp>
      <p:sp>
        <p:nvSpPr>
          <p:cNvPr id="3" name="Title 2">
            <a:extLst>
              <a:ext uri="{FF2B5EF4-FFF2-40B4-BE49-F238E27FC236}">
                <a16:creationId xmlns:a16="http://schemas.microsoft.com/office/drawing/2014/main" id="{E5B315B3-F475-4CAF-AA97-0A6E03B7B931}"/>
              </a:ext>
            </a:extLst>
          </p:cNvPr>
          <p:cNvSpPr>
            <a:spLocks noGrp="1"/>
          </p:cNvSpPr>
          <p:nvPr>
            <p:ph type="title"/>
          </p:nvPr>
        </p:nvSpPr>
        <p:spPr>
          <a:xfrm>
            <a:off x="359602" y="283704"/>
            <a:ext cx="5812598" cy="731521"/>
          </a:xfrm>
        </p:spPr>
        <p:txBody>
          <a:bodyPr/>
          <a:lstStyle/>
          <a:p>
            <a:r>
              <a:rPr lang="en-US" sz="4400" b="1" dirty="0"/>
              <a:t>Traditional vs. Roth</a:t>
            </a:r>
            <a:endParaRPr lang="en-US" dirty="0"/>
          </a:p>
        </p:txBody>
      </p:sp>
    </p:spTree>
    <p:extLst>
      <p:ext uri="{BB962C8B-B14F-4D97-AF65-F5344CB8AC3E}">
        <p14:creationId xmlns:p14="http://schemas.microsoft.com/office/powerpoint/2010/main" val="15281893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127C07-3290-49F8-832E-818219481494}"/>
              </a:ext>
            </a:extLst>
          </p:cNvPr>
          <p:cNvSpPr>
            <a:spLocks noGrp="1"/>
          </p:cNvSpPr>
          <p:nvPr>
            <p:ph type="body" sz="quarter" idx="11"/>
          </p:nvPr>
        </p:nvSpPr>
        <p:spPr>
          <a:xfrm>
            <a:off x="469900" y="1384300"/>
            <a:ext cx="8652330" cy="4337050"/>
          </a:xfrm>
          <a:prstGeom prst="rect">
            <a:avLst/>
          </a:prstGeom>
        </p:spPr>
        <p:txBody>
          <a:bodyPr/>
          <a:lstStyle/>
          <a:p>
            <a:pPr marL="0" lvl="0" indent="0">
              <a:lnSpc>
                <a:spcPct val="100000"/>
              </a:lnSpc>
              <a:spcBef>
                <a:spcPts val="1200"/>
              </a:spcBef>
              <a:spcAft>
                <a:spcPts val="400"/>
              </a:spcAft>
              <a:buNone/>
            </a:pPr>
            <a:r>
              <a:rPr lang="en-US" sz="2200" b="1" cap="all" dirty="0"/>
              <a:t>Key differences</a:t>
            </a:r>
          </a:p>
          <a:p>
            <a:pPr lvl="0">
              <a:lnSpc>
                <a:spcPct val="100000"/>
              </a:lnSpc>
              <a:spcBef>
                <a:spcPts val="600"/>
              </a:spcBef>
              <a:spcAft>
                <a:spcPts val="400"/>
              </a:spcAft>
            </a:pPr>
            <a:r>
              <a:rPr lang="en-US" sz="1800" b="1" i="1" dirty="0"/>
              <a:t>Contributions: </a:t>
            </a:r>
            <a:r>
              <a:rPr lang="en-US" sz="1800" dirty="0"/>
              <a:t>Traditional IRAs use pre-tax dollars; Roth IRAs use after-tax dollars. </a:t>
            </a:r>
          </a:p>
          <a:p>
            <a:pPr lvl="0">
              <a:lnSpc>
                <a:spcPct val="100000"/>
              </a:lnSpc>
              <a:spcBef>
                <a:spcPts val="600"/>
              </a:spcBef>
              <a:spcAft>
                <a:spcPts val="400"/>
              </a:spcAft>
            </a:pPr>
            <a:r>
              <a:rPr lang="en-US" sz="1800" b="1" i="1" dirty="0"/>
              <a:t>Earnings: </a:t>
            </a:r>
            <a:r>
              <a:rPr lang="en-US" sz="1800" dirty="0"/>
              <a:t>Traditional IRAs are taxed when you take the money out; Roth IRAs are tax-free in retirement.</a:t>
            </a:r>
          </a:p>
          <a:p>
            <a:pPr lvl="0">
              <a:lnSpc>
                <a:spcPct val="100000"/>
              </a:lnSpc>
              <a:spcBef>
                <a:spcPts val="600"/>
              </a:spcBef>
              <a:spcAft>
                <a:spcPts val="600"/>
              </a:spcAft>
            </a:pPr>
            <a:r>
              <a:rPr lang="en-US" sz="1800" b="1" i="1" dirty="0"/>
              <a:t>Tax and penalties: </a:t>
            </a:r>
            <a:r>
              <a:rPr lang="en-US" sz="1800" dirty="0"/>
              <a:t>With traditional IRAs, you pay taxes on withdrawals, plus a 10% penalty if you’re under 59½. With Roth IRAs, there are no taxes or penalties for taking contributions, plus withdrawal of earnings is tax-free if you’ve owned the account for at least five years and are at least 59½. </a:t>
            </a:r>
          </a:p>
          <a:p>
            <a:pPr lvl="0">
              <a:lnSpc>
                <a:spcPct val="100000"/>
              </a:lnSpc>
              <a:spcBef>
                <a:spcPts val="600"/>
              </a:spcBef>
              <a:spcAft>
                <a:spcPts val="600"/>
              </a:spcAft>
            </a:pPr>
            <a:r>
              <a:rPr lang="en-US" sz="1800" b="1" i="1" dirty="0"/>
              <a:t>Required minimum distributions</a:t>
            </a:r>
            <a:r>
              <a:rPr lang="en-US" sz="1800" dirty="0"/>
              <a:t> are due from traditional IRAs once you turn 70½, but not for Roth IRAs.</a:t>
            </a:r>
          </a:p>
          <a:p>
            <a:pPr lvl="0">
              <a:lnSpc>
                <a:spcPct val="100000"/>
              </a:lnSpc>
              <a:spcBef>
                <a:spcPts val="600"/>
              </a:spcBef>
              <a:spcAft>
                <a:spcPts val="600"/>
              </a:spcAft>
            </a:pPr>
            <a:r>
              <a:rPr lang="en-US" sz="1800" dirty="0"/>
              <a:t>No </a:t>
            </a:r>
            <a:r>
              <a:rPr lang="en-US" sz="1800" b="1" i="1" dirty="0"/>
              <a:t>income limits </a:t>
            </a:r>
            <a:r>
              <a:rPr lang="en-US" sz="1800" dirty="0"/>
              <a:t>apply for contributing to a traditional IRA; Contributions to Roth IRAs are limited for singles earning more than $135,000; $199,000 for married couples in 2018.</a:t>
            </a:r>
          </a:p>
          <a:p>
            <a:pPr marL="0" indent="0">
              <a:buNone/>
            </a:pPr>
            <a:endParaRPr lang="en-US" dirty="0"/>
          </a:p>
        </p:txBody>
      </p:sp>
      <p:sp>
        <p:nvSpPr>
          <p:cNvPr id="3" name="Title 2">
            <a:extLst>
              <a:ext uri="{FF2B5EF4-FFF2-40B4-BE49-F238E27FC236}">
                <a16:creationId xmlns:a16="http://schemas.microsoft.com/office/drawing/2014/main" id="{E5B315B3-F475-4CAF-AA97-0A6E03B7B931}"/>
              </a:ext>
            </a:extLst>
          </p:cNvPr>
          <p:cNvSpPr>
            <a:spLocks noGrp="1"/>
          </p:cNvSpPr>
          <p:nvPr>
            <p:ph type="title"/>
          </p:nvPr>
        </p:nvSpPr>
        <p:spPr>
          <a:xfrm>
            <a:off x="359601" y="283704"/>
            <a:ext cx="6999141" cy="731521"/>
          </a:xfrm>
        </p:spPr>
        <p:txBody>
          <a:bodyPr/>
          <a:lstStyle/>
          <a:p>
            <a:r>
              <a:rPr lang="en-US" sz="4400" b="1" dirty="0"/>
              <a:t>Traditional vs. Roth</a:t>
            </a:r>
            <a:endParaRPr lang="en-US" dirty="0"/>
          </a:p>
        </p:txBody>
      </p:sp>
    </p:spTree>
    <p:extLst>
      <p:ext uri="{BB962C8B-B14F-4D97-AF65-F5344CB8AC3E}">
        <p14:creationId xmlns:p14="http://schemas.microsoft.com/office/powerpoint/2010/main" val="193677155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56548DA-0F9C-4E63-83E4-51E41D457E34}"/>
              </a:ext>
            </a:extLst>
          </p:cNvPr>
          <p:cNvSpPr>
            <a:spLocks noGrp="1"/>
          </p:cNvSpPr>
          <p:nvPr>
            <p:ph type="body" sz="quarter" idx="10"/>
          </p:nvPr>
        </p:nvSpPr>
        <p:spPr>
          <a:xfrm>
            <a:off x="484214" y="1536290"/>
            <a:ext cx="3916336" cy="3785419"/>
          </a:xfrm>
        </p:spPr>
        <p:txBody>
          <a:bodyPr vert="horz" lIns="91440" tIns="45720" rIns="91440" bIns="45720" rtlCol="0">
            <a:normAutofit/>
          </a:bodyPr>
          <a:lstStyle/>
          <a:p>
            <a:pPr marL="0" indent="0">
              <a:spcBef>
                <a:spcPts val="1200"/>
              </a:spcBef>
              <a:spcAft>
                <a:spcPts val="1200"/>
              </a:spcAft>
              <a:buNone/>
            </a:pPr>
            <a:r>
              <a:rPr lang="en-US" sz="1800" kern="1200" dirty="0">
                <a:solidFill>
                  <a:schemeClr val="tx1">
                    <a:lumMod val="50000"/>
                  </a:schemeClr>
                </a:solidFill>
                <a:latin typeface="+mn-lt"/>
                <a:ea typeface="+mn-ea"/>
                <a:cs typeface="+mn-cs"/>
              </a:rPr>
              <a:t>To choose between a traditional or Roth IRA, consider your income rate now and in the future.</a:t>
            </a:r>
          </a:p>
          <a:p>
            <a:pPr>
              <a:spcBef>
                <a:spcPts val="1200"/>
              </a:spcBef>
              <a:spcAft>
                <a:spcPts val="1200"/>
              </a:spcAft>
              <a:buFont typeface="Arial" panose="020B0604020202020204" pitchFamily="34" charset="0"/>
              <a:buChar char="•"/>
            </a:pPr>
            <a:endParaRPr lang="en-US" sz="2000" kern="1200" dirty="0">
              <a:solidFill>
                <a:schemeClr val="tx1">
                  <a:lumMod val="50000"/>
                </a:schemeClr>
              </a:solidFill>
              <a:latin typeface="+mn-lt"/>
              <a:ea typeface="+mn-ea"/>
              <a:cs typeface="+mn-cs"/>
            </a:endParaRPr>
          </a:p>
        </p:txBody>
      </p:sp>
      <p:sp>
        <p:nvSpPr>
          <p:cNvPr id="8" name="Title 7">
            <a:extLst>
              <a:ext uri="{FF2B5EF4-FFF2-40B4-BE49-F238E27FC236}">
                <a16:creationId xmlns:a16="http://schemas.microsoft.com/office/drawing/2014/main" id="{5766040E-C0EE-4BA8-AA79-E5B7BAB29C23}"/>
              </a:ext>
            </a:extLst>
          </p:cNvPr>
          <p:cNvSpPr>
            <a:spLocks noGrp="1"/>
          </p:cNvSpPr>
          <p:nvPr>
            <p:ph type="title"/>
          </p:nvPr>
        </p:nvSpPr>
        <p:spPr>
          <a:xfrm>
            <a:off x="359602" y="283704"/>
            <a:ext cx="4040948" cy="731521"/>
          </a:xfrm>
        </p:spPr>
        <p:txBody>
          <a:bodyPr anchor="ctr"/>
          <a:lstStyle/>
          <a:p>
            <a:r>
              <a:rPr lang="en-US" sz="2400" b="1" dirty="0"/>
              <a:t>Key decision point</a:t>
            </a:r>
          </a:p>
        </p:txBody>
      </p:sp>
      <p:sp>
        <p:nvSpPr>
          <p:cNvPr id="9" name="Text Placeholder 2">
            <a:extLst>
              <a:ext uri="{FF2B5EF4-FFF2-40B4-BE49-F238E27FC236}">
                <a16:creationId xmlns:a16="http://schemas.microsoft.com/office/drawing/2014/main" id="{9CDFD7F0-01D2-4E48-98FC-BC48D34299C9}"/>
              </a:ext>
            </a:extLst>
          </p:cNvPr>
          <p:cNvSpPr>
            <a:spLocks noGrp="1"/>
          </p:cNvSpPr>
          <p:nvPr>
            <p:ph type="body" sz="quarter" idx="11"/>
          </p:nvPr>
        </p:nvSpPr>
        <p:spPr>
          <a:xfrm>
            <a:off x="5675503" y="1128388"/>
            <a:ext cx="5480050" cy="3628880"/>
          </a:xfrm>
        </p:spPr>
        <p:txBody>
          <a:bodyPr/>
          <a:lstStyle/>
          <a:p>
            <a:pPr marL="365760" lvl="0" indent="-365760">
              <a:buFont typeface="Wingdings" panose="05000000000000000000" pitchFamily="2" charset="2"/>
              <a:buChar char="q"/>
            </a:pPr>
            <a:r>
              <a:rPr lang="en-US" sz="2200" b="1" dirty="0"/>
              <a:t>Expect your tax rate to be higher when you retire? </a:t>
            </a:r>
          </a:p>
          <a:p>
            <a:pPr marL="365760" lvl="1" indent="0">
              <a:buNone/>
            </a:pPr>
            <a:r>
              <a:rPr lang="en-US" sz="2200" i="1" dirty="0"/>
              <a:t>Choosing Roth means passing up a tax break now to claim a more valuable break later. </a:t>
            </a:r>
          </a:p>
          <a:p>
            <a:pPr marL="182880" lvl="0" indent="-365760">
              <a:buFont typeface="Wingdings" panose="05000000000000000000" pitchFamily="2" charset="2"/>
              <a:buChar char="q"/>
            </a:pPr>
            <a:endParaRPr lang="en-US" sz="2200" dirty="0"/>
          </a:p>
          <a:p>
            <a:pPr marL="365760" indent="-365760">
              <a:buFont typeface="Wingdings" panose="05000000000000000000" pitchFamily="2" charset="2"/>
              <a:buChar char="q"/>
            </a:pPr>
            <a:r>
              <a:rPr lang="en-US" sz="2200" b="1" dirty="0"/>
              <a:t>Think your tax rate will be lower after retirement? </a:t>
            </a:r>
          </a:p>
          <a:p>
            <a:pPr marL="365760" lvl="1" indent="0">
              <a:buNone/>
            </a:pPr>
            <a:r>
              <a:rPr lang="en-US" sz="2200" i="1" dirty="0"/>
              <a:t>Selecting a traditional IRA would let you claim a higher break now.</a:t>
            </a:r>
          </a:p>
          <a:p>
            <a:endParaRPr lang="en-US" dirty="0"/>
          </a:p>
        </p:txBody>
      </p:sp>
    </p:spTree>
    <p:extLst>
      <p:ext uri="{BB962C8B-B14F-4D97-AF65-F5344CB8AC3E}">
        <p14:creationId xmlns:p14="http://schemas.microsoft.com/office/powerpoint/2010/main" val="146871933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4F5F3D-6423-4D39-9115-9319D2E305AE}"/>
              </a:ext>
            </a:extLst>
          </p:cNvPr>
          <p:cNvSpPr>
            <a:spLocks noGrp="1"/>
          </p:cNvSpPr>
          <p:nvPr>
            <p:ph type="title"/>
          </p:nvPr>
        </p:nvSpPr>
        <p:spPr>
          <a:xfrm>
            <a:off x="359602" y="283704"/>
            <a:ext cx="11662680" cy="731521"/>
          </a:xfrm>
        </p:spPr>
        <p:txBody>
          <a:bodyPr/>
          <a:lstStyle/>
          <a:p>
            <a:br>
              <a:rPr lang="en-US" dirty="0"/>
            </a:br>
            <a:br>
              <a:rPr lang="en-US" dirty="0"/>
            </a:br>
            <a:br>
              <a:rPr lang="en-US" dirty="0"/>
            </a:br>
            <a:r>
              <a:rPr lang="en-US" dirty="0"/>
              <a:t>Understand your retirement options</a:t>
            </a:r>
          </a:p>
        </p:txBody>
      </p:sp>
      <p:sp>
        <p:nvSpPr>
          <p:cNvPr id="5" name="TextBox 4">
            <a:extLst>
              <a:ext uri="{FF2B5EF4-FFF2-40B4-BE49-F238E27FC236}">
                <a16:creationId xmlns:a16="http://schemas.microsoft.com/office/drawing/2014/main" id="{60539842-4B84-4E70-B1C0-8C29EDB02199}"/>
              </a:ext>
            </a:extLst>
          </p:cNvPr>
          <p:cNvSpPr txBox="1"/>
          <p:nvPr/>
        </p:nvSpPr>
        <p:spPr>
          <a:xfrm>
            <a:off x="436418" y="1322524"/>
            <a:ext cx="7884622" cy="40934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spcBef>
                <a:spcPts val="1200"/>
              </a:spcBef>
              <a:spcAft>
                <a:spcPts val="600"/>
              </a:spcAft>
            </a:pPr>
            <a:r>
              <a:rPr lang="en-US" sz="2200" b="1" cap="all" dirty="0"/>
              <a:t>Explore plans for the self-employed</a:t>
            </a:r>
          </a:p>
          <a:p>
            <a:pPr marL="342900" lvl="0" indent="-342900">
              <a:spcBef>
                <a:spcPts val="1200"/>
              </a:spcBef>
              <a:spcAft>
                <a:spcPts val="600"/>
              </a:spcAft>
              <a:buFont typeface="Arial" panose="020B0604020202020204" pitchFamily="34" charset="0"/>
              <a:buChar char="•"/>
            </a:pPr>
            <a:r>
              <a:rPr lang="en-US" sz="2200" b="1" dirty="0"/>
              <a:t>Solo 401(k). </a:t>
            </a:r>
            <a:r>
              <a:rPr lang="en-US" sz="2200" dirty="0"/>
              <a:t>You can contribute up to $55,000 in 2018, and set up the account as either traditional or Roth.</a:t>
            </a:r>
          </a:p>
          <a:p>
            <a:pPr marL="342900" lvl="0" indent="-342900">
              <a:spcBef>
                <a:spcPts val="1200"/>
              </a:spcBef>
              <a:spcAft>
                <a:spcPts val="600"/>
              </a:spcAft>
              <a:buFont typeface="Arial" panose="020B0604020202020204" pitchFamily="34" charset="0"/>
              <a:buChar char="•"/>
            </a:pPr>
            <a:r>
              <a:rPr lang="en-US" sz="2200" b="1" dirty="0"/>
              <a:t>SEP-IRA.</a:t>
            </a:r>
            <a:r>
              <a:rPr lang="en-US" sz="2200" dirty="0"/>
              <a:t> Simplified Employee Pension IRAs also let you contribute up to $55,000 for 2018.</a:t>
            </a:r>
          </a:p>
          <a:p>
            <a:pPr marL="342900" lvl="0" indent="-342900">
              <a:spcBef>
                <a:spcPts val="1200"/>
              </a:spcBef>
              <a:spcAft>
                <a:spcPts val="600"/>
              </a:spcAft>
              <a:buFont typeface="Arial" panose="020B0604020202020204" pitchFamily="34" charset="0"/>
              <a:buChar char="•"/>
            </a:pPr>
            <a:r>
              <a:rPr lang="en-US" sz="2200" b="1" dirty="0"/>
              <a:t>Defined benefit plans </a:t>
            </a:r>
            <a:r>
              <a:rPr lang="en-US" sz="2200" dirty="0"/>
              <a:t>(personal pensions for high earners). Annual contributions are required, along with setup and annual service fees. Geared toward very high earners, with a maximum annual benefit of $220,000 in 2018.</a:t>
            </a:r>
          </a:p>
        </p:txBody>
      </p:sp>
    </p:spTree>
    <p:extLst>
      <p:ext uri="{BB962C8B-B14F-4D97-AF65-F5344CB8AC3E}">
        <p14:creationId xmlns:p14="http://schemas.microsoft.com/office/powerpoint/2010/main" val="295834618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ECCB7B-AC6A-4DFD-9348-B13E6E600094}"/>
              </a:ext>
            </a:extLst>
          </p:cNvPr>
          <p:cNvSpPr>
            <a:spLocks noGrp="1"/>
          </p:cNvSpPr>
          <p:nvPr>
            <p:ph type="title"/>
          </p:nvPr>
        </p:nvSpPr>
        <p:spPr>
          <a:xfrm>
            <a:off x="359602" y="283704"/>
            <a:ext cx="10121708" cy="731521"/>
          </a:xfrm>
        </p:spPr>
        <p:txBody>
          <a:bodyPr/>
          <a:lstStyle/>
          <a:p>
            <a:r>
              <a:rPr lang="en-US" sz="4400" b="1" dirty="0"/>
              <a:t>Understand your retirement options</a:t>
            </a:r>
          </a:p>
        </p:txBody>
      </p:sp>
      <p:pic>
        <p:nvPicPr>
          <p:cNvPr id="9" name="Picture 8">
            <a:extLst>
              <a:ext uri="{FF2B5EF4-FFF2-40B4-BE49-F238E27FC236}">
                <a16:creationId xmlns:a16="http://schemas.microsoft.com/office/drawing/2014/main" id="{6D27D848-021F-4C95-8D06-9BBEAB62F8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3687" y="2626955"/>
            <a:ext cx="4943472" cy="2139422"/>
          </a:xfrm>
          <a:prstGeom prst="rect">
            <a:avLst/>
          </a:prstGeom>
        </p:spPr>
      </p:pic>
      <p:sp>
        <p:nvSpPr>
          <p:cNvPr id="10" name="TextBox 9">
            <a:extLst>
              <a:ext uri="{FF2B5EF4-FFF2-40B4-BE49-F238E27FC236}">
                <a16:creationId xmlns:a16="http://schemas.microsoft.com/office/drawing/2014/main" id="{829511C4-6B43-4094-8FAB-46C92598ADD6}"/>
              </a:ext>
            </a:extLst>
          </p:cNvPr>
          <p:cNvSpPr txBox="1"/>
          <p:nvPr/>
        </p:nvSpPr>
        <p:spPr>
          <a:xfrm>
            <a:off x="6623686" y="1796572"/>
            <a:ext cx="494347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b="1" cap="all" dirty="0"/>
              <a:t>Check it out:</a:t>
            </a:r>
            <a:r>
              <a:rPr lang="en-US" cap="all" dirty="0"/>
              <a:t> </a:t>
            </a:r>
            <a:r>
              <a:rPr lang="en-US" dirty="0"/>
              <a:t>Find the current contribution limits for a range of retirement plans on the IRS website.</a:t>
            </a:r>
            <a:endParaRPr kumimoji="0" lang="en-US" sz="1800" b="0" i="0" u="none" strike="noStrike" spc="0" normalizeH="0" dirty="0">
              <a:ln>
                <a:noFill/>
              </a:ln>
              <a:solidFill>
                <a:srgbClr val="000000"/>
              </a:solidFill>
              <a:effectLst/>
              <a:uFillTx/>
              <a:latin typeface="+mj-lt"/>
              <a:ea typeface="+mj-ea"/>
              <a:cs typeface="+mj-cs"/>
              <a:sym typeface="Arial"/>
            </a:endParaRPr>
          </a:p>
        </p:txBody>
      </p:sp>
      <p:sp>
        <p:nvSpPr>
          <p:cNvPr id="12" name="TextBox 11">
            <a:extLst>
              <a:ext uri="{FF2B5EF4-FFF2-40B4-BE49-F238E27FC236}">
                <a16:creationId xmlns:a16="http://schemas.microsoft.com/office/drawing/2014/main" id="{04DF6697-0F79-495A-B745-53B1E87596BA}"/>
              </a:ext>
            </a:extLst>
          </p:cNvPr>
          <p:cNvSpPr txBox="1"/>
          <p:nvPr/>
        </p:nvSpPr>
        <p:spPr>
          <a:xfrm>
            <a:off x="6623687" y="4805866"/>
            <a:ext cx="3480434"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cap="small" dirty="0">
                <a:hlinkClick r:id="rId3"/>
              </a:rPr>
              <a:t>www.irs.gov/retirement-plans/plan-participant-employee/retirement-topics-contributions</a:t>
            </a:r>
            <a:endParaRPr lang="en-US" sz="1600" cap="small" dirty="0"/>
          </a:p>
          <a:p>
            <a:endParaRPr kumimoji="0" lang="en-US" sz="1600" b="0" i="0" u="none" strike="noStrike" cap="small" spc="0" normalizeH="0" dirty="0">
              <a:ln>
                <a:noFill/>
              </a:ln>
              <a:solidFill>
                <a:srgbClr val="000000"/>
              </a:solidFill>
              <a:effectLst/>
              <a:uFillTx/>
              <a:latin typeface="+mj-lt"/>
              <a:ea typeface="+mj-ea"/>
              <a:cs typeface="+mj-cs"/>
              <a:sym typeface="Arial"/>
            </a:endParaRPr>
          </a:p>
        </p:txBody>
      </p:sp>
      <p:sp>
        <p:nvSpPr>
          <p:cNvPr id="8" name="TextBox 7">
            <a:extLst>
              <a:ext uri="{FF2B5EF4-FFF2-40B4-BE49-F238E27FC236}">
                <a16:creationId xmlns:a16="http://schemas.microsoft.com/office/drawing/2014/main" id="{06EC363D-942F-4D90-A29A-1A1D07AAA444}"/>
              </a:ext>
            </a:extLst>
          </p:cNvPr>
          <p:cNvSpPr txBox="1"/>
          <p:nvPr/>
        </p:nvSpPr>
        <p:spPr>
          <a:xfrm>
            <a:off x="624841" y="1796572"/>
            <a:ext cx="494347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b="1" cap="all" dirty="0"/>
              <a:t>Check it out: </a:t>
            </a:r>
            <a:r>
              <a:rPr lang="en-US" dirty="0"/>
              <a:t>Assess potential savings for Roth vs. traditional IRAs with TIAA’s comparison tool.</a:t>
            </a:r>
            <a:endParaRPr kumimoji="0" lang="en-US" sz="1800" b="0" i="0" u="none" strike="noStrike" cap="none" spc="0" normalizeH="0" baseline="0" dirty="0">
              <a:ln>
                <a:noFill/>
              </a:ln>
              <a:solidFill>
                <a:srgbClr val="000000"/>
              </a:solidFill>
              <a:effectLst/>
              <a:uFillTx/>
              <a:latin typeface="+mj-lt"/>
              <a:ea typeface="+mj-ea"/>
              <a:cs typeface="+mj-cs"/>
              <a:sym typeface="Arial"/>
            </a:endParaRPr>
          </a:p>
        </p:txBody>
      </p:sp>
      <p:pic>
        <p:nvPicPr>
          <p:cNvPr id="11" name="Picture 10">
            <a:extLst>
              <a:ext uri="{FF2B5EF4-FFF2-40B4-BE49-F238E27FC236}">
                <a16:creationId xmlns:a16="http://schemas.microsoft.com/office/drawing/2014/main" id="{806CFBDA-1FAC-43CC-BE41-164EB57E11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1" y="2626955"/>
            <a:ext cx="4943473" cy="2139422"/>
          </a:xfrm>
          <a:prstGeom prst="rect">
            <a:avLst/>
          </a:prstGeom>
          <a:ln>
            <a:solidFill>
              <a:schemeClr val="tx1"/>
            </a:solidFill>
          </a:ln>
        </p:spPr>
      </p:pic>
      <p:sp>
        <p:nvSpPr>
          <p:cNvPr id="13" name="TextBox 12">
            <a:extLst>
              <a:ext uri="{FF2B5EF4-FFF2-40B4-BE49-F238E27FC236}">
                <a16:creationId xmlns:a16="http://schemas.microsoft.com/office/drawing/2014/main" id="{27E5F39C-B79D-4ECF-A7F0-CDBE09CF9DFE}"/>
              </a:ext>
            </a:extLst>
          </p:cNvPr>
          <p:cNvSpPr txBox="1"/>
          <p:nvPr/>
        </p:nvSpPr>
        <p:spPr>
          <a:xfrm>
            <a:off x="624841" y="4804320"/>
            <a:ext cx="494347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cap="small" dirty="0">
                <a:hlinkClick r:id="rId5"/>
              </a:rPr>
              <a:t>www.tiaa.org/public/calcs/rothiracalculator</a:t>
            </a:r>
            <a:r>
              <a:rPr kumimoji="0" lang="en-US" sz="1600" b="0" i="0" u="none" strike="noStrike" cap="small" spc="0" normalizeH="0" dirty="0">
                <a:ln>
                  <a:noFill/>
                </a:ln>
                <a:solidFill>
                  <a:srgbClr val="000000"/>
                </a:solidFill>
                <a:effectLst/>
                <a:uFillTx/>
                <a:latin typeface="+mj-lt"/>
                <a:ea typeface="+mj-ea"/>
                <a:cs typeface="+mj-cs"/>
                <a:sym typeface="Arial"/>
              </a:rPr>
              <a:t>   </a:t>
            </a:r>
          </a:p>
        </p:txBody>
      </p:sp>
    </p:spTree>
    <p:extLst>
      <p:ext uri="{BB962C8B-B14F-4D97-AF65-F5344CB8AC3E}">
        <p14:creationId xmlns:p14="http://schemas.microsoft.com/office/powerpoint/2010/main" val="400830422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06B3BDB-FFB5-4299-A018-2022D92BB7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3541" y="1451610"/>
            <a:ext cx="5406672" cy="3550158"/>
          </a:xfrm>
          <a:prstGeom prst="rect">
            <a:avLst/>
          </a:prstGeom>
          <a:ln>
            <a:solidFill>
              <a:schemeClr val="tx1"/>
            </a:solidFill>
          </a:ln>
          <a:effectLst/>
        </p:spPr>
      </p:pic>
      <p:sp>
        <p:nvSpPr>
          <p:cNvPr id="4" name="Text Placeholder 3">
            <a:extLst>
              <a:ext uri="{FF2B5EF4-FFF2-40B4-BE49-F238E27FC236}">
                <a16:creationId xmlns:a16="http://schemas.microsoft.com/office/drawing/2014/main" id="{856548DA-0F9C-4E63-83E4-51E41D457E34}"/>
              </a:ext>
            </a:extLst>
          </p:cNvPr>
          <p:cNvSpPr>
            <a:spLocks noGrp="1"/>
          </p:cNvSpPr>
          <p:nvPr>
            <p:ph type="body" sz="quarter" idx="10"/>
          </p:nvPr>
        </p:nvSpPr>
        <p:spPr>
          <a:xfrm>
            <a:off x="302893" y="1338105"/>
            <a:ext cx="4154365" cy="4413739"/>
          </a:xfrm>
        </p:spPr>
        <p:txBody>
          <a:bodyPr vert="horz" lIns="91440" tIns="45720" rIns="91440" bIns="45720" rtlCol="0">
            <a:noAutofit/>
          </a:bodyPr>
          <a:lstStyle/>
          <a:p>
            <a:pPr marL="0" indent="0">
              <a:spcBef>
                <a:spcPts val="1200"/>
              </a:spcBef>
              <a:spcAft>
                <a:spcPts val="1200"/>
              </a:spcAft>
              <a:buNone/>
            </a:pPr>
            <a:r>
              <a:rPr lang="en-US" sz="1750" kern="1200" dirty="0">
                <a:solidFill>
                  <a:schemeClr val="tx1">
                    <a:lumMod val="50000"/>
                  </a:schemeClr>
                </a:solidFill>
                <a:latin typeface="+mn-lt"/>
                <a:ea typeface="+mn-ea"/>
                <a:cs typeface="+mn-cs"/>
              </a:rPr>
              <a:t>Understand the rules regarding both contributions and withdrawals. Check out resources like these:</a:t>
            </a:r>
          </a:p>
          <a:p>
            <a:pPr>
              <a:spcBef>
                <a:spcPts val="1200"/>
              </a:spcBef>
              <a:spcAft>
                <a:spcPts val="1200"/>
              </a:spcAft>
              <a:buFont typeface="Arial" panose="020B0604020202020204" pitchFamily="34" charset="0"/>
              <a:buChar char="•"/>
            </a:pPr>
            <a:r>
              <a:rPr lang="en-US" sz="1400" kern="1200" dirty="0">
                <a:solidFill>
                  <a:schemeClr val="tx1">
                    <a:lumMod val="50000"/>
                  </a:schemeClr>
                </a:solidFill>
                <a:latin typeface="+mn-lt"/>
                <a:ea typeface="+mn-ea"/>
                <a:cs typeface="+mn-cs"/>
              </a:rPr>
              <a:t>National Association of Retirement Plan Participants, </a:t>
            </a:r>
            <a:r>
              <a:rPr lang="en-US" sz="1400" kern="1200" dirty="0">
                <a:solidFill>
                  <a:schemeClr val="tx1">
                    <a:lumMod val="50000"/>
                  </a:schemeClr>
                </a:solidFill>
                <a:latin typeface="+mn-lt"/>
                <a:ea typeface="+mn-ea"/>
                <a:cs typeface="+mn-cs"/>
                <a:hlinkClick r:id="rId3"/>
              </a:rPr>
              <a:t>www.narpp.org/</a:t>
            </a:r>
            <a:endParaRPr lang="en-US" sz="1400" kern="1200" dirty="0">
              <a:solidFill>
                <a:schemeClr val="tx1">
                  <a:lumMod val="50000"/>
                </a:schemeClr>
              </a:solidFill>
              <a:latin typeface="+mn-lt"/>
              <a:ea typeface="+mn-ea"/>
              <a:cs typeface="+mn-cs"/>
            </a:endParaRPr>
          </a:p>
          <a:p>
            <a:pPr>
              <a:spcBef>
                <a:spcPts val="1200"/>
              </a:spcBef>
              <a:spcAft>
                <a:spcPts val="1200"/>
              </a:spcAft>
              <a:buFont typeface="Arial" panose="020B0604020202020204" pitchFamily="34" charset="0"/>
              <a:buChar char="•"/>
            </a:pPr>
            <a:r>
              <a:rPr lang="en-US" sz="1400" kern="1200" dirty="0">
                <a:solidFill>
                  <a:schemeClr val="tx1">
                    <a:lumMod val="50000"/>
                  </a:schemeClr>
                </a:solidFill>
                <a:latin typeface="+mn-lt"/>
                <a:ea typeface="+mn-ea"/>
                <a:cs typeface="+mn-cs"/>
              </a:rPr>
              <a:t>Types of Retirement Plans, IRS, </a:t>
            </a:r>
            <a:r>
              <a:rPr lang="en-US" sz="1400" kern="1200" dirty="0">
                <a:solidFill>
                  <a:schemeClr val="tx1">
                    <a:lumMod val="50000"/>
                  </a:schemeClr>
                </a:solidFill>
                <a:latin typeface="+mn-lt"/>
                <a:ea typeface="+mn-ea"/>
                <a:cs typeface="+mn-cs"/>
                <a:hlinkClick r:id="rId4"/>
              </a:rPr>
              <a:t>www.irs.gov/retirement-plans/plan-sponsor/types-of-retirement-plans</a:t>
            </a:r>
            <a:endParaRPr lang="en-US" sz="1400" kern="1200" dirty="0">
              <a:solidFill>
                <a:schemeClr val="tx1">
                  <a:lumMod val="50000"/>
                </a:schemeClr>
              </a:solidFill>
              <a:latin typeface="+mn-lt"/>
              <a:ea typeface="+mn-ea"/>
              <a:cs typeface="+mn-cs"/>
            </a:endParaRPr>
          </a:p>
          <a:p>
            <a:pPr>
              <a:spcBef>
                <a:spcPts val="1200"/>
              </a:spcBef>
              <a:spcAft>
                <a:spcPts val="1200"/>
              </a:spcAft>
              <a:buFont typeface="Arial" panose="020B0604020202020204" pitchFamily="34" charset="0"/>
              <a:buChar char="•"/>
            </a:pPr>
            <a:r>
              <a:rPr lang="en-US" sz="1400" kern="1200" dirty="0">
                <a:solidFill>
                  <a:schemeClr val="tx1">
                    <a:lumMod val="50000"/>
                  </a:schemeClr>
                </a:solidFill>
                <a:latin typeface="+mn-lt"/>
                <a:ea typeface="+mn-ea"/>
                <a:cs typeface="+mn-cs"/>
              </a:rPr>
              <a:t>Smart About Money, </a:t>
            </a:r>
            <a:r>
              <a:rPr lang="en-US" sz="1400" kern="1200" dirty="0">
                <a:solidFill>
                  <a:schemeClr val="tx1">
                    <a:lumMod val="50000"/>
                  </a:schemeClr>
                </a:solidFill>
                <a:latin typeface="+mn-lt"/>
                <a:ea typeface="+mn-ea"/>
                <a:cs typeface="+mn-cs"/>
                <a:hlinkClick r:id="rId5"/>
              </a:rPr>
              <a:t>www.smartaboutmoney.org/</a:t>
            </a:r>
            <a:endParaRPr lang="en-US" sz="1400" kern="1200" dirty="0">
              <a:solidFill>
                <a:schemeClr val="tx1">
                  <a:lumMod val="50000"/>
                </a:schemeClr>
              </a:solidFill>
              <a:latin typeface="+mn-lt"/>
              <a:ea typeface="+mn-ea"/>
              <a:cs typeface="+mn-cs"/>
            </a:endParaRPr>
          </a:p>
          <a:p>
            <a:pPr>
              <a:spcBef>
                <a:spcPts val="1200"/>
              </a:spcBef>
              <a:spcAft>
                <a:spcPts val="1200"/>
              </a:spcAft>
              <a:buFont typeface="Arial" panose="020B0604020202020204" pitchFamily="34" charset="0"/>
              <a:buChar char="•"/>
            </a:pPr>
            <a:r>
              <a:rPr lang="en-US" sz="1400" i="1" kern="1200" dirty="0">
                <a:solidFill>
                  <a:schemeClr val="tx1">
                    <a:lumMod val="50000"/>
                  </a:schemeClr>
                </a:solidFill>
                <a:latin typeface="+mn-lt"/>
                <a:ea typeface="+mn-ea"/>
                <a:cs typeface="+mn-cs"/>
              </a:rPr>
              <a:t>Maximize Your Retirement Investments</a:t>
            </a:r>
            <a:r>
              <a:rPr lang="en-US" sz="1400" kern="1200" dirty="0">
                <a:solidFill>
                  <a:schemeClr val="tx1">
                    <a:lumMod val="50000"/>
                  </a:schemeClr>
                </a:solidFill>
                <a:latin typeface="+mn-lt"/>
                <a:ea typeface="+mn-ea"/>
                <a:cs typeface="+mn-cs"/>
              </a:rPr>
              <a:t>, Investor Protection Trust, </a:t>
            </a:r>
            <a:r>
              <a:rPr lang="en-US" sz="1400" kern="1200" dirty="0">
                <a:solidFill>
                  <a:schemeClr val="tx1">
                    <a:lumMod val="50000"/>
                  </a:schemeClr>
                </a:solidFill>
                <a:latin typeface="+mn-lt"/>
                <a:ea typeface="+mn-ea"/>
                <a:cs typeface="+mn-cs"/>
                <a:hlinkClick r:id="rId6"/>
              </a:rPr>
              <a:t>www.investorprotection.org/downloads/IPT_Retirement_2015.pdf</a:t>
            </a:r>
            <a:endParaRPr lang="en-US" sz="1400" kern="1200" dirty="0">
              <a:solidFill>
                <a:schemeClr val="tx1">
                  <a:lumMod val="50000"/>
                </a:schemeClr>
              </a:solidFill>
              <a:latin typeface="+mn-lt"/>
              <a:ea typeface="+mn-ea"/>
              <a:cs typeface="+mn-cs"/>
            </a:endParaRPr>
          </a:p>
        </p:txBody>
      </p:sp>
      <p:sp>
        <p:nvSpPr>
          <p:cNvPr id="8" name="Title 7">
            <a:extLst>
              <a:ext uri="{FF2B5EF4-FFF2-40B4-BE49-F238E27FC236}">
                <a16:creationId xmlns:a16="http://schemas.microsoft.com/office/drawing/2014/main" id="{5766040E-C0EE-4BA8-AA79-E5B7BAB29C23}"/>
              </a:ext>
            </a:extLst>
          </p:cNvPr>
          <p:cNvSpPr>
            <a:spLocks noGrp="1"/>
          </p:cNvSpPr>
          <p:nvPr>
            <p:ph type="title"/>
          </p:nvPr>
        </p:nvSpPr>
        <p:spPr>
          <a:xfrm>
            <a:off x="359602" y="283704"/>
            <a:ext cx="4040948" cy="731521"/>
          </a:xfrm>
        </p:spPr>
        <p:txBody>
          <a:bodyPr anchor="ctr"/>
          <a:lstStyle/>
          <a:p>
            <a:r>
              <a:rPr lang="en-US" sz="2400" b="1" dirty="0"/>
              <a:t>ACTION STEP</a:t>
            </a:r>
          </a:p>
        </p:txBody>
      </p:sp>
    </p:spTree>
    <p:extLst>
      <p:ext uri="{BB962C8B-B14F-4D97-AF65-F5344CB8AC3E}">
        <p14:creationId xmlns:p14="http://schemas.microsoft.com/office/powerpoint/2010/main" val="112069458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C421D-603F-4319-A2F1-F8E122712174}"/>
              </a:ext>
            </a:extLst>
          </p:cNvPr>
          <p:cNvSpPr>
            <a:spLocks noGrp="1"/>
          </p:cNvSpPr>
          <p:nvPr>
            <p:ph type="body" sz="quarter" idx="10"/>
          </p:nvPr>
        </p:nvSpPr>
        <p:spPr>
          <a:xfrm>
            <a:off x="360363" y="1856434"/>
            <a:ext cx="5337052" cy="3974122"/>
          </a:xfrm>
        </p:spPr>
        <p:txBody>
          <a:bodyPr/>
          <a:lstStyle/>
          <a:p>
            <a:pPr marL="0" lvl="0" indent="0">
              <a:lnSpc>
                <a:spcPct val="100000"/>
              </a:lnSpc>
              <a:spcBef>
                <a:spcPts val="600"/>
              </a:spcBef>
              <a:spcAft>
                <a:spcPts val="600"/>
              </a:spcAft>
              <a:buNone/>
            </a:pPr>
            <a:r>
              <a:rPr lang="en-US" sz="2200" b="1" dirty="0"/>
              <a:t>UNDERSTAND YOUR RISK TOLERANCE</a:t>
            </a:r>
          </a:p>
          <a:p>
            <a:pPr>
              <a:lnSpc>
                <a:spcPct val="100000"/>
              </a:lnSpc>
              <a:spcBef>
                <a:spcPts val="600"/>
              </a:spcBef>
              <a:spcAft>
                <a:spcPts val="1200"/>
              </a:spcAft>
            </a:pPr>
            <a:r>
              <a:rPr lang="en-US" sz="2200" dirty="0"/>
              <a:t>The value of investments can rise or fall over time.</a:t>
            </a:r>
          </a:p>
          <a:p>
            <a:pPr lvl="0">
              <a:lnSpc>
                <a:spcPct val="100000"/>
              </a:lnSpc>
              <a:spcBef>
                <a:spcPts val="600"/>
              </a:spcBef>
              <a:spcAft>
                <a:spcPts val="1200"/>
              </a:spcAft>
            </a:pPr>
            <a:r>
              <a:rPr lang="en-US" sz="2200" dirty="0"/>
              <a:t>If retirement is far off, time may allow for your portfolio to recover — allowing you to take more risk than you could if you had to retire in just a few years. </a:t>
            </a:r>
          </a:p>
          <a:p>
            <a:pPr lvl="0">
              <a:lnSpc>
                <a:spcPct val="100000"/>
              </a:lnSpc>
              <a:spcBef>
                <a:spcPts val="600"/>
              </a:spcBef>
              <a:spcAft>
                <a:spcPts val="1200"/>
              </a:spcAft>
            </a:pPr>
            <a:r>
              <a:rPr lang="en-US" sz="2200" dirty="0"/>
              <a:t>“Safe” investments (vs. riskier ones) may bring security, but lower returns.</a:t>
            </a:r>
          </a:p>
          <a:p>
            <a:pPr marL="0" indent="0">
              <a:buNone/>
            </a:pPr>
            <a:endParaRPr lang="en-US" dirty="0"/>
          </a:p>
        </p:txBody>
      </p:sp>
      <p:sp>
        <p:nvSpPr>
          <p:cNvPr id="4" name="Title 3">
            <a:extLst>
              <a:ext uri="{FF2B5EF4-FFF2-40B4-BE49-F238E27FC236}">
                <a16:creationId xmlns:a16="http://schemas.microsoft.com/office/drawing/2014/main" id="{7A1844F8-8BBC-47BA-A466-65E7A4BDAA24}"/>
              </a:ext>
            </a:extLst>
          </p:cNvPr>
          <p:cNvSpPr>
            <a:spLocks noGrp="1"/>
          </p:cNvSpPr>
          <p:nvPr>
            <p:ph type="title"/>
          </p:nvPr>
        </p:nvSpPr>
        <p:spPr>
          <a:xfrm>
            <a:off x="276475" y="283704"/>
            <a:ext cx="11714634" cy="731521"/>
          </a:xfrm>
        </p:spPr>
        <p:txBody>
          <a:bodyPr/>
          <a:lstStyle/>
          <a:p>
            <a:r>
              <a:rPr lang="en-US" sz="4400" b="1" dirty="0"/>
              <a:t>Step 3: Create your ideal portfolio</a:t>
            </a:r>
          </a:p>
        </p:txBody>
      </p:sp>
      <p:pic>
        <p:nvPicPr>
          <p:cNvPr id="3" name="Picture 2">
            <a:extLst>
              <a:ext uri="{FF2B5EF4-FFF2-40B4-BE49-F238E27FC236}">
                <a16:creationId xmlns:a16="http://schemas.microsoft.com/office/drawing/2014/main" id="{C37F69D1-4452-4F84-AF3E-53C235EA854D}"/>
              </a:ext>
            </a:extLst>
          </p:cNvPr>
          <p:cNvPicPr>
            <a:picLocks noChangeAspect="1"/>
          </p:cNvPicPr>
          <p:nvPr/>
        </p:nvPicPr>
        <p:blipFill>
          <a:blip r:embed="rId2"/>
          <a:stretch>
            <a:fillRect/>
          </a:stretch>
        </p:blipFill>
        <p:spPr>
          <a:xfrm>
            <a:off x="6420978" y="2403376"/>
            <a:ext cx="5236608" cy="2534384"/>
          </a:xfrm>
          <a:prstGeom prst="rect">
            <a:avLst/>
          </a:prstGeom>
          <a:ln>
            <a:solidFill>
              <a:srgbClr val="FFC236"/>
            </a:solidFill>
          </a:ln>
        </p:spPr>
      </p:pic>
    </p:spTree>
    <p:extLst>
      <p:ext uri="{BB962C8B-B14F-4D97-AF65-F5344CB8AC3E}">
        <p14:creationId xmlns:p14="http://schemas.microsoft.com/office/powerpoint/2010/main" val="5044361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7821"/>
            <a:ext cx="6085610" cy="1725934"/>
          </a:xfrm>
        </p:spPr>
        <p:txBody>
          <a:bodyPr/>
          <a:lstStyle/>
          <a:p>
            <a:r>
              <a:rPr lang="en-US" sz="4000" cap="all"/>
              <a:t>Funding your future paycheck</a:t>
            </a:r>
            <a:br>
              <a:rPr lang="en-US" sz="4000" cap="all"/>
            </a:br>
            <a:r>
              <a:rPr lang="en-US" sz="1800" cap="all">
                <a:solidFill>
                  <a:srgbClr val="FFFFFF"/>
                </a:solidFill>
              </a:rPr>
              <a:t>4 steps you can take today</a:t>
            </a:r>
            <a:endParaRPr lang="en-US" cap="all" dirty="0"/>
          </a:p>
        </p:txBody>
      </p:sp>
    </p:spTree>
    <p:extLst>
      <p:ext uri="{BB962C8B-B14F-4D97-AF65-F5344CB8AC3E}">
        <p14:creationId xmlns:p14="http://schemas.microsoft.com/office/powerpoint/2010/main" val="4924780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4F5F3D-6423-4D39-9115-9319D2E305AE}"/>
              </a:ext>
            </a:extLst>
          </p:cNvPr>
          <p:cNvSpPr>
            <a:spLocks noGrp="1"/>
          </p:cNvSpPr>
          <p:nvPr>
            <p:ph type="title"/>
          </p:nvPr>
        </p:nvSpPr>
        <p:spPr>
          <a:xfrm>
            <a:off x="359602" y="283704"/>
            <a:ext cx="11662680" cy="731521"/>
          </a:xfrm>
        </p:spPr>
        <p:txBody>
          <a:bodyPr/>
          <a:lstStyle/>
          <a:p>
            <a:br>
              <a:rPr lang="en-US" dirty="0"/>
            </a:br>
            <a:br>
              <a:rPr lang="en-US" dirty="0"/>
            </a:br>
            <a:br>
              <a:rPr lang="en-US" dirty="0"/>
            </a:br>
            <a:r>
              <a:rPr lang="en-US" dirty="0"/>
              <a:t>Create your ideal portfolio</a:t>
            </a:r>
          </a:p>
        </p:txBody>
      </p:sp>
      <p:sp>
        <p:nvSpPr>
          <p:cNvPr id="5" name="TextBox 4">
            <a:extLst>
              <a:ext uri="{FF2B5EF4-FFF2-40B4-BE49-F238E27FC236}">
                <a16:creationId xmlns:a16="http://schemas.microsoft.com/office/drawing/2014/main" id="{60539842-4B84-4E70-B1C0-8C29EDB02199}"/>
              </a:ext>
            </a:extLst>
          </p:cNvPr>
          <p:cNvSpPr txBox="1"/>
          <p:nvPr/>
        </p:nvSpPr>
        <p:spPr>
          <a:xfrm>
            <a:off x="436418" y="1322524"/>
            <a:ext cx="7599752" cy="44935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spcBef>
                <a:spcPts val="1200"/>
              </a:spcBef>
              <a:spcAft>
                <a:spcPts val="1200"/>
              </a:spcAft>
            </a:pPr>
            <a:r>
              <a:rPr lang="en-US" sz="2200" b="1" cap="all" dirty="0"/>
              <a:t>Diversify your investments</a:t>
            </a:r>
          </a:p>
          <a:p>
            <a:pPr marL="457200" lvl="0" indent="-457200">
              <a:spcBef>
                <a:spcPts val="1200"/>
              </a:spcBef>
              <a:spcAft>
                <a:spcPts val="1200"/>
              </a:spcAft>
              <a:buFont typeface="Arial" panose="020B0604020202020204" pitchFamily="34" charset="0"/>
              <a:buChar char="•"/>
            </a:pPr>
            <a:r>
              <a:rPr lang="en-US" sz="2200" dirty="0"/>
              <a:t>A mix of assets can cushion the risk of losses.</a:t>
            </a:r>
          </a:p>
          <a:p>
            <a:pPr marL="457200" lvl="0" indent="-457200">
              <a:spcBef>
                <a:spcPts val="1200"/>
              </a:spcBef>
              <a:spcAft>
                <a:spcPts val="1200"/>
              </a:spcAft>
              <a:buFont typeface="Arial" panose="020B0604020202020204" pitchFamily="34" charset="0"/>
              <a:buChar char="•"/>
            </a:pPr>
            <a:r>
              <a:rPr lang="en-US" sz="2200" dirty="0"/>
              <a:t>Inside your retirement account, you decide what you want to invest in each type of asset.</a:t>
            </a:r>
          </a:p>
          <a:p>
            <a:pPr marL="457200" lvl="0" indent="-457200">
              <a:spcBef>
                <a:spcPts val="1200"/>
              </a:spcBef>
              <a:spcAft>
                <a:spcPts val="1200"/>
              </a:spcAft>
              <a:buFont typeface="Arial" panose="020B0604020202020204" pitchFamily="34" charset="0"/>
              <a:buChar char="•"/>
            </a:pPr>
            <a:r>
              <a:rPr lang="en-US" sz="2200" dirty="0"/>
              <a:t>Owning different shares of each type of investment diversifies your holdings within each asset class.</a:t>
            </a:r>
          </a:p>
          <a:p>
            <a:pPr marL="457200" lvl="0" indent="-457200">
              <a:spcBef>
                <a:spcPts val="1200"/>
              </a:spcBef>
              <a:spcAft>
                <a:spcPts val="1200"/>
              </a:spcAft>
              <a:buFont typeface="Arial" panose="020B0604020202020204" pitchFamily="34" charset="0"/>
              <a:buChar char="•"/>
            </a:pPr>
            <a:r>
              <a:rPr lang="en-US" sz="2200" dirty="0"/>
              <a:t>Stocks and bonds are the main types of retirement-plan assets.</a:t>
            </a:r>
          </a:p>
          <a:p>
            <a:pPr lvl="0">
              <a:spcBef>
                <a:spcPts val="600"/>
              </a:spcBef>
              <a:spcAft>
                <a:spcPts val="600"/>
              </a:spcAft>
            </a:pPr>
            <a:endParaRPr lang="en-US" sz="2200" dirty="0"/>
          </a:p>
        </p:txBody>
      </p:sp>
    </p:spTree>
    <p:extLst>
      <p:ext uri="{BB962C8B-B14F-4D97-AF65-F5344CB8AC3E}">
        <p14:creationId xmlns:p14="http://schemas.microsoft.com/office/powerpoint/2010/main" val="419130206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54A8AA-616A-420B-9EFB-C1BC52852BBC}"/>
              </a:ext>
            </a:extLst>
          </p:cNvPr>
          <p:cNvSpPr>
            <a:spLocks noGrp="1"/>
          </p:cNvSpPr>
          <p:nvPr>
            <p:ph type="body" sz="quarter" idx="10"/>
          </p:nvPr>
        </p:nvSpPr>
        <p:spPr/>
        <p:txBody>
          <a:bodyPr/>
          <a:lstStyle/>
          <a:p>
            <a:r>
              <a:rPr lang="en-US" sz="2400" b="1" dirty="0"/>
              <a:t>Stocks</a:t>
            </a:r>
            <a:r>
              <a:rPr lang="en-US" sz="2400" dirty="0"/>
              <a:t> represent pieces of ownership in a company, with unlimited growth potential and the risk that the company could perform poorly and lose value.</a:t>
            </a:r>
          </a:p>
        </p:txBody>
      </p:sp>
      <p:sp>
        <p:nvSpPr>
          <p:cNvPr id="3" name="Text Placeholder 2">
            <a:extLst>
              <a:ext uri="{FF2B5EF4-FFF2-40B4-BE49-F238E27FC236}">
                <a16:creationId xmlns:a16="http://schemas.microsoft.com/office/drawing/2014/main" id="{83FC007F-7CED-463C-967E-05BBA857C56D}"/>
              </a:ext>
            </a:extLst>
          </p:cNvPr>
          <p:cNvSpPr>
            <a:spLocks noGrp="1"/>
          </p:cNvSpPr>
          <p:nvPr>
            <p:ph type="body" sz="quarter" idx="11"/>
          </p:nvPr>
        </p:nvSpPr>
        <p:spPr/>
        <p:txBody>
          <a:bodyPr/>
          <a:lstStyle/>
          <a:p>
            <a:r>
              <a:rPr lang="en-US" sz="2400" b="1" dirty="0"/>
              <a:t>Bonds</a:t>
            </a:r>
            <a:r>
              <a:rPr lang="en-US" sz="2400" dirty="0"/>
              <a:t> are more like loans to a company or government, with guaranteed interest and principal payments; they don’t have the same growth potential as stocks but carry less risk that you’ll lose your money.</a:t>
            </a:r>
          </a:p>
        </p:txBody>
      </p:sp>
      <p:sp>
        <p:nvSpPr>
          <p:cNvPr id="4" name="Title 1">
            <a:extLst>
              <a:ext uri="{FF2B5EF4-FFF2-40B4-BE49-F238E27FC236}">
                <a16:creationId xmlns:a16="http://schemas.microsoft.com/office/drawing/2014/main" id="{934F5F3D-6423-4D39-9115-9319D2E305AE}"/>
              </a:ext>
            </a:extLst>
          </p:cNvPr>
          <p:cNvSpPr>
            <a:spLocks noGrp="1"/>
          </p:cNvSpPr>
          <p:nvPr>
            <p:ph type="title"/>
          </p:nvPr>
        </p:nvSpPr>
        <p:spPr>
          <a:xfrm>
            <a:off x="359602" y="283704"/>
            <a:ext cx="9161588" cy="731521"/>
          </a:xfrm>
        </p:spPr>
        <p:txBody>
          <a:bodyPr/>
          <a:lstStyle/>
          <a:p>
            <a:br>
              <a:rPr lang="en-US" dirty="0"/>
            </a:br>
            <a:br>
              <a:rPr lang="en-US" dirty="0"/>
            </a:br>
            <a:br>
              <a:rPr lang="en-US" dirty="0"/>
            </a:br>
            <a:r>
              <a:rPr lang="en-US" sz="4400" b="1" dirty="0"/>
              <a:t>Create your ideal portfolio</a:t>
            </a:r>
          </a:p>
        </p:txBody>
      </p:sp>
    </p:spTree>
    <p:extLst>
      <p:ext uri="{BB962C8B-B14F-4D97-AF65-F5344CB8AC3E}">
        <p14:creationId xmlns:p14="http://schemas.microsoft.com/office/powerpoint/2010/main" val="289289972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56548DA-0F9C-4E63-83E4-51E41D457E34}"/>
              </a:ext>
            </a:extLst>
          </p:cNvPr>
          <p:cNvSpPr>
            <a:spLocks noGrp="1"/>
          </p:cNvSpPr>
          <p:nvPr>
            <p:ph type="body" sz="quarter" idx="10"/>
          </p:nvPr>
        </p:nvSpPr>
        <p:spPr>
          <a:xfrm>
            <a:off x="315641" y="1461515"/>
            <a:ext cx="4040948" cy="3785419"/>
          </a:xfrm>
        </p:spPr>
        <p:txBody>
          <a:bodyPr vert="horz" lIns="91440" tIns="45720" rIns="91440" bIns="45720" rtlCol="0">
            <a:noAutofit/>
          </a:bodyPr>
          <a:lstStyle/>
          <a:p>
            <a:pPr marL="274320" lvl="0" indent="-274320">
              <a:spcBef>
                <a:spcPts val="1200"/>
              </a:spcBef>
              <a:spcAft>
                <a:spcPts val="600"/>
              </a:spcAft>
              <a:buFont typeface="Arial" panose="020B0604020202020204" pitchFamily="34" charset="0"/>
              <a:buChar char="•"/>
            </a:pPr>
            <a:r>
              <a:rPr lang="en-US" sz="1800" dirty="0">
                <a:solidFill>
                  <a:schemeClr val="tx1">
                    <a:lumMod val="50000"/>
                  </a:schemeClr>
                </a:solidFill>
                <a:latin typeface="+mn-lt"/>
              </a:rPr>
              <a:t>Increase higher-return investments early in your career.</a:t>
            </a:r>
          </a:p>
          <a:p>
            <a:pPr marL="274320" lvl="0" indent="-274320">
              <a:spcBef>
                <a:spcPts val="1200"/>
              </a:spcBef>
              <a:spcAft>
                <a:spcPts val="600"/>
              </a:spcAft>
              <a:buFont typeface="Arial" panose="020B0604020202020204" pitchFamily="34" charset="0"/>
              <a:buChar char="•"/>
            </a:pPr>
            <a:r>
              <a:rPr lang="en-US" sz="1800" dirty="0">
                <a:solidFill>
                  <a:schemeClr val="tx1">
                    <a:lumMod val="50000"/>
                  </a:schemeClr>
                </a:solidFill>
                <a:latin typeface="+mn-lt"/>
              </a:rPr>
              <a:t>Consider changes in your personal situation such as:</a:t>
            </a:r>
          </a:p>
          <a:p>
            <a:pPr marL="914400" lvl="0" indent="-457200">
              <a:spcBef>
                <a:spcPts val="1200"/>
              </a:spcBef>
              <a:spcAft>
                <a:spcPts val="600"/>
              </a:spcAft>
              <a:buFont typeface="Courier New" panose="02070309020205020404" pitchFamily="49" charset="0"/>
              <a:buChar char="o"/>
            </a:pPr>
            <a:r>
              <a:rPr lang="en-US" sz="1800" dirty="0">
                <a:solidFill>
                  <a:schemeClr val="tx1">
                    <a:lumMod val="50000"/>
                  </a:schemeClr>
                </a:solidFill>
                <a:latin typeface="+mn-lt"/>
              </a:rPr>
              <a:t>Getting married</a:t>
            </a:r>
          </a:p>
          <a:p>
            <a:pPr marL="914400" lvl="0" indent="-457200">
              <a:spcBef>
                <a:spcPts val="1200"/>
              </a:spcBef>
              <a:spcAft>
                <a:spcPts val="600"/>
              </a:spcAft>
              <a:buFont typeface="Courier New" panose="02070309020205020404" pitchFamily="49" charset="0"/>
              <a:buChar char="o"/>
            </a:pPr>
            <a:r>
              <a:rPr lang="en-US" sz="1800" dirty="0">
                <a:solidFill>
                  <a:schemeClr val="tx1">
                    <a:lumMod val="50000"/>
                  </a:schemeClr>
                </a:solidFill>
                <a:latin typeface="+mn-lt"/>
              </a:rPr>
              <a:t>Buying a house</a:t>
            </a:r>
          </a:p>
          <a:p>
            <a:pPr marL="914400" lvl="0" indent="-457200">
              <a:spcBef>
                <a:spcPts val="1200"/>
              </a:spcBef>
              <a:spcAft>
                <a:spcPts val="600"/>
              </a:spcAft>
              <a:buFont typeface="Courier New" panose="02070309020205020404" pitchFamily="49" charset="0"/>
              <a:buChar char="o"/>
            </a:pPr>
            <a:r>
              <a:rPr lang="en-US" sz="1800" dirty="0">
                <a:solidFill>
                  <a:schemeClr val="tx1">
                    <a:lumMod val="50000"/>
                  </a:schemeClr>
                </a:solidFill>
                <a:latin typeface="+mn-lt"/>
              </a:rPr>
              <a:t>Having children</a:t>
            </a:r>
          </a:p>
          <a:p>
            <a:pPr marL="274320" lvl="0" indent="-274320">
              <a:spcBef>
                <a:spcPts val="1200"/>
              </a:spcBef>
              <a:spcAft>
                <a:spcPts val="600"/>
              </a:spcAft>
              <a:buFont typeface="Arial" panose="020B0604020202020204" pitchFamily="34" charset="0"/>
              <a:buChar char="•"/>
            </a:pPr>
            <a:r>
              <a:rPr lang="en-US" sz="1800" dirty="0">
                <a:solidFill>
                  <a:schemeClr val="tx1">
                    <a:lumMod val="50000"/>
                  </a:schemeClr>
                </a:solidFill>
                <a:latin typeface="+mn-lt"/>
              </a:rPr>
              <a:t>Revisit mix of retirement holdings at least once a year.</a:t>
            </a:r>
          </a:p>
        </p:txBody>
      </p:sp>
      <p:sp>
        <p:nvSpPr>
          <p:cNvPr id="8" name="Title 7">
            <a:extLst>
              <a:ext uri="{FF2B5EF4-FFF2-40B4-BE49-F238E27FC236}">
                <a16:creationId xmlns:a16="http://schemas.microsoft.com/office/drawing/2014/main" id="{5766040E-C0EE-4BA8-AA79-E5B7BAB29C23}"/>
              </a:ext>
            </a:extLst>
          </p:cNvPr>
          <p:cNvSpPr>
            <a:spLocks noGrp="1"/>
          </p:cNvSpPr>
          <p:nvPr>
            <p:ph type="title"/>
          </p:nvPr>
        </p:nvSpPr>
        <p:spPr>
          <a:xfrm>
            <a:off x="359602" y="283704"/>
            <a:ext cx="4040948" cy="731521"/>
          </a:xfrm>
        </p:spPr>
        <p:txBody>
          <a:bodyPr anchor="ctr"/>
          <a:lstStyle/>
          <a:p>
            <a:r>
              <a:rPr lang="en-US" sz="2400" b="1" dirty="0"/>
              <a:t>Asset allocation</a:t>
            </a:r>
          </a:p>
        </p:txBody>
      </p:sp>
      <p:pic>
        <p:nvPicPr>
          <p:cNvPr id="2" name="Picture 1">
            <a:extLst>
              <a:ext uri="{FF2B5EF4-FFF2-40B4-BE49-F238E27FC236}">
                <a16:creationId xmlns:a16="http://schemas.microsoft.com/office/drawing/2014/main" id="{62DF525E-CAE6-4118-B678-66F19E9F336A}"/>
              </a:ext>
            </a:extLst>
          </p:cNvPr>
          <p:cNvPicPr>
            <a:picLocks noChangeAspect="1"/>
          </p:cNvPicPr>
          <p:nvPr/>
        </p:nvPicPr>
        <p:blipFill>
          <a:blip r:embed="rId2"/>
          <a:stretch>
            <a:fillRect/>
          </a:stretch>
        </p:blipFill>
        <p:spPr>
          <a:xfrm>
            <a:off x="5688623" y="1053304"/>
            <a:ext cx="5460023" cy="4601842"/>
          </a:xfrm>
          <a:prstGeom prst="rect">
            <a:avLst/>
          </a:prstGeom>
        </p:spPr>
      </p:pic>
    </p:spTree>
    <p:extLst>
      <p:ext uri="{BB962C8B-B14F-4D97-AF65-F5344CB8AC3E}">
        <p14:creationId xmlns:p14="http://schemas.microsoft.com/office/powerpoint/2010/main" val="276323840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4F5F3D-6423-4D39-9115-9319D2E305AE}"/>
              </a:ext>
            </a:extLst>
          </p:cNvPr>
          <p:cNvSpPr>
            <a:spLocks noGrp="1"/>
          </p:cNvSpPr>
          <p:nvPr>
            <p:ph type="title"/>
          </p:nvPr>
        </p:nvSpPr>
        <p:spPr>
          <a:xfrm>
            <a:off x="359602" y="283704"/>
            <a:ext cx="11662680" cy="731521"/>
          </a:xfrm>
        </p:spPr>
        <p:txBody>
          <a:bodyPr/>
          <a:lstStyle/>
          <a:p>
            <a:br>
              <a:rPr lang="en-US" dirty="0"/>
            </a:br>
            <a:br>
              <a:rPr lang="en-US" dirty="0"/>
            </a:br>
            <a:br>
              <a:rPr lang="en-US" dirty="0"/>
            </a:br>
            <a:r>
              <a:rPr lang="en-US" dirty="0"/>
              <a:t>Create your ideal portfolio</a:t>
            </a:r>
          </a:p>
        </p:txBody>
      </p:sp>
      <p:sp>
        <p:nvSpPr>
          <p:cNvPr id="5" name="TextBox 4">
            <a:extLst>
              <a:ext uri="{FF2B5EF4-FFF2-40B4-BE49-F238E27FC236}">
                <a16:creationId xmlns:a16="http://schemas.microsoft.com/office/drawing/2014/main" id="{60539842-4B84-4E70-B1C0-8C29EDB02199}"/>
              </a:ext>
            </a:extLst>
          </p:cNvPr>
          <p:cNvSpPr txBox="1"/>
          <p:nvPr/>
        </p:nvSpPr>
        <p:spPr>
          <a:xfrm>
            <a:off x="359601" y="1322524"/>
            <a:ext cx="7615022"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spcBef>
                <a:spcPts val="1200"/>
              </a:spcBef>
              <a:spcAft>
                <a:spcPts val="600"/>
              </a:spcAft>
            </a:pPr>
            <a:r>
              <a:rPr lang="en-US" sz="2200" b="1" cap="all" dirty="0"/>
              <a:t>Consider target date funds</a:t>
            </a:r>
          </a:p>
          <a:p>
            <a:pPr marL="342900" indent="-342900">
              <a:spcBef>
                <a:spcPts val="1200"/>
              </a:spcBef>
              <a:spcAft>
                <a:spcPts val="600"/>
              </a:spcAft>
              <a:buFont typeface="Arial" panose="020B0604020202020204" pitchFamily="34" charset="0"/>
              <a:buChar char="•"/>
            </a:pPr>
            <a:r>
              <a:rPr lang="en-US" sz="2200" dirty="0"/>
              <a:t>Mutual funds based on the approximate year you plan to retire.</a:t>
            </a:r>
          </a:p>
          <a:p>
            <a:pPr marL="342900" indent="-342900">
              <a:spcBef>
                <a:spcPts val="1200"/>
              </a:spcBef>
              <a:spcAft>
                <a:spcPts val="600"/>
              </a:spcAft>
              <a:buFont typeface="Arial" panose="020B0604020202020204" pitchFamily="34" charset="0"/>
              <a:buChar char="•"/>
            </a:pPr>
            <a:r>
              <a:rPr lang="en-US" sz="2200" dirty="0"/>
              <a:t>Automatically adjust holdings toward more conservative investments as target date approaches.</a:t>
            </a:r>
          </a:p>
          <a:p>
            <a:pPr marL="342900" indent="-342900">
              <a:spcBef>
                <a:spcPts val="1200"/>
              </a:spcBef>
              <a:spcAft>
                <a:spcPts val="600"/>
              </a:spcAft>
              <a:buFont typeface="Arial" panose="020B0604020202020204" pitchFamily="34" charset="0"/>
              <a:buChar char="•"/>
            </a:pPr>
            <a:r>
              <a:rPr lang="en-US" sz="2200" dirty="0"/>
              <a:t>Designed to be the only investment in your retirement portfolio; holding other funds defeats their purpose.</a:t>
            </a:r>
          </a:p>
          <a:p>
            <a:pPr marL="342900" indent="-342900">
              <a:spcBef>
                <a:spcPts val="1200"/>
              </a:spcBef>
              <a:spcAft>
                <a:spcPts val="600"/>
              </a:spcAft>
              <a:buFont typeface="Arial" panose="020B0604020202020204" pitchFamily="34" charset="0"/>
              <a:buChar char="•"/>
            </a:pPr>
            <a:r>
              <a:rPr lang="en-US" sz="2200" dirty="0"/>
              <a:t>Each fund takes its own “glide path” and timetable toward conservative holdings.</a:t>
            </a:r>
          </a:p>
          <a:p>
            <a:pPr marL="342900" indent="-342900">
              <a:spcBef>
                <a:spcPts val="1200"/>
              </a:spcBef>
              <a:spcAft>
                <a:spcPts val="600"/>
              </a:spcAft>
              <a:buFont typeface="Arial" panose="020B0604020202020204" pitchFamily="34" charset="0"/>
              <a:buChar char="•"/>
            </a:pPr>
            <a:r>
              <a:rPr lang="en-US" sz="2200" dirty="0"/>
              <a:t>Know whether it’s a “to” fund or a “through” fund.</a:t>
            </a:r>
          </a:p>
        </p:txBody>
      </p:sp>
      <p:sp>
        <p:nvSpPr>
          <p:cNvPr id="6" name="Speech Bubble: Rectangle 5">
            <a:extLst>
              <a:ext uri="{FF2B5EF4-FFF2-40B4-BE49-F238E27FC236}">
                <a16:creationId xmlns:a16="http://schemas.microsoft.com/office/drawing/2014/main" id="{D6AFD9D2-8DA1-4C3A-B9C8-39EB66279304}"/>
              </a:ext>
            </a:extLst>
          </p:cNvPr>
          <p:cNvSpPr/>
          <p:nvPr/>
        </p:nvSpPr>
        <p:spPr>
          <a:xfrm>
            <a:off x="8267492" y="1520156"/>
            <a:ext cx="3225337" cy="3323987"/>
          </a:xfrm>
          <a:prstGeom prst="wedgeRectCallout">
            <a:avLst>
              <a:gd name="adj1" fmla="val -44234"/>
              <a:gd name="adj2" fmla="val 69105"/>
            </a:avLst>
          </a:prstGeom>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274320" tIns="274320" rIns="274320" bIns="274320" numCol="1" spcCol="38100" rtlCol="0" anchor="ctr">
            <a:spAutoFit/>
          </a:bodyPr>
          <a:lstStyle/>
          <a:p>
            <a:r>
              <a:rPr lang="en-US" dirty="0">
                <a:solidFill>
                  <a:srgbClr val="0070C0"/>
                </a:solidFill>
              </a:rPr>
              <a:t>“To” funds aim to reach their most conservative portfolio mix on the target date.</a:t>
            </a:r>
          </a:p>
          <a:p>
            <a:endParaRPr lang="en-US" dirty="0">
              <a:solidFill>
                <a:srgbClr val="0070C0"/>
              </a:solidFill>
            </a:endParaRPr>
          </a:p>
          <a:p>
            <a:r>
              <a:rPr lang="en-US" dirty="0">
                <a:solidFill>
                  <a:srgbClr val="0070C0"/>
                </a:solidFill>
              </a:rPr>
              <a:t>“Through” funds won’t hit that final portfolio until after the target date, taking fund holders through retirement.</a:t>
            </a:r>
          </a:p>
        </p:txBody>
      </p:sp>
    </p:spTree>
    <p:extLst>
      <p:ext uri="{BB962C8B-B14F-4D97-AF65-F5344CB8AC3E}">
        <p14:creationId xmlns:p14="http://schemas.microsoft.com/office/powerpoint/2010/main" val="16898246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54A8AA-616A-420B-9EFB-C1BC52852BBC}"/>
              </a:ext>
            </a:extLst>
          </p:cNvPr>
          <p:cNvSpPr>
            <a:spLocks noGrp="1"/>
          </p:cNvSpPr>
          <p:nvPr>
            <p:ph type="body" sz="quarter" idx="10"/>
          </p:nvPr>
        </p:nvSpPr>
        <p:spPr>
          <a:xfrm>
            <a:off x="360363" y="1973163"/>
            <a:ext cx="5207951" cy="3600328"/>
          </a:xfrm>
        </p:spPr>
        <p:txBody>
          <a:bodyPr/>
          <a:lstStyle/>
          <a:p>
            <a:pPr marL="0" indent="0">
              <a:lnSpc>
                <a:spcPct val="100000"/>
              </a:lnSpc>
              <a:spcBef>
                <a:spcPts val="600"/>
              </a:spcBef>
              <a:spcAft>
                <a:spcPts val="600"/>
              </a:spcAft>
              <a:buNone/>
            </a:pPr>
            <a:r>
              <a:rPr lang="en-US" sz="2200" b="1" dirty="0"/>
              <a:t>KEEP AN EYE ON FUND FEES</a:t>
            </a:r>
          </a:p>
          <a:p>
            <a:pPr>
              <a:lnSpc>
                <a:spcPct val="100000"/>
              </a:lnSpc>
              <a:spcBef>
                <a:spcPts val="600"/>
              </a:spcBef>
              <a:spcAft>
                <a:spcPts val="600"/>
              </a:spcAft>
            </a:pPr>
            <a:r>
              <a:rPr lang="en-US" sz="2200" b="1" dirty="0"/>
              <a:t>Managed funds </a:t>
            </a:r>
            <a:r>
              <a:rPr lang="en-US" sz="2200" dirty="0"/>
              <a:t>have higher fees, because they count on financial professionals to actively choose every asset and decide when to buy or sell for best gain.</a:t>
            </a:r>
          </a:p>
          <a:p>
            <a:pPr>
              <a:lnSpc>
                <a:spcPct val="100000"/>
              </a:lnSpc>
              <a:spcBef>
                <a:spcPts val="600"/>
              </a:spcBef>
              <a:spcAft>
                <a:spcPts val="600"/>
              </a:spcAft>
            </a:pPr>
            <a:r>
              <a:rPr lang="en-US" sz="2200" b="1" dirty="0"/>
              <a:t>Passive funds </a:t>
            </a:r>
            <a:r>
              <a:rPr lang="en-US" sz="2200" dirty="0"/>
              <a:t>have lower fees, because they include a preset list of stocks (or bonds), usually based on an index, such as the S&amp;P 500.</a:t>
            </a:r>
          </a:p>
          <a:p>
            <a:endParaRPr lang="en-US" dirty="0"/>
          </a:p>
        </p:txBody>
      </p:sp>
      <p:sp>
        <p:nvSpPr>
          <p:cNvPr id="4" name="Title 1">
            <a:extLst>
              <a:ext uri="{FF2B5EF4-FFF2-40B4-BE49-F238E27FC236}">
                <a16:creationId xmlns:a16="http://schemas.microsoft.com/office/drawing/2014/main" id="{934F5F3D-6423-4D39-9115-9319D2E305AE}"/>
              </a:ext>
            </a:extLst>
          </p:cNvPr>
          <p:cNvSpPr>
            <a:spLocks noGrp="1"/>
          </p:cNvSpPr>
          <p:nvPr>
            <p:ph type="title"/>
          </p:nvPr>
        </p:nvSpPr>
        <p:spPr>
          <a:xfrm>
            <a:off x="359602" y="283704"/>
            <a:ext cx="9161588" cy="731521"/>
          </a:xfrm>
        </p:spPr>
        <p:txBody>
          <a:bodyPr/>
          <a:lstStyle/>
          <a:p>
            <a:br>
              <a:rPr lang="en-US" dirty="0"/>
            </a:br>
            <a:br>
              <a:rPr lang="en-US" dirty="0"/>
            </a:br>
            <a:br>
              <a:rPr lang="en-US" dirty="0"/>
            </a:br>
            <a:r>
              <a:rPr lang="en-US" sz="4400" b="1" dirty="0"/>
              <a:t>Create your ideal portfolio</a:t>
            </a:r>
          </a:p>
        </p:txBody>
      </p:sp>
      <p:sp>
        <p:nvSpPr>
          <p:cNvPr id="5" name="TextBox 4">
            <a:extLst>
              <a:ext uri="{FF2B5EF4-FFF2-40B4-BE49-F238E27FC236}">
                <a16:creationId xmlns:a16="http://schemas.microsoft.com/office/drawing/2014/main" id="{99DC9FB5-C832-41DF-9438-CDEBC69EA67E}"/>
              </a:ext>
            </a:extLst>
          </p:cNvPr>
          <p:cNvSpPr txBox="1"/>
          <p:nvPr/>
        </p:nvSpPr>
        <p:spPr>
          <a:xfrm>
            <a:off x="6623686" y="1973163"/>
            <a:ext cx="494347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b="1" cap="all" dirty="0"/>
              <a:t>Check it out</a:t>
            </a:r>
            <a:r>
              <a:rPr lang="en-US" b="1" dirty="0"/>
              <a:t>: </a:t>
            </a:r>
            <a:r>
              <a:rPr lang="en-US" dirty="0"/>
              <a:t>Search a database of 30,000 funds  with FINRA’s Fund Analyzer Tool.</a:t>
            </a:r>
            <a:endParaRPr kumimoji="0" lang="en-US" sz="1800" b="0" i="0" u="none" strike="noStrike" spc="0" normalizeH="0" dirty="0">
              <a:ln>
                <a:noFill/>
              </a:ln>
              <a:solidFill>
                <a:srgbClr val="000000"/>
              </a:solidFill>
              <a:effectLst/>
              <a:uFillTx/>
              <a:latin typeface="+mj-lt"/>
              <a:ea typeface="+mj-ea"/>
              <a:cs typeface="+mj-cs"/>
              <a:sym typeface="Arial"/>
            </a:endParaRPr>
          </a:p>
        </p:txBody>
      </p:sp>
      <p:sp>
        <p:nvSpPr>
          <p:cNvPr id="3" name="TextBox 2">
            <a:extLst>
              <a:ext uri="{FF2B5EF4-FFF2-40B4-BE49-F238E27FC236}">
                <a16:creationId xmlns:a16="http://schemas.microsoft.com/office/drawing/2014/main" id="{C588BD6F-ABC4-42C1-BA5E-7C17E1409ACB}"/>
              </a:ext>
            </a:extLst>
          </p:cNvPr>
          <p:cNvSpPr txBox="1"/>
          <p:nvPr/>
        </p:nvSpPr>
        <p:spPr>
          <a:xfrm>
            <a:off x="6711696" y="2834640"/>
            <a:ext cx="4943473" cy="22768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Arial"/>
            </a:endParaRPr>
          </a:p>
        </p:txBody>
      </p:sp>
      <p:pic>
        <p:nvPicPr>
          <p:cNvPr id="6" name="Picture 5">
            <a:extLst>
              <a:ext uri="{FF2B5EF4-FFF2-40B4-BE49-F238E27FC236}">
                <a16:creationId xmlns:a16="http://schemas.microsoft.com/office/drawing/2014/main" id="{1C3B66AA-31A6-4F82-ABF5-F2BA257BA76E}"/>
              </a:ext>
            </a:extLst>
          </p:cNvPr>
          <p:cNvPicPr>
            <a:picLocks noChangeAspect="1"/>
          </p:cNvPicPr>
          <p:nvPr/>
        </p:nvPicPr>
        <p:blipFill>
          <a:blip r:embed="rId2"/>
          <a:stretch>
            <a:fillRect/>
          </a:stretch>
        </p:blipFill>
        <p:spPr>
          <a:xfrm>
            <a:off x="6623687" y="2682872"/>
            <a:ext cx="4692014" cy="2365244"/>
          </a:xfrm>
          <a:prstGeom prst="rect">
            <a:avLst/>
          </a:prstGeom>
          <a:ln>
            <a:solidFill>
              <a:schemeClr val="tx1"/>
            </a:solidFill>
          </a:ln>
        </p:spPr>
      </p:pic>
      <p:sp>
        <p:nvSpPr>
          <p:cNvPr id="7" name="TextBox 6">
            <a:extLst>
              <a:ext uri="{FF2B5EF4-FFF2-40B4-BE49-F238E27FC236}">
                <a16:creationId xmlns:a16="http://schemas.microsoft.com/office/drawing/2014/main" id="{A498CD65-21F5-428E-AC19-4AB359D09698}"/>
              </a:ext>
            </a:extLst>
          </p:cNvPr>
          <p:cNvSpPr txBox="1"/>
          <p:nvPr/>
        </p:nvSpPr>
        <p:spPr>
          <a:xfrm>
            <a:off x="6632478" y="5111496"/>
            <a:ext cx="469201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hlinkClick r:id="rId3"/>
              </a:rPr>
              <a:t>https://tools.finra.org/fund_analyzer/</a:t>
            </a:r>
            <a:endParaRPr kumimoji="0" lang="en-US" sz="18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374215778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06B3BDB-FFB5-4299-A018-2022D92BB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541" y="1451612"/>
            <a:ext cx="5406672" cy="3605020"/>
          </a:xfrm>
          <a:prstGeom prst="rect">
            <a:avLst/>
          </a:prstGeom>
          <a:ln>
            <a:solidFill>
              <a:srgbClr val="FFC236"/>
            </a:solidFill>
          </a:ln>
          <a:effectLst/>
        </p:spPr>
      </p:pic>
      <p:sp>
        <p:nvSpPr>
          <p:cNvPr id="4" name="Text Placeholder 3">
            <a:extLst>
              <a:ext uri="{FF2B5EF4-FFF2-40B4-BE49-F238E27FC236}">
                <a16:creationId xmlns:a16="http://schemas.microsoft.com/office/drawing/2014/main" id="{856548DA-0F9C-4E63-83E4-51E41D457E34}"/>
              </a:ext>
            </a:extLst>
          </p:cNvPr>
          <p:cNvSpPr>
            <a:spLocks noGrp="1"/>
          </p:cNvSpPr>
          <p:nvPr>
            <p:ph type="body" sz="quarter" idx="10"/>
          </p:nvPr>
        </p:nvSpPr>
        <p:spPr>
          <a:xfrm>
            <a:off x="400855" y="1419176"/>
            <a:ext cx="3670628" cy="3870098"/>
          </a:xfrm>
        </p:spPr>
        <p:txBody>
          <a:bodyPr vert="horz" lIns="91440" tIns="45720" rIns="91440" bIns="45720" rtlCol="0">
            <a:noAutofit/>
          </a:bodyPr>
          <a:lstStyle/>
          <a:p>
            <a:pPr marL="0" indent="0">
              <a:spcBef>
                <a:spcPts val="1200"/>
              </a:spcBef>
              <a:spcAft>
                <a:spcPts val="1200"/>
              </a:spcAft>
              <a:buNone/>
            </a:pPr>
            <a:r>
              <a:rPr lang="en-US" sz="1800" kern="1200" dirty="0">
                <a:solidFill>
                  <a:schemeClr val="tx1">
                    <a:lumMod val="50000"/>
                  </a:schemeClr>
                </a:solidFill>
                <a:latin typeface="+mn-lt"/>
                <a:ea typeface="+mn-ea"/>
                <a:cs typeface="+mn-cs"/>
              </a:rPr>
              <a:t>Check out resources like these to discover more about the types of investments available:</a:t>
            </a:r>
          </a:p>
          <a:p>
            <a:r>
              <a:rPr lang="en-US" sz="1400" kern="1200" dirty="0">
                <a:solidFill>
                  <a:schemeClr val="tx1">
                    <a:lumMod val="50000"/>
                  </a:schemeClr>
                </a:solidFill>
                <a:latin typeface="+mn-lt"/>
                <a:ea typeface="+mn-ea"/>
                <a:cs typeface="+mn-cs"/>
              </a:rPr>
              <a:t>360 Degrees of Financial Literacy, American Institute of CPAs, </a:t>
            </a:r>
            <a:r>
              <a:rPr lang="en-US" sz="1400" dirty="0">
                <a:latin typeface="+mn-lt"/>
                <a:hlinkClick r:id="rId3"/>
              </a:rPr>
              <a:t>www.360financialliteracy.org/</a:t>
            </a:r>
            <a:endParaRPr lang="en-US" sz="1400" dirty="0">
              <a:latin typeface="+mn-lt"/>
            </a:endParaRPr>
          </a:p>
          <a:p>
            <a:r>
              <a:rPr lang="en-US" sz="1400" i="1" kern="1200" dirty="0">
                <a:solidFill>
                  <a:schemeClr val="tx1">
                    <a:lumMod val="50000"/>
                  </a:schemeClr>
                </a:solidFill>
                <a:latin typeface="+mn-lt"/>
                <a:ea typeface="+mn-ea"/>
                <a:cs typeface="+mn-cs"/>
              </a:rPr>
              <a:t>The Basics for Investing in Stocks</a:t>
            </a:r>
            <a:r>
              <a:rPr lang="en-US" sz="1400" kern="1200" dirty="0">
                <a:solidFill>
                  <a:schemeClr val="tx1">
                    <a:lumMod val="50000"/>
                  </a:schemeClr>
                </a:solidFill>
                <a:latin typeface="+mn-lt"/>
                <a:ea typeface="+mn-ea"/>
                <a:cs typeface="+mn-cs"/>
              </a:rPr>
              <a:t>, Investor Protection Trust, </a:t>
            </a:r>
            <a:r>
              <a:rPr lang="en-US" sz="1400" dirty="0">
                <a:latin typeface="+mn-lt"/>
                <a:hlinkClick r:id="rId4"/>
              </a:rPr>
              <a:t>www.investorprotection.org/downloads/IPT_Stocks_2015.pdf</a:t>
            </a:r>
            <a:endParaRPr lang="en-US" sz="1400" dirty="0">
              <a:latin typeface="+mn-lt"/>
            </a:endParaRPr>
          </a:p>
          <a:p>
            <a:r>
              <a:rPr lang="en-US" sz="1400" i="1" kern="1200" dirty="0">
                <a:solidFill>
                  <a:schemeClr val="tx1">
                    <a:lumMod val="50000"/>
                  </a:schemeClr>
                </a:solidFill>
                <a:latin typeface="+mn-lt"/>
                <a:ea typeface="+mn-ea"/>
                <a:cs typeface="+mn-cs"/>
              </a:rPr>
              <a:t>A Primer for Investing in Bonds</a:t>
            </a:r>
            <a:r>
              <a:rPr lang="en-US" sz="1400" kern="1200" dirty="0">
                <a:solidFill>
                  <a:schemeClr val="tx1">
                    <a:lumMod val="50000"/>
                  </a:schemeClr>
                </a:solidFill>
                <a:latin typeface="+mn-lt"/>
                <a:ea typeface="+mn-ea"/>
                <a:cs typeface="+mn-cs"/>
              </a:rPr>
              <a:t>, Investor Protection Trust, </a:t>
            </a:r>
            <a:r>
              <a:rPr lang="en-US" sz="1400" dirty="0">
                <a:latin typeface="+mn-lt"/>
                <a:hlinkClick r:id="rId5"/>
              </a:rPr>
              <a:t>www.investorprotection.org/downloads/IPT_Bonds_2015.pdf</a:t>
            </a:r>
            <a:endParaRPr lang="en-US" sz="1400" dirty="0">
              <a:latin typeface="+mn-lt"/>
            </a:endParaRPr>
          </a:p>
          <a:p>
            <a:r>
              <a:rPr lang="en-US" sz="1400" i="1" kern="1200" dirty="0">
                <a:solidFill>
                  <a:schemeClr val="tx1">
                    <a:lumMod val="50000"/>
                  </a:schemeClr>
                </a:solidFill>
                <a:latin typeface="+mn-lt"/>
                <a:ea typeface="+mn-ea"/>
                <a:cs typeface="+mn-cs"/>
              </a:rPr>
              <a:t>Mutual Funds and ETFs: Maybe All You’ll Ever Need</a:t>
            </a:r>
            <a:r>
              <a:rPr lang="en-US" sz="1400" kern="1200" dirty="0">
                <a:solidFill>
                  <a:schemeClr val="tx1">
                    <a:lumMod val="50000"/>
                  </a:schemeClr>
                </a:solidFill>
                <a:latin typeface="+mn-lt"/>
                <a:ea typeface="+mn-ea"/>
                <a:cs typeface="+mn-cs"/>
              </a:rPr>
              <a:t>, Investor Protection Trust, </a:t>
            </a:r>
            <a:r>
              <a:rPr lang="en-US" sz="1400" kern="1200" dirty="0">
                <a:solidFill>
                  <a:schemeClr val="tx1">
                    <a:lumMod val="50000"/>
                  </a:schemeClr>
                </a:solidFill>
                <a:latin typeface="+mn-lt"/>
                <a:ea typeface="+mn-ea"/>
                <a:cs typeface="+mn-cs"/>
                <a:hlinkClick r:id="rId6"/>
              </a:rPr>
              <a:t>www.investorprotection.org/downloads/IPT_Mutual_Funds_2015.pdf</a:t>
            </a:r>
            <a:endParaRPr lang="en-US" sz="1400" kern="1200" dirty="0">
              <a:solidFill>
                <a:schemeClr val="tx1">
                  <a:lumMod val="50000"/>
                </a:schemeClr>
              </a:solidFill>
              <a:latin typeface="+mn-lt"/>
              <a:ea typeface="+mn-ea"/>
              <a:cs typeface="+mn-cs"/>
            </a:endParaRPr>
          </a:p>
          <a:p>
            <a:pPr>
              <a:spcBef>
                <a:spcPts val="1200"/>
              </a:spcBef>
              <a:spcAft>
                <a:spcPts val="1200"/>
              </a:spcAft>
              <a:buFont typeface="Arial" panose="020B0604020202020204" pitchFamily="34" charset="0"/>
              <a:buChar char="•"/>
            </a:pPr>
            <a:endParaRPr lang="en-US" sz="1800" kern="1200" dirty="0">
              <a:solidFill>
                <a:schemeClr val="tx1">
                  <a:lumMod val="50000"/>
                </a:schemeClr>
              </a:solidFill>
              <a:latin typeface="+mn-lt"/>
              <a:ea typeface="+mn-ea"/>
              <a:cs typeface="+mn-cs"/>
            </a:endParaRPr>
          </a:p>
        </p:txBody>
      </p:sp>
      <p:sp>
        <p:nvSpPr>
          <p:cNvPr id="8" name="Title 7">
            <a:extLst>
              <a:ext uri="{FF2B5EF4-FFF2-40B4-BE49-F238E27FC236}">
                <a16:creationId xmlns:a16="http://schemas.microsoft.com/office/drawing/2014/main" id="{5766040E-C0EE-4BA8-AA79-E5B7BAB29C23}"/>
              </a:ext>
            </a:extLst>
          </p:cNvPr>
          <p:cNvSpPr>
            <a:spLocks noGrp="1"/>
          </p:cNvSpPr>
          <p:nvPr>
            <p:ph type="title"/>
          </p:nvPr>
        </p:nvSpPr>
        <p:spPr>
          <a:xfrm>
            <a:off x="359602" y="283704"/>
            <a:ext cx="4040948" cy="731521"/>
          </a:xfrm>
        </p:spPr>
        <p:txBody>
          <a:bodyPr anchor="ctr"/>
          <a:lstStyle/>
          <a:p>
            <a:r>
              <a:rPr lang="en-US" sz="2400" b="1" dirty="0"/>
              <a:t>ACTION STEP</a:t>
            </a:r>
          </a:p>
        </p:txBody>
      </p:sp>
    </p:spTree>
    <p:extLst>
      <p:ext uri="{BB962C8B-B14F-4D97-AF65-F5344CB8AC3E}">
        <p14:creationId xmlns:p14="http://schemas.microsoft.com/office/powerpoint/2010/main" val="388141922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0BA61-3CBC-42E5-8DE5-211E52F2A066}"/>
              </a:ext>
            </a:extLst>
          </p:cNvPr>
          <p:cNvSpPr>
            <a:spLocks noGrp="1"/>
          </p:cNvSpPr>
          <p:nvPr>
            <p:ph type="body" sz="quarter" idx="10"/>
          </p:nvPr>
        </p:nvSpPr>
        <p:spPr>
          <a:xfrm>
            <a:off x="360363" y="1875797"/>
            <a:ext cx="5459412" cy="3524434"/>
          </a:xfrm>
        </p:spPr>
        <p:txBody>
          <a:bodyPr/>
          <a:lstStyle/>
          <a:p>
            <a:pPr marL="0" indent="0">
              <a:lnSpc>
                <a:spcPct val="100000"/>
              </a:lnSpc>
              <a:spcBef>
                <a:spcPts val="600"/>
              </a:spcBef>
              <a:spcAft>
                <a:spcPts val="600"/>
              </a:spcAft>
              <a:buNone/>
            </a:pPr>
            <a:r>
              <a:rPr lang="en-US" sz="2200" b="1" cap="all" dirty="0"/>
              <a:t>Look for a fiduciary</a:t>
            </a:r>
          </a:p>
          <a:p>
            <a:pPr marL="457200" lvl="0" indent="-457200">
              <a:lnSpc>
                <a:spcPct val="100000"/>
              </a:lnSpc>
              <a:spcBef>
                <a:spcPts val="600"/>
              </a:spcBef>
              <a:spcAft>
                <a:spcPts val="600"/>
              </a:spcAft>
              <a:buFont typeface="Arial" panose="020B0604020202020204" pitchFamily="34" charset="0"/>
              <a:buChar char="•"/>
            </a:pPr>
            <a:r>
              <a:rPr lang="en-US" sz="2200" dirty="0"/>
              <a:t>Fiduciary professionals put you first and avoid any conflicts of interest.</a:t>
            </a:r>
          </a:p>
          <a:p>
            <a:pPr marL="457200" lvl="0" indent="-457200">
              <a:lnSpc>
                <a:spcPct val="100000"/>
              </a:lnSpc>
              <a:spcBef>
                <a:spcPts val="600"/>
              </a:spcBef>
              <a:spcAft>
                <a:spcPts val="600"/>
              </a:spcAft>
              <a:buFont typeface="Arial" panose="020B0604020202020204" pitchFamily="34" charset="0"/>
              <a:buChar char="•"/>
            </a:pPr>
            <a:r>
              <a:rPr lang="en-US" sz="2200" dirty="0"/>
              <a:t>These advisers work for fee-based compensation, so their pay is the same no matter which investments you make.</a:t>
            </a:r>
          </a:p>
          <a:p>
            <a:pPr marL="457200" lvl="0" indent="-457200">
              <a:lnSpc>
                <a:spcPct val="100000"/>
              </a:lnSpc>
              <a:spcBef>
                <a:spcPts val="600"/>
              </a:spcBef>
              <a:spcAft>
                <a:spcPts val="600"/>
              </a:spcAft>
              <a:buFont typeface="Arial" panose="020B0604020202020204" pitchFamily="34" charset="0"/>
              <a:buChar char="•"/>
            </a:pPr>
            <a:r>
              <a:rPr lang="en-US" sz="2200" dirty="0"/>
              <a:t>Typical fees run about 1% of the value of your investments per year; some charge more, others less.</a:t>
            </a:r>
          </a:p>
          <a:p>
            <a:pPr marL="0" indent="0">
              <a:buNone/>
            </a:pPr>
            <a:endParaRPr lang="en-US" sz="2200" b="1" cap="all" dirty="0"/>
          </a:p>
        </p:txBody>
      </p:sp>
      <p:sp>
        <p:nvSpPr>
          <p:cNvPr id="3" name="Title 2">
            <a:extLst>
              <a:ext uri="{FF2B5EF4-FFF2-40B4-BE49-F238E27FC236}">
                <a16:creationId xmlns:a16="http://schemas.microsoft.com/office/drawing/2014/main" id="{4CECCB7B-AC6A-4DFD-9348-B13E6E600094}"/>
              </a:ext>
            </a:extLst>
          </p:cNvPr>
          <p:cNvSpPr>
            <a:spLocks noGrp="1"/>
          </p:cNvSpPr>
          <p:nvPr>
            <p:ph type="title"/>
          </p:nvPr>
        </p:nvSpPr>
        <p:spPr>
          <a:xfrm>
            <a:off x="359602" y="283704"/>
            <a:ext cx="11747406" cy="731521"/>
          </a:xfrm>
        </p:spPr>
        <p:txBody>
          <a:bodyPr/>
          <a:lstStyle/>
          <a:p>
            <a:r>
              <a:rPr lang="en-US" sz="4400" b="1" dirty="0"/>
              <a:t>Step 4: Get great financial advice </a:t>
            </a:r>
          </a:p>
        </p:txBody>
      </p:sp>
      <p:pic>
        <p:nvPicPr>
          <p:cNvPr id="9" name="Picture 8">
            <a:extLst>
              <a:ext uri="{FF2B5EF4-FFF2-40B4-BE49-F238E27FC236}">
                <a16:creationId xmlns:a16="http://schemas.microsoft.com/office/drawing/2014/main" id="{6D27D848-021F-4C95-8D06-9BBEAB62F8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3687" y="2596896"/>
            <a:ext cx="4488035" cy="2218562"/>
          </a:xfrm>
          <a:prstGeom prst="rect">
            <a:avLst/>
          </a:prstGeom>
          <a:ln>
            <a:solidFill>
              <a:schemeClr val="tx1"/>
            </a:solidFill>
          </a:ln>
        </p:spPr>
      </p:pic>
      <p:sp>
        <p:nvSpPr>
          <p:cNvPr id="10" name="TextBox 9">
            <a:extLst>
              <a:ext uri="{FF2B5EF4-FFF2-40B4-BE49-F238E27FC236}">
                <a16:creationId xmlns:a16="http://schemas.microsoft.com/office/drawing/2014/main" id="{829511C4-6B43-4094-8FAB-46C92598ADD6}"/>
              </a:ext>
            </a:extLst>
          </p:cNvPr>
          <p:cNvSpPr txBox="1"/>
          <p:nvPr/>
        </p:nvSpPr>
        <p:spPr>
          <a:xfrm>
            <a:off x="6623686" y="1871570"/>
            <a:ext cx="494347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b="1" cap="all" dirty="0"/>
              <a:t>Check it out: </a:t>
            </a:r>
            <a:r>
              <a:rPr lang="en-US" dirty="0"/>
              <a:t>Find a fee-only adviser who specializes in helping younger clients. </a:t>
            </a:r>
            <a:endParaRPr kumimoji="0" lang="en-US" sz="1800" b="0" i="0" u="none" strike="noStrike" cap="none" spc="0" normalizeH="0" baseline="0" dirty="0">
              <a:ln>
                <a:noFill/>
              </a:ln>
              <a:solidFill>
                <a:srgbClr val="000000"/>
              </a:solidFill>
              <a:effectLst/>
              <a:uFillTx/>
              <a:latin typeface="+mj-lt"/>
              <a:ea typeface="+mj-ea"/>
              <a:cs typeface="+mj-cs"/>
              <a:sym typeface="Arial"/>
            </a:endParaRPr>
          </a:p>
        </p:txBody>
      </p:sp>
      <p:sp>
        <p:nvSpPr>
          <p:cNvPr id="12" name="TextBox 11">
            <a:extLst>
              <a:ext uri="{FF2B5EF4-FFF2-40B4-BE49-F238E27FC236}">
                <a16:creationId xmlns:a16="http://schemas.microsoft.com/office/drawing/2014/main" id="{04DF6697-0F79-495A-B745-53B1E87596BA}"/>
              </a:ext>
            </a:extLst>
          </p:cNvPr>
          <p:cNvSpPr txBox="1"/>
          <p:nvPr/>
        </p:nvSpPr>
        <p:spPr>
          <a:xfrm>
            <a:off x="6623687" y="4815458"/>
            <a:ext cx="2817493"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cap="small" dirty="0">
                <a:hlinkClick r:id="rId3"/>
              </a:rPr>
              <a:t>www.xyplanningnetwork.com/consumer/find-advisor/</a:t>
            </a:r>
            <a:endParaRPr kumimoji="0" lang="en-US" sz="1600" b="0" i="0" u="none" strike="noStrike" cap="small" spc="0" normalizeH="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70632113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56548DA-0F9C-4E63-83E4-51E41D457E34}"/>
              </a:ext>
            </a:extLst>
          </p:cNvPr>
          <p:cNvSpPr>
            <a:spLocks noGrp="1"/>
          </p:cNvSpPr>
          <p:nvPr>
            <p:ph type="body" sz="quarter" idx="10"/>
          </p:nvPr>
        </p:nvSpPr>
        <p:spPr>
          <a:xfrm>
            <a:off x="484214" y="1536290"/>
            <a:ext cx="3670628" cy="3785419"/>
          </a:xfrm>
        </p:spPr>
        <p:txBody>
          <a:bodyPr vert="horz" lIns="91440" tIns="45720" rIns="91440" bIns="45720" rtlCol="0">
            <a:noAutofit/>
          </a:bodyPr>
          <a:lstStyle/>
          <a:p>
            <a:pPr>
              <a:spcBef>
                <a:spcPts val="1200"/>
              </a:spcBef>
              <a:spcAft>
                <a:spcPts val="1200"/>
              </a:spcAft>
            </a:pPr>
            <a:r>
              <a:rPr lang="en-US" sz="1800" kern="1200" dirty="0">
                <a:solidFill>
                  <a:schemeClr val="tx1">
                    <a:lumMod val="50000"/>
                  </a:schemeClr>
                </a:solidFill>
                <a:latin typeface="+mn-lt"/>
                <a:ea typeface="+mn-ea"/>
                <a:cs typeface="+mn-cs"/>
              </a:rPr>
              <a:t>Automated services that use complex algorithms to match you with a diversified portfolio of low-fee funds.</a:t>
            </a:r>
          </a:p>
          <a:p>
            <a:pPr>
              <a:spcBef>
                <a:spcPts val="1200"/>
              </a:spcBef>
              <a:spcAft>
                <a:spcPts val="1200"/>
              </a:spcAft>
            </a:pPr>
            <a:r>
              <a:rPr lang="en-US" sz="1800" kern="1200" dirty="0">
                <a:solidFill>
                  <a:schemeClr val="tx1">
                    <a:lumMod val="50000"/>
                  </a:schemeClr>
                </a:solidFill>
                <a:latin typeface="+mn-lt"/>
                <a:ea typeface="+mn-ea"/>
                <a:cs typeface="+mn-cs"/>
              </a:rPr>
              <a:t>Robos monitor and rebalance your portfolio with almost no human touch.</a:t>
            </a:r>
          </a:p>
          <a:p>
            <a:pPr>
              <a:spcBef>
                <a:spcPts val="1200"/>
              </a:spcBef>
              <a:spcAft>
                <a:spcPts val="1200"/>
              </a:spcAft>
            </a:pPr>
            <a:r>
              <a:rPr lang="en-US" sz="1800" kern="1200" dirty="0">
                <a:solidFill>
                  <a:schemeClr val="tx1">
                    <a:lumMod val="50000"/>
                  </a:schemeClr>
                </a:solidFill>
                <a:latin typeface="+mn-lt"/>
                <a:ea typeface="+mn-ea"/>
                <a:cs typeface="+mn-cs"/>
              </a:rPr>
              <a:t>May be best for investors with fairly simple investing needs and who don’t mind a hands-off style.</a:t>
            </a:r>
          </a:p>
          <a:p>
            <a:pPr>
              <a:spcBef>
                <a:spcPts val="1200"/>
              </a:spcBef>
              <a:spcAft>
                <a:spcPts val="1200"/>
              </a:spcAft>
              <a:buFont typeface="Arial" panose="020B0604020202020204" pitchFamily="34" charset="0"/>
              <a:buChar char="•"/>
            </a:pPr>
            <a:endParaRPr lang="en-US" sz="1800" kern="1200" dirty="0">
              <a:solidFill>
                <a:schemeClr val="tx1">
                  <a:lumMod val="50000"/>
                </a:schemeClr>
              </a:solidFill>
              <a:latin typeface="+mn-lt"/>
              <a:ea typeface="+mn-ea"/>
              <a:cs typeface="+mn-cs"/>
            </a:endParaRPr>
          </a:p>
        </p:txBody>
      </p:sp>
      <p:sp>
        <p:nvSpPr>
          <p:cNvPr id="8" name="Title 7">
            <a:extLst>
              <a:ext uri="{FF2B5EF4-FFF2-40B4-BE49-F238E27FC236}">
                <a16:creationId xmlns:a16="http://schemas.microsoft.com/office/drawing/2014/main" id="{5766040E-C0EE-4BA8-AA79-E5B7BAB29C23}"/>
              </a:ext>
            </a:extLst>
          </p:cNvPr>
          <p:cNvSpPr>
            <a:spLocks noGrp="1"/>
          </p:cNvSpPr>
          <p:nvPr>
            <p:ph type="title"/>
          </p:nvPr>
        </p:nvSpPr>
        <p:spPr>
          <a:xfrm>
            <a:off x="359602" y="283704"/>
            <a:ext cx="4040948" cy="731521"/>
          </a:xfrm>
        </p:spPr>
        <p:txBody>
          <a:bodyPr anchor="ctr"/>
          <a:lstStyle/>
          <a:p>
            <a:r>
              <a:rPr lang="en-US" sz="2400" b="1" dirty="0"/>
              <a:t>Going ‘robo’</a:t>
            </a:r>
          </a:p>
        </p:txBody>
      </p:sp>
      <p:pic>
        <p:nvPicPr>
          <p:cNvPr id="5" name="Picture 4">
            <a:extLst>
              <a:ext uri="{FF2B5EF4-FFF2-40B4-BE49-F238E27FC236}">
                <a16:creationId xmlns:a16="http://schemas.microsoft.com/office/drawing/2014/main" id="{16C43C06-13AD-4B0D-9175-1AD812280DB7}"/>
              </a:ext>
            </a:extLst>
          </p:cNvPr>
          <p:cNvPicPr>
            <a:picLocks noChangeAspect="1"/>
          </p:cNvPicPr>
          <p:nvPr/>
        </p:nvPicPr>
        <p:blipFill>
          <a:blip r:embed="rId2"/>
          <a:stretch>
            <a:fillRect/>
          </a:stretch>
        </p:blipFill>
        <p:spPr>
          <a:xfrm>
            <a:off x="6096000" y="1006594"/>
            <a:ext cx="4648200" cy="4735764"/>
          </a:xfrm>
          <a:prstGeom prst="rect">
            <a:avLst/>
          </a:prstGeom>
        </p:spPr>
      </p:pic>
    </p:spTree>
    <p:extLst>
      <p:ext uri="{BB962C8B-B14F-4D97-AF65-F5344CB8AC3E}">
        <p14:creationId xmlns:p14="http://schemas.microsoft.com/office/powerpoint/2010/main" val="288299117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4F5F3D-6423-4D39-9115-9319D2E305AE}"/>
              </a:ext>
            </a:extLst>
          </p:cNvPr>
          <p:cNvSpPr>
            <a:spLocks noGrp="1"/>
          </p:cNvSpPr>
          <p:nvPr>
            <p:ph type="title"/>
          </p:nvPr>
        </p:nvSpPr>
        <p:spPr>
          <a:xfrm>
            <a:off x="359602" y="283704"/>
            <a:ext cx="11662680" cy="731521"/>
          </a:xfrm>
        </p:spPr>
        <p:txBody>
          <a:bodyPr/>
          <a:lstStyle/>
          <a:p>
            <a:br>
              <a:rPr lang="en-US" dirty="0"/>
            </a:br>
            <a:br>
              <a:rPr lang="en-US" dirty="0"/>
            </a:br>
            <a:br>
              <a:rPr lang="en-US" dirty="0"/>
            </a:br>
            <a:r>
              <a:rPr lang="en-US" dirty="0"/>
              <a:t>Get great financial advice</a:t>
            </a:r>
          </a:p>
        </p:txBody>
      </p:sp>
      <p:sp>
        <p:nvSpPr>
          <p:cNvPr id="5" name="TextBox 4">
            <a:extLst>
              <a:ext uri="{FF2B5EF4-FFF2-40B4-BE49-F238E27FC236}">
                <a16:creationId xmlns:a16="http://schemas.microsoft.com/office/drawing/2014/main" id="{60539842-4B84-4E70-B1C0-8C29EDB02199}"/>
              </a:ext>
            </a:extLst>
          </p:cNvPr>
          <p:cNvSpPr txBox="1"/>
          <p:nvPr/>
        </p:nvSpPr>
        <p:spPr>
          <a:xfrm>
            <a:off x="436418" y="1322524"/>
            <a:ext cx="7154204" cy="38779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spcBef>
                <a:spcPts val="1200"/>
              </a:spcBef>
              <a:spcAft>
                <a:spcPts val="600"/>
              </a:spcAft>
            </a:pPr>
            <a:r>
              <a:rPr lang="en-US" sz="2200" b="1" cap="all" dirty="0"/>
              <a:t>Choose a hybrid service</a:t>
            </a:r>
          </a:p>
          <a:p>
            <a:pPr marL="342900" indent="-342900">
              <a:spcBef>
                <a:spcPts val="1200"/>
              </a:spcBef>
              <a:spcAft>
                <a:spcPts val="600"/>
              </a:spcAft>
              <a:buFont typeface="Arial" panose="020B0604020202020204" pitchFamily="34" charset="0"/>
              <a:buChar char="•"/>
            </a:pPr>
            <a:r>
              <a:rPr lang="en-US" sz="2200" dirty="0"/>
              <a:t>Newer platforms combine robo advice with input from certified financial planners.</a:t>
            </a:r>
          </a:p>
          <a:p>
            <a:pPr marL="342900" indent="-342900">
              <a:spcBef>
                <a:spcPts val="1200"/>
              </a:spcBef>
              <a:spcAft>
                <a:spcPts val="600"/>
              </a:spcAft>
              <a:buFont typeface="Arial" panose="020B0604020202020204" pitchFamily="34" charset="0"/>
              <a:buChar char="•"/>
            </a:pPr>
            <a:r>
              <a:rPr lang="en-US" sz="2200" dirty="0"/>
              <a:t>Hybrids typically charge between 0.30% and 0.91% of assets per year, a bit more than a robo adviser.</a:t>
            </a:r>
          </a:p>
          <a:p>
            <a:pPr marL="342900" indent="-342900">
              <a:spcBef>
                <a:spcPts val="1200"/>
              </a:spcBef>
              <a:spcAft>
                <a:spcPts val="600"/>
              </a:spcAft>
              <a:buFont typeface="Arial" panose="020B0604020202020204" pitchFamily="34" charset="0"/>
              <a:buChar char="•"/>
            </a:pPr>
            <a:r>
              <a:rPr lang="en-US" sz="2200" dirty="0"/>
              <a:t>You may not be assigned a dedicated adviser, as you would at a traditional money-management firm. </a:t>
            </a:r>
          </a:p>
          <a:p>
            <a:pPr lvl="0">
              <a:spcBef>
                <a:spcPts val="600"/>
              </a:spcBef>
              <a:spcAft>
                <a:spcPts val="600"/>
              </a:spcAft>
            </a:pPr>
            <a:endParaRPr lang="en-US" sz="2200" dirty="0"/>
          </a:p>
        </p:txBody>
      </p:sp>
    </p:spTree>
    <p:extLst>
      <p:ext uri="{BB962C8B-B14F-4D97-AF65-F5344CB8AC3E}">
        <p14:creationId xmlns:p14="http://schemas.microsoft.com/office/powerpoint/2010/main" val="392328665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06B3BDB-FFB5-4299-A018-2022D92BB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541" y="1502243"/>
            <a:ext cx="5406672" cy="3768834"/>
          </a:xfrm>
          <a:prstGeom prst="rect">
            <a:avLst/>
          </a:prstGeom>
          <a:ln>
            <a:solidFill>
              <a:schemeClr val="tx1"/>
            </a:solidFill>
          </a:ln>
          <a:effectLst/>
        </p:spPr>
      </p:pic>
      <p:sp>
        <p:nvSpPr>
          <p:cNvPr id="4" name="Text Placeholder 3">
            <a:extLst>
              <a:ext uri="{FF2B5EF4-FFF2-40B4-BE49-F238E27FC236}">
                <a16:creationId xmlns:a16="http://schemas.microsoft.com/office/drawing/2014/main" id="{856548DA-0F9C-4E63-83E4-51E41D457E34}"/>
              </a:ext>
            </a:extLst>
          </p:cNvPr>
          <p:cNvSpPr>
            <a:spLocks noGrp="1"/>
          </p:cNvSpPr>
          <p:nvPr>
            <p:ph type="body" sz="quarter" idx="10"/>
          </p:nvPr>
        </p:nvSpPr>
        <p:spPr>
          <a:xfrm>
            <a:off x="359601" y="1370075"/>
            <a:ext cx="3936173" cy="4493515"/>
          </a:xfrm>
        </p:spPr>
        <p:txBody>
          <a:bodyPr vert="horz" lIns="91440" tIns="45720" rIns="91440" bIns="45720" rtlCol="0">
            <a:noAutofit/>
          </a:bodyPr>
          <a:lstStyle/>
          <a:p>
            <a:pPr marL="0" indent="0">
              <a:lnSpc>
                <a:spcPct val="110000"/>
              </a:lnSpc>
              <a:spcBef>
                <a:spcPts val="1200"/>
              </a:spcBef>
              <a:spcAft>
                <a:spcPts val="1200"/>
              </a:spcAft>
              <a:buNone/>
            </a:pPr>
            <a:r>
              <a:rPr lang="en-US" sz="1600" b="1" kern="1200" dirty="0">
                <a:solidFill>
                  <a:schemeClr val="tx1">
                    <a:lumMod val="50000"/>
                  </a:schemeClr>
                </a:solidFill>
                <a:latin typeface="+mn-lt"/>
                <a:ea typeface="+mn-ea"/>
                <a:cs typeface="+mn-cs"/>
              </a:rPr>
              <a:t>Check out a specific adviser. </a:t>
            </a:r>
            <a:r>
              <a:rPr lang="en-US" sz="1600" kern="1200" dirty="0">
                <a:solidFill>
                  <a:schemeClr val="tx1">
                    <a:lumMod val="50000"/>
                  </a:schemeClr>
                </a:solidFill>
                <a:latin typeface="+mn-lt"/>
                <a:ea typeface="+mn-ea"/>
                <a:cs typeface="+mn-cs"/>
              </a:rPr>
              <a:t>Your State Securities Regulator can confirm an adviser’s licensing and education. Find your state regulator on the North American Securities Administrators Association website at: </a:t>
            </a:r>
            <a:r>
              <a:rPr lang="en-US" sz="1600" kern="1200" dirty="0">
                <a:solidFill>
                  <a:schemeClr val="tx1">
                    <a:lumMod val="50000"/>
                  </a:schemeClr>
                </a:solidFill>
                <a:latin typeface="+mn-lt"/>
                <a:ea typeface="+mn-ea"/>
                <a:cs typeface="+mn-cs"/>
                <a:hlinkClick r:id="rId3"/>
              </a:rPr>
              <a:t>www.nasaa.org/2709/how-to-check-out-your-broker-or-investment-adviser/</a:t>
            </a:r>
            <a:endParaRPr lang="en-US" sz="1600" kern="1200" dirty="0">
              <a:solidFill>
                <a:schemeClr val="tx1">
                  <a:lumMod val="50000"/>
                </a:schemeClr>
              </a:solidFill>
              <a:latin typeface="+mn-lt"/>
              <a:ea typeface="+mn-ea"/>
              <a:cs typeface="+mn-cs"/>
            </a:endParaRPr>
          </a:p>
          <a:p>
            <a:pPr marL="0" indent="0">
              <a:lnSpc>
                <a:spcPct val="110000"/>
              </a:lnSpc>
              <a:spcBef>
                <a:spcPts val="1200"/>
              </a:spcBef>
              <a:spcAft>
                <a:spcPts val="1200"/>
              </a:spcAft>
              <a:buNone/>
            </a:pPr>
            <a:r>
              <a:rPr lang="en-US" sz="1600" b="1" kern="1200" dirty="0">
                <a:solidFill>
                  <a:schemeClr val="tx1">
                    <a:lumMod val="50000"/>
                  </a:schemeClr>
                </a:solidFill>
                <a:latin typeface="+mn-lt"/>
                <a:ea typeface="+mn-ea"/>
                <a:cs typeface="+mn-cs"/>
              </a:rPr>
              <a:t>Investigate </a:t>
            </a:r>
            <a:r>
              <a:rPr lang="en-US" sz="1600" b="1" kern="1200" dirty="0" err="1">
                <a:solidFill>
                  <a:schemeClr val="tx1">
                    <a:lumMod val="50000"/>
                  </a:schemeClr>
                </a:solidFill>
                <a:latin typeface="+mn-lt"/>
                <a:ea typeface="+mn-ea"/>
                <a:cs typeface="+mn-cs"/>
              </a:rPr>
              <a:t>robo</a:t>
            </a:r>
            <a:r>
              <a:rPr lang="en-US" sz="1600" b="1" kern="1200" dirty="0">
                <a:solidFill>
                  <a:schemeClr val="tx1">
                    <a:lumMod val="50000"/>
                  </a:schemeClr>
                </a:solidFill>
                <a:latin typeface="+mn-lt"/>
                <a:ea typeface="+mn-ea"/>
                <a:cs typeface="+mn-cs"/>
              </a:rPr>
              <a:t> advisers. </a:t>
            </a:r>
            <a:r>
              <a:rPr lang="en-US" sz="1600" kern="1200" dirty="0">
                <a:solidFill>
                  <a:schemeClr val="tx1">
                    <a:lumMod val="50000"/>
                  </a:schemeClr>
                </a:solidFill>
                <a:latin typeface="+mn-lt"/>
                <a:ea typeface="+mn-ea"/>
                <a:cs typeface="+mn-cs"/>
              </a:rPr>
              <a:t>Subscribe to The Robo Report to receive a free report rating the largest services by performance in equity, fixed income and total portfolio at: </a:t>
            </a:r>
            <a:r>
              <a:rPr lang="en-US" sz="1600" kern="1200" dirty="0">
                <a:solidFill>
                  <a:schemeClr val="tx1">
                    <a:lumMod val="50000"/>
                  </a:schemeClr>
                </a:solidFill>
                <a:latin typeface="+mn-lt"/>
                <a:ea typeface="+mn-ea"/>
                <a:cs typeface="+mn-cs"/>
                <a:hlinkClick r:id="rId4"/>
              </a:rPr>
              <a:t>https://theroboreport.com/</a:t>
            </a:r>
            <a:endParaRPr lang="en-US" sz="1600" kern="1200" dirty="0">
              <a:solidFill>
                <a:schemeClr val="tx1">
                  <a:lumMod val="50000"/>
                </a:schemeClr>
              </a:solidFill>
              <a:latin typeface="+mn-lt"/>
              <a:ea typeface="+mn-ea"/>
              <a:cs typeface="+mn-cs"/>
            </a:endParaRPr>
          </a:p>
          <a:p>
            <a:pPr marL="0" indent="0">
              <a:buNone/>
            </a:pPr>
            <a:endParaRPr lang="en-US" sz="1800" kern="1200" dirty="0">
              <a:solidFill>
                <a:schemeClr val="tx1">
                  <a:lumMod val="50000"/>
                </a:schemeClr>
              </a:solidFill>
              <a:latin typeface="+mn-lt"/>
              <a:ea typeface="+mn-ea"/>
              <a:cs typeface="+mn-cs"/>
            </a:endParaRPr>
          </a:p>
        </p:txBody>
      </p:sp>
      <p:sp>
        <p:nvSpPr>
          <p:cNvPr id="8" name="Title 7">
            <a:extLst>
              <a:ext uri="{FF2B5EF4-FFF2-40B4-BE49-F238E27FC236}">
                <a16:creationId xmlns:a16="http://schemas.microsoft.com/office/drawing/2014/main" id="{5766040E-C0EE-4BA8-AA79-E5B7BAB29C23}"/>
              </a:ext>
            </a:extLst>
          </p:cNvPr>
          <p:cNvSpPr>
            <a:spLocks noGrp="1"/>
          </p:cNvSpPr>
          <p:nvPr>
            <p:ph type="title"/>
          </p:nvPr>
        </p:nvSpPr>
        <p:spPr>
          <a:xfrm>
            <a:off x="359602" y="283704"/>
            <a:ext cx="4040948" cy="731521"/>
          </a:xfrm>
        </p:spPr>
        <p:txBody>
          <a:bodyPr anchor="ctr"/>
          <a:lstStyle/>
          <a:p>
            <a:r>
              <a:rPr lang="en-US" sz="2400" b="1" dirty="0"/>
              <a:t>ACTION STEP</a:t>
            </a:r>
          </a:p>
        </p:txBody>
      </p:sp>
    </p:spTree>
    <p:extLst>
      <p:ext uri="{BB962C8B-B14F-4D97-AF65-F5344CB8AC3E}">
        <p14:creationId xmlns:p14="http://schemas.microsoft.com/office/powerpoint/2010/main" val="188885032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D073-2E17-48DA-99D9-BB695F4128F9}"/>
              </a:ext>
            </a:extLst>
          </p:cNvPr>
          <p:cNvSpPr>
            <a:spLocks noGrp="1"/>
          </p:cNvSpPr>
          <p:nvPr>
            <p:ph type="title"/>
          </p:nvPr>
        </p:nvSpPr>
        <p:spPr>
          <a:xfrm>
            <a:off x="359601" y="283704"/>
            <a:ext cx="8059780" cy="731521"/>
          </a:xfrm>
        </p:spPr>
        <p:txBody>
          <a:bodyPr/>
          <a:lstStyle/>
          <a:p>
            <a:r>
              <a:rPr lang="en-US" dirty="0"/>
              <a:t>The </a:t>
            </a:r>
            <a:r>
              <a:rPr lang="en-US" i="1" dirty="0"/>
              <a:t>When I’m 65 </a:t>
            </a:r>
            <a:r>
              <a:rPr lang="en-US" dirty="0"/>
              <a:t>program</a:t>
            </a:r>
          </a:p>
        </p:txBody>
      </p:sp>
      <p:sp>
        <p:nvSpPr>
          <p:cNvPr id="3" name="TextBox 2">
            <a:extLst>
              <a:ext uri="{FF2B5EF4-FFF2-40B4-BE49-F238E27FC236}">
                <a16:creationId xmlns:a16="http://schemas.microsoft.com/office/drawing/2014/main" id="{A86A0EC3-5E69-475E-8415-4A4D43CF1A46}"/>
              </a:ext>
            </a:extLst>
          </p:cNvPr>
          <p:cNvSpPr txBox="1"/>
          <p:nvPr/>
        </p:nvSpPr>
        <p:spPr>
          <a:xfrm rot="10800000" flipH="1" flipV="1">
            <a:off x="442368" y="1135643"/>
            <a:ext cx="8536380" cy="4878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spcBef>
                <a:spcPts val="600"/>
              </a:spcBef>
            </a:pPr>
            <a:r>
              <a:rPr lang="en-US" sz="2200" b="1" cap="all" dirty="0"/>
              <a:t>How we live &amp; thrive in retirement is changing dramatically</a:t>
            </a:r>
          </a:p>
          <a:p>
            <a:pPr marL="342900" lvl="0" indent="-342900">
              <a:spcBef>
                <a:spcPts val="1200"/>
              </a:spcBef>
              <a:buFont typeface="Arial" panose="020B0604020202020204" pitchFamily="34" charset="0"/>
              <a:buChar char="•"/>
            </a:pPr>
            <a:r>
              <a:rPr lang="en-US" sz="2000" dirty="0"/>
              <a:t>The </a:t>
            </a:r>
            <a:r>
              <a:rPr lang="en-US" sz="2000" b="1" i="1" dirty="0"/>
              <a:t>When I’m 65</a:t>
            </a:r>
            <a:r>
              <a:rPr lang="en-US" sz="2000" dirty="0"/>
              <a:t> program is a national public television documentary and a multi-year community engagement program.</a:t>
            </a:r>
          </a:p>
          <a:p>
            <a:pPr marL="342900" indent="-342900">
              <a:spcBef>
                <a:spcPts val="1200"/>
              </a:spcBef>
              <a:buFont typeface="Arial" panose="020B0604020202020204" pitchFamily="34" charset="0"/>
              <a:buChar char="•"/>
            </a:pPr>
            <a:r>
              <a:rPr lang="en-US" sz="2000" dirty="0"/>
              <a:t>The </a:t>
            </a:r>
            <a:r>
              <a:rPr lang="en-US" sz="2000" b="1" i="1" dirty="0"/>
              <a:t>When I’m 65</a:t>
            </a:r>
            <a:r>
              <a:rPr lang="en-US" sz="2000" dirty="0"/>
              <a:t> documentary explores:	</a:t>
            </a:r>
          </a:p>
          <a:p>
            <a:pPr marL="731520" lvl="5" indent="-365760">
              <a:spcBef>
                <a:spcPts val="1200"/>
              </a:spcBef>
              <a:buFont typeface="Courier New" panose="02070309020205020404" pitchFamily="49" charset="0"/>
              <a:buChar char="o"/>
            </a:pPr>
            <a:r>
              <a:rPr lang="en-US" dirty="0"/>
              <a:t>Multi-generational approaches to retirement</a:t>
            </a:r>
          </a:p>
          <a:p>
            <a:pPr marL="731520" lvl="3" indent="-365760">
              <a:spcBef>
                <a:spcPts val="1200"/>
              </a:spcBef>
              <a:buFont typeface="Courier New" panose="02070309020205020404" pitchFamily="49" charset="0"/>
              <a:buChar char="o"/>
            </a:pPr>
            <a:r>
              <a:rPr lang="en-US" dirty="0"/>
              <a:t>Changing attitudes toward work, debt, housing, and financial fraud</a:t>
            </a:r>
          </a:p>
          <a:p>
            <a:pPr marL="731520" lvl="3" indent="-365760">
              <a:spcBef>
                <a:spcPts val="1200"/>
              </a:spcBef>
              <a:buFont typeface="Courier New" panose="02070309020205020404" pitchFamily="49" charset="0"/>
              <a:buChar char="o"/>
            </a:pPr>
            <a:r>
              <a:rPr lang="en-US" dirty="0"/>
              <a:t>Choices Americans of all ages must make to plan for a financially secure future</a:t>
            </a:r>
          </a:p>
          <a:p>
            <a:pPr marL="342900" indent="-342900">
              <a:spcBef>
                <a:spcPts val="1200"/>
              </a:spcBef>
              <a:buFont typeface="Arial" panose="020B0604020202020204" pitchFamily="34" charset="0"/>
              <a:buChar char="•"/>
            </a:pPr>
            <a:r>
              <a:rPr lang="en-US" sz="2000" dirty="0"/>
              <a:t>The </a:t>
            </a:r>
            <a:r>
              <a:rPr lang="en-US" sz="2000" b="1" i="1" dirty="0"/>
              <a:t>When I’m 65 </a:t>
            </a:r>
            <a:r>
              <a:rPr lang="en-US" sz="2000" dirty="0"/>
              <a:t>community engagement program uses screenings of the documentary, engagement videos, booklets, in-person training, and other resources to stimulate discussions and online activity to help individuals and families prepare for a financially secure retirement. </a:t>
            </a:r>
            <a:r>
              <a:rPr lang="en-US" sz="2200" dirty="0"/>
              <a:t> </a:t>
            </a:r>
          </a:p>
          <a:p>
            <a:pPr algn="ctr">
              <a:spcBef>
                <a:spcPts val="1200"/>
              </a:spcBef>
            </a:pPr>
            <a:r>
              <a:rPr lang="en-US" dirty="0">
                <a:hlinkClick r:id="rId2"/>
              </a:rPr>
              <a:t>www.wi65.org</a:t>
            </a:r>
            <a:r>
              <a:rPr lang="en-US" dirty="0"/>
              <a:t> | </a:t>
            </a:r>
            <a:r>
              <a:rPr lang="en-US" dirty="0">
                <a:hlinkClick r:id="rId3"/>
              </a:rPr>
              <a:t>facebook.com/WI65Project </a:t>
            </a:r>
            <a:r>
              <a:rPr lang="en-US" dirty="0"/>
              <a:t>| </a:t>
            </a:r>
            <a:r>
              <a:rPr lang="en-US" dirty="0">
                <a:hlinkClick r:id="rId4"/>
              </a:rPr>
              <a:t>twitter.com/WI65Project</a:t>
            </a:r>
            <a:endParaRPr lang="en-US" sz="2200" dirty="0"/>
          </a:p>
        </p:txBody>
      </p:sp>
    </p:spTree>
    <p:extLst>
      <p:ext uri="{BB962C8B-B14F-4D97-AF65-F5344CB8AC3E}">
        <p14:creationId xmlns:p14="http://schemas.microsoft.com/office/powerpoint/2010/main" val="260392209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249793E-B03D-4297-AFC7-EAE4A9C62AD6}"/>
              </a:ext>
            </a:extLst>
          </p:cNvPr>
          <p:cNvPicPr>
            <a:picLocks noGrp="1" noChangeAspect="1"/>
          </p:cNvPicPr>
          <p:nvPr>
            <p:ph type="pic" sz="quarter" idx="10"/>
          </p:nvPr>
        </p:nvPicPr>
        <p:blipFill rotWithShape="1">
          <a:blip r:embed="rId2"/>
          <a:srcRect t="15888" b="15888"/>
          <a:stretch/>
        </p:blipFill>
        <p:spPr>
          <a:xfrm>
            <a:off x="7750044" y="1469390"/>
            <a:ext cx="4334583" cy="4251960"/>
          </a:xfrm>
          <a:prstGeom prst="ellipse">
            <a:avLst/>
          </a:prstGeom>
        </p:spPr>
      </p:pic>
      <p:sp>
        <p:nvSpPr>
          <p:cNvPr id="3" name="Text Placeholder 2">
            <a:extLst>
              <a:ext uri="{FF2B5EF4-FFF2-40B4-BE49-F238E27FC236}">
                <a16:creationId xmlns:a16="http://schemas.microsoft.com/office/drawing/2014/main" id="{F72BAA10-7BD9-4E8F-8805-2A996413EB7E}"/>
              </a:ext>
            </a:extLst>
          </p:cNvPr>
          <p:cNvSpPr>
            <a:spLocks noGrp="1"/>
          </p:cNvSpPr>
          <p:nvPr>
            <p:ph type="body" sz="quarter" idx="11"/>
          </p:nvPr>
        </p:nvSpPr>
        <p:spPr>
          <a:xfrm>
            <a:off x="469900" y="1384300"/>
            <a:ext cx="5710563" cy="4337050"/>
          </a:xfrm>
        </p:spPr>
        <p:txBody>
          <a:bodyPr/>
          <a:lstStyle/>
          <a:p>
            <a:pPr marL="0" indent="0">
              <a:buNone/>
            </a:pPr>
            <a:r>
              <a:rPr lang="en-US" sz="2400" dirty="0"/>
              <a:t>Now that you've learned more about key ways to launch your retirement savings, you're ready to put a plan into action. </a:t>
            </a:r>
          </a:p>
          <a:p>
            <a:pPr marL="0" indent="0">
              <a:buNone/>
            </a:pPr>
            <a:r>
              <a:rPr lang="en-US" sz="2400" dirty="0"/>
              <a:t>Let’s put your knowledge to the test with these six questions!</a:t>
            </a:r>
          </a:p>
        </p:txBody>
      </p:sp>
      <p:sp>
        <p:nvSpPr>
          <p:cNvPr id="4" name="Title 3">
            <a:extLst>
              <a:ext uri="{FF2B5EF4-FFF2-40B4-BE49-F238E27FC236}">
                <a16:creationId xmlns:a16="http://schemas.microsoft.com/office/drawing/2014/main" id="{56E7F07A-045B-4F54-9C70-92A4BA57C276}"/>
              </a:ext>
            </a:extLst>
          </p:cNvPr>
          <p:cNvSpPr>
            <a:spLocks noGrp="1"/>
          </p:cNvSpPr>
          <p:nvPr>
            <p:ph type="title"/>
          </p:nvPr>
        </p:nvSpPr>
        <p:spPr>
          <a:xfrm>
            <a:off x="359602" y="283704"/>
            <a:ext cx="10363816" cy="731521"/>
          </a:xfrm>
        </p:spPr>
        <p:txBody>
          <a:bodyPr/>
          <a:lstStyle/>
          <a:p>
            <a:r>
              <a:rPr lang="en-US" sz="4400" b="1" dirty="0"/>
              <a:t>Quiz: Test your financial know-how</a:t>
            </a:r>
          </a:p>
        </p:txBody>
      </p:sp>
    </p:spTree>
    <p:extLst>
      <p:ext uri="{BB962C8B-B14F-4D97-AF65-F5344CB8AC3E}">
        <p14:creationId xmlns:p14="http://schemas.microsoft.com/office/powerpoint/2010/main" val="51290199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08AEC-EC24-4843-8820-862AEC5331DE}"/>
              </a:ext>
            </a:extLst>
          </p:cNvPr>
          <p:cNvSpPr>
            <a:spLocks noGrp="1"/>
          </p:cNvSpPr>
          <p:nvPr>
            <p:ph type="body" sz="quarter" idx="10"/>
          </p:nvPr>
        </p:nvSpPr>
        <p:spPr>
          <a:xfrm>
            <a:off x="360363" y="1776845"/>
            <a:ext cx="5548068" cy="3948545"/>
          </a:xfrm>
        </p:spPr>
        <p:txBody>
          <a:bodyPr/>
          <a:lstStyle/>
          <a:p>
            <a:pPr marL="0" indent="0">
              <a:lnSpc>
                <a:spcPct val="100000"/>
              </a:lnSpc>
              <a:spcBef>
                <a:spcPts val="1200"/>
              </a:spcBef>
              <a:spcAft>
                <a:spcPts val="600"/>
              </a:spcAft>
              <a:buNone/>
            </a:pPr>
            <a:r>
              <a:rPr lang="en-US" sz="2200" b="1" cap="all" dirty="0"/>
              <a:t>Question #1</a:t>
            </a:r>
          </a:p>
          <a:p>
            <a:pPr marL="0" indent="0">
              <a:lnSpc>
                <a:spcPct val="100000"/>
              </a:lnSpc>
              <a:spcBef>
                <a:spcPts val="1200"/>
              </a:spcBef>
              <a:spcAft>
                <a:spcPts val="600"/>
              </a:spcAft>
              <a:buNone/>
            </a:pPr>
            <a:r>
              <a:rPr lang="en-US" sz="2200" dirty="0"/>
              <a:t>Ashley, age 20, contributes $3,000 per year to an individual retirement account for 10 years, then stops, letting her money sit in the account. </a:t>
            </a:r>
          </a:p>
          <a:p>
            <a:pPr marL="0" indent="0">
              <a:lnSpc>
                <a:spcPct val="100000"/>
              </a:lnSpc>
              <a:spcBef>
                <a:spcPts val="1200"/>
              </a:spcBef>
              <a:spcAft>
                <a:spcPts val="600"/>
              </a:spcAft>
              <a:buNone/>
            </a:pPr>
            <a:r>
              <a:rPr lang="en-US" sz="2200" dirty="0"/>
              <a:t>Adam, age 30, contributes $3,000 each year to an IRA for 35 years. </a:t>
            </a:r>
          </a:p>
          <a:p>
            <a:pPr marL="0" indent="0">
              <a:lnSpc>
                <a:spcPct val="100000"/>
              </a:lnSpc>
              <a:spcBef>
                <a:spcPts val="1200"/>
              </a:spcBef>
              <a:spcAft>
                <a:spcPts val="600"/>
              </a:spcAft>
              <a:buNone/>
            </a:pPr>
            <a:r>
              <a:rPr lang="en-US" sz="2200" dirty="0"/>
              <a:t>Who will have more money at age 65, assuming they get identical investment returns of 8% annually?</a:t>
            </a:r>
          </a:p>
          <a:p>
            <a:endParaRPr lang="en-US" dirty="0"/>
          </a:p>
        </p:txBody>
      </p:sp>
      <p:sp>
        <p:nvSpPr>
          <p:cNvPr id="3" name="Text Placeholder 2">
            <a:extLst>
              <a:ext uri="{FF2B5EF4-FFF2-40B4-BE49-F238E27FC236}">
                <a16:creationId xmlns:a16="http://schemas.microsoft.com/office/drawing/2014/main" id="{358C8E0E-9FCA-400A-B2F7-2773BF32877C}"/>
              </a:ext>
            </a:extLst>
          </p:cNvPr>
          <p:cNvSpPr>
            <a:spLocks noGrp="1"/>
          </p:cNvSpPr>
          <p:nvPr>
            <p:ph type="body" sz="quarter" idx="11"/>
          </p:nvPr>
        </p:nvSpPr>
        <p:spPr>
          <a:xfrm>
            <a:off x="6351588" y="2117579"/>
            <a:ext cx="5261292" cy="3267075"/>
          </a:xfrm>
        </p:spPr>
        <p:txBody>
          <a:bodyPr/>
          <a:lstStyle/>
          <a:p>
            <a:pPr marL="365760" indent="-365760">
              <a:lnSpc>
                <a:spcPct val="100000"/>
              </a:lnSpc>
              <a:spcBef>
                <a:spcPts val="1200"/>
              </a:spcBef>
              <a:spcAft>
                <a:spcPts val="1200"/>
              </a:spcAft>
              <a:buFont typeface="Wingdings" panose="05000000000000000000" pitchFamily="2" charset="2"/>
              <a:buChar char="q"/>
            </a:pPr>
            <a:r>
              <a:rPr lang="en-US" sz="2200" dirty="0"/>
              <a:t>Ashley will have more money.</a:t>
            </a:r>
          </a:p>
          <a:p>
            <a:pPr marL="365760" indent="-365760">
              <a:lnSpc>
                <a:spcPct val="100000"/>
              </a:lnSpc>
              <a:spcBef>
                <a:spcPts val="1200"/>
              </a:spcBef>
              <a:spcAft>
                <a:spcPts val="1200"/>
              </a:spcAft>
              <a:buFont typeface="Wingdings" panose="05000000000000000000" pitchFamily="2" charset="2"/>
              <a:buChar char="q"/>
            </a:pPr>
            <a:r>
              <a:rPr lang="en-US" sz="2200" dirty="0"/>
              <a:t>Adam will have more money.</a:t>
            </a:r>
          </a:p>
          <a:p>
            <a:pPr marL="365760" indent="-365760">
              <a:lnSpc>
                <a:spcPct val="100000"/>
              </a:lnSpc>
              <a:spcBef>
                <a:spcPts val="1200"/>
              </a:spcBef>
              <a:spcAft>
                <a:spcPts val="1200"/>
              </a:spcAft>
              <a:buFont typeface="Wingdings" panose="05000000000000000000" pitchFamily="2" charset="2"/>
              <a:buChar char="q"/>
            </a:pPr>
            <a:r>
              <a:rPr lang="en-US" sz="2200" dirty="0"/>
              <a:t>Ashley and Adam will have equal amounts.</a:t>
            </a:r>
          </a:p>
        </p:txBody>
      </p:sp>
      <p:sp>
        <p:nvSpPr>
          <p:cNvPr id="4" name="Title 3">
            <a:extLst>
              <a:ext uri="{FF2B5EF4-FFF2-40B4-BE49-F238E27FC236}">
                <a16:creationId xmlns:a16="http://schemas.microsoft.com/office/drawing/2014/main" id="{A780112F-FB2A-4CD0-94CD-371A7C8099A1}"/>
              </a:ext>
            </a:extLst>
          </p:cNvPr>
          <p:cNvSpPr>
            <a:spLocks noGrp="1"/>
          </p:cNvSpPr>
          <p:nvPr>
            <p:ph type="title"/>
          </p:nvPr>
        </p:nvSpPr>
        <p:spPr>
          <a:xfrm>
            <a:off x="359601" y="283704"/>
            <a:ext cx="10446943" cy="731521"/>
          </a:xfrm>
        </p:spPr>
        <p:txBody>
          <a:bodyPr/>
          <a:lstStyle/>
          <a:p>
            <a:r>
              <a:rPr lang="en-US" sz="4400" b="1" dirty="0"/>
              <a:t>Quiz: Test your financial know-how</a:t>
            </a:r>
          </a:p>
        </p:txBody>
      </p:sp>
    </p:spTree>
    <p:extLst>
      <p:ext uri="{BB962C8B-B14F-4D97-AF65-F5344CB8AC3E}">
        <p14:creationId xmlns:p14="http://schemas.microsoft.com/office/powerpoint/2010/main" val="370942844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52865F-A41A-407D-AA6D-1299D4669280}"/>
              </a:ext>
            </a:extLst>
          </p:cNvPr>
          <p:cNvSpPr>
            <a:spLocks noGrp="1"/>
          </p:cNvSpPr>
          <p:nvPr>
            <p:ph type="body" sz="quarter" idx="11"/>
          </p:nvPr>
        </p:nvSpPr>
        <p:spPr>
          <a:xfrm>
            <a:off x="469900" y="1384300"/>
            <a:ext cx="7611110" cy="4337050"/>
          </a:xfrm>
        </p:spPr>
        <p:txBody>
          <a:bodyPr/>
          <a:lstStyle/>
          <a:p>
            <a:pPr marL="0" indent="0">
              <a:lnSpc>
                <a:spcPct val="100000"/>
              </a:lnSpc>
              <a:spcBef>
                <a:spcPts val="1200"/>
              </a:spcBef>
              <a:spcAft>
                <a:spcPts val="600"/>
              </a:spcAft>
              <a:buNone/>
            </a:pPr>
            <a:r>
              <a:rPr lang="en-US" sz="2200" b="1" cap="all" dirty="0"/>
              <a:t>The answer?</a:t>
            </a:r>
          </a:p>
          <a:p>
            <a:pPr marL="0" indent="0">
              <a:lnSpc>
                <a:spcPct val="100000"/>
              </a:lnSpc>
              <a:spcBef>
                <a:spcPts val="1200"/>
              </a:spcBef>
              <a:spcAft>
                <a:spcPts val="600"/>
              </a:spcAft>
              <a:buNone/>
            </a:pPr>
            <a:r>
              <a:rPr lang="en-US" sz="2200" dirty="0"/>
              <a:t>Given the same return on their investments, thanks to the magic of compounding Ashley comes out ahead. </a:t>
            </a:r>
          </a:p>
          <a:p>
            <a:pPr marL="0" indent="0">
              <a:lnSpc>
                <a:spcPct val="100000"/>
              </a:lnSpc>
              <a:spcBef>
                <a:spcPts val="1200"/>
              </a:spcBef>
              <a:spcAft>
                <a:spcPts val="600"/>
              </a:spcAft>
              <a:buNone/>
            </a:pPr>
            <a:r>
              <a:rPr lang="en-US" sz="2200" dirty="0"/>
              <a:t>Even though she stopped contributing after only 10 years, her money will grow to about $694,000 by the time she retires, assuming an 8% annual return. </a:t>
            </a:r>
          </a:p>
          <a:p>
            <a:pPr marL="0" indent="0">
              <a:lnSpc>
                <a:spcPct val="100000"/>
              </a:lnSpc>
              <a:spcBef>
                <a:spcPts val="1200"/>
              </a:spcBef>
              <a:spcAft>
                <a:spcPts val="600"/>
              </a:spcAft>
              <a:buNone/>
            </a:pPr>
            <a:r>
              <a:rPr lang="en-US" sz="2200" dirty="0"/>
              <a:t>Adam, who got a late start, but pitched in more money out of pocket, will amass about $558,000. </a:t>
            </a:r>
          </a:p>
          <a:p>
            <a:pPr marL="0" indent="0">
              <a:buNone/>
            </a:pPr>
            <a:endParaRPr lang="en-US" dirty="0"/>
          </a:p>
        </p:txBody>
      </p:sp>
      <p:sp>
        <p:nvSpPr>
          <p:cNvPr id="3" name="Title 2">
            <a:extLst>
              <a:ext uri="{FF2B5EF4-FFF2-40B4-BE49-F238E27FC236}">
                <a16:creationId xmlns:a16="http://schemas.microsoft.com/office/drawing/2014/main" id="{0F43FF03-E64B-41FA-A040-145B75755C2B}"/>
              </a:ext>
            </a:extLst>
          </p:cNvPr>
          <p:cNvSpPr>
            <a:spLocks noGrp="1"/>
          </p:cNvSpPr>
          <p:nvPr>
            <p:ph type="title"/>
          </p:nvPr>
        </p:nvSpPr>
        <p:spPr>
          <a:xfrm>
            <a:off x="359602" y="283704"/>
            <a:ext cx="10498898" cy="731521"/>
          </a:xfrm>
        </p:spPr>
        <p:txBody>
          <a:bodyPr/>
          <a:lstStyle/>
          <a:p>
            <a:r>
              <a:rPr lang="en-US" sz="4400" b="1" dirty="0"/>
              <a:t>Quiz: Test your financial know-how</a:t>
            </a:r>
          </a:p>
        </p:txBody>
      </p:sp>
    </p:spTree>
    <p:extLst>
      <p:ext uri="{BB962C8B-B14F-4D97-AF65-F5344CB8AC3E}">
        <p14:creationId xmlns:p14="http://schemas.microsoft.com/office/powerpoint/2010/main" val="303416000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E24232-B6A0-4DC4-81C5-F3EAE9E88114}"/>
              </a:ext>
            </a:extLst>
          </p:cNvPr>
          <p:cNvSpPr>
            <a:spLocks noGrp="1"/>
          </p:cNvSpPr>
          <p:nvPr>
            <p:ph type="body" sz="quarter" idx="10"/>
          </p:nvPr>
        </p:nvSpPr>
        <p:spPr>
          <a:xfrm>
            <a:off x="359601" y="1928178"/>
            <a:ext cx="5459412" cy="3267075"/>
          </a:xfrm>
        </p:spPr>
        <p:txBody>
          <a:bodyPr/>
          <a:lstStyle/>
          <a:p>
            <a:pPr marL="0" indent="0">
              <a:lnSpc>
                <a:spcPct val="100000"/>
              </a:lnSpc>
              <a:spcBef>
                <a:spcPts val="1200"/>
              </a:spcBef>
              <a:spcAft>
                <a:spcPts val="600"/>
              </a:spcAft>
              <a:buNone/>
            </a:pPr>
            <a:r>
              <a:rPr lang="en-US" sz="2200" b="1" cap="all" dirty="0"/>
              <a:t>Question #2</a:t>
            </a:r>
          </a:p>
          <a:p>
            <a:pPr marL="0" indent="0">
              <a:lnSpc>
                <a:spcPct val="100000"/>
              </a:lnSpc>
              <a:spcBef>
                <a:spcPts val="1200"/>
              </a:spcBef>
              <a:spcAft>
                <a:spcPts val="600"/>
              </a:spcAft>
              <a:buNone/>
            </a:pPr>
            <a:r>
              <a:rPr lang="en-US" sz="2200" dirty="0"/>
              <a:t>True or false: </a:t>
            </a:r>
          </a:p>
          <a:p>
            <a:pPr marL="0" indent="0">
              <a:lnSpc>
                <a:spcPct val="100000"/>
              </a:lnSpc>
              <a:spcBef>
                <a:spcPts val="1200"/>
              </a:spcBef>
              <a:spcAft>
                <a:spcPts val="600"/>
              </a:spcAft>
              <a:buNone/>
            </a:pPr>
            <a:r>
              <a:rPr lang="en-US" sz="2200" dirty="0"/>
              <a:t>You can withdraw contributions you made to a Roth IRA at any time, for any purpose without paying any taxes or penalties, and without having to pay it back — ever.</a:t>
            </a:r>
          </a:p>
        </p:txBody>
      </p:sp>
      <p:sp>
        <p:nvSpPr>
          <p:cNvPr id="3" name="Text Placeholder 2">
            <a:extLst>
              <a:ext uri="{FF2B5EF4-FFF2-40B4-BE49-F238E27FC236}">
                <a16:creationId xmlns:a16="http://schemas.microsoft.com/office/drawing/2014/main" id="{072F80CA-0833-48D3-995E-0E43CE2C218E}"/>
              </a:ext>
            </a:extLst>
          </p:cNvPr>
          <p:cNvSpPr>
            <a:spLocks noGrp="1"/>
          </p:cNvSpPr>
          <p:nvPr>
            <p:ph type="body" sz="quarter" idx="11"/>
          </p:nvPr>
        </p:nvSpPr>
        <p:spPr>
          <a:xfrm>
            <a:off x="6351588" y="2293938"/>
            <a:ext cx="5215572" cy="3267075"/>
          </a:xfrm>
        </p:spPr>
        <p:txBody>
          <a:bodyPr/>
          <a:lstStyle/>
          <a:p>
            <a:pPr marL="365760" indent="-365760">
              <a:lnSpc>
                <a:spcPct val="100000"/>
              </a:lnSpc>
              <a:spcBef>
                <a:spcPts val="1200"/>
              </a:spcBef>
              <a:spcAft>
                <a:spcPts val="600"/>
              </a:spcAft>
              <a:buFont typeface="Wingdings" panose="05000000000000000000" pitchFamily="2" charset="2"/>
              <a:buChar char="q"/>
            </a:pPr>
            <a:r>
              <a:rPr lang="en-US" sz="2200" dirty="0"/>
              <a:t>True, Roth IRAs are big on flexibility.</a:t>
            </a:r>
          </a:p>
          <a:p>
            <a:pPr marL="365760" indent="-365760">
              <a:lnSpc>
                <a:spcPct val="100000"/>
              </a:lnSpc>
              <a:spcBef>
                <a:spcPts val="1200"/>
              </a:spcBef>
              <a:spcAft>
                <a:spcPts val="600"/>
              </a:spcAft>
              <a:buFont typeface="Wingdings" panose="05000000000000000000" pitchFamily="2" charset="2"/>
              <a:buChar char="q"/>
            </a:pPr>
            <a:r>
              <a:rPr lang="en-US" sz="2200" dirty="0"/>
              <a:t>False, that sounds too good to be true.</a:t>
            </a:r>
          </a:p>
        </p:txBody>
      </p:sp>
      <p:sp>
        <p:nvSpPr>
          <p:cNvPr id="4" name="Title 3">
            <a:extLst>
              <a:ext uri="{FF2B5EF4-FFF2-40B4-BE49-F238E27FC236}">
                <a16:creationId xmlns:a16="http://schemas.microsoft.com/office/drawing/2014/main" id="{6621B233-ECEE-40B8-8A3E-777935188BB1}"/>
              </a:ext>
            </a:extLst>
          </p:cNvPr>
          <p:cNvSpPr>
            <a:spLocks noGrp="1"/>
          </p:cNvSpPr>
          <p:nvPr>
            <p:ph type="title"/>
          </p:nvPr>
        </p:nvSpPr>
        <p:spPr>
          <a:xfrm>
            <a:off x="359601" y="283704"/>
            <a:ext cx="10550853" cy="731521"/>
          </a:xfrm>
        </p:spPr>
        <p:txBody>
          <a:bodyPr/>
          <a:lstStyle/>
          <a:p>
            <a:r>
              <a:rPr lang="en-US" sz="4400" b="1" dirty="0"/>
              <a:t>Quiz: Test your financial know-how</a:t>
            </a:r>
          </a:p>
        </p:txBody>
      </p:sp>
    </p:spTree>
    <p:extLst>
      <p:ext uri="{BB962C8B-B14F-4D97-AF65-F5344CB8AC3E}">
        <p14:creationId xmlns:p14="http://schemas.microsoft.com/office/powerpoint/2010/main" val="390692023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52865F-A41A-407D-AA6D-1299D4669280}"/>
              </a:ext>
            </a:extLst>
          </p:cNvPr>
          <p:cNvSpPr>
            <a:spLocks noGrp="1"/>
          </p:cNvSpPr>
          <p:nvPr>
            <p:ph type="body" sz="quarter" idx="11"/>
          </p:nvPr>
        </p:nvSpPr>
        <p:spPr>
          <a:xfrm>
            <a:off x="469899" y="1384300"/>
            <a:ext cx="7593445" cy="4337050"/>
          </a:xfrm>
        </p:spPr>
        <p:txBody>
          <a:bodyPr/>
          <a:lstStyle/>
          <a:p>
            <a:pPr marL="0" indent="0">
              <a:lnSpc>
                <a:spcPct val="100000"/>
              </a:lnSpc>
              <a:spcBef>
                <a:spcPts val="1200"/>
              </a:spcBef>
              <a:spcAft>
                <a:spcPts val="600"/>
              </a:spcAft>
              <a:buNone/>
            </a:pPr>
            <a:r>
              <a:rPr lang="en-US" sz="2200" b="1" cap="all" dirty="0"/>
              <a:t>The answer?</a:t>
            </a:r>
          </a:p>
          <a:p>
            <a:pPr marL="0" indent="0">
              <a:lnSpc>
                <a:spcPct val="100000"/>
              </a:lnSpc>
              <a:spcBef>
                <a:spcPts val="1200"/>
              </a:spcBef>
              <a:spcAft>
                <a:spcPts val="600"/>
              </a:spcAft>
              <a:buNone/>
            </a:pPr>
            <a:r>
              <a:rPr lang="en-US" sz="2200" dirty="0"/>
              <a:t>It’s true! The money you put into your Roth IRA is yours for the taking — even if you aren't retired. </a:t>
            </a:r>
          </a:p>
          <a:p>
            <a:pPr marL="0" indent="0">
              <a:lnSpc>
                <a:spcPct val="100000"/>
              </a:lnSpc>
              <a:spcBef>
                <a:spcPts val="1200"/>
              </a:spcBef>
              <a:spcAft>
                <a:spcPts val="600"/>
              </a:spcAft>
              <a:buNone/>
            </a:pPr>
            <a:r>
              <a:rPr lang="en-US" sz="2200" dirty="0"/>
              <a:t>The additional money your account earns from your contributions, however, cannot be touched until you’re 59½ and have had a Roth for at least five years. Otherwise, you'll owe taxes and a 10% early withdrawal penalty on earnings. </a:t>
            </a:r>
          </a:p>
          <a:p>
            <a:pPr marL="0" indent="0">
              <a:lnSpc>
                <a:spcPct val="100000"/>
              </a:lnSpc>
              <a:spcBef>
                <a:spcPts val="1200"/>
              </a:spcBef>
              <a:spcAft>
                <a:spcPts val="600"/>
              </a:spcAft>
              <a:buNone/>
            </a:pPr>
            <a:r>
              <a:rPr lang="en-US" sz="2200" dirty="0"/>
              <a:t>One exception: Once the money’s been in your account for five years, you can tap your earnings to buy your first home.</a:t>
            </a:r>
          </a:p>
          <a:p>
            <a:pPr marL="0" indent="0">
              <a:buNone/>
            </a:pPr>
            <a:endParaRPr lang="en-US" dirty="0"/>
          </a:p>
        </p:txBody>
      </p:sp>
      <p:sp>
        <p:nvSpPr>
          <p:cNvPr id="3" name="Title 2">
            <a:extLst>
              <a:ext uri="{FF2B5EF4-FFF2-40B4-BE49-F238E27FC236}">
                <a16:creationId xmlns:a16="http://schemas.microsoft.com/office/drawing/2014/main" id="{0F43FF03-E64B-41FA-A040-145B75755C2B}"/>
              </a:ext>
            </a:extLst>
          </p:cNvPr>
          <p:cNvSpPr>
            <a:spLocks noGrp="1"/>
          </p:cNvSpPr>
          <p:nvPr>
            <p:ph type="title"/>
          </p:nvPr>
        </p:nvSpPr>
        <p:spPr>
          <a:xfrm>
            <a:off x="359602" y="283704"/>
            <a:ext cx="10498898" cy="731521"/>
          </a:xfrm>
        </p:spPr>
        <p:txBody>
          <a:bodyPr/>
          <a:lstStyle/>
          <a:p>
            <a:r>
              <a:rPr lang="en-US" sz="4400" b="1" dirty="0"/>
              <a:t>Quiz: Test your financial know-how</a:t>
            </a:r>
          </a:p>
        </p:txBody>
      </p:sp>
    </p:spTree>
    <p:extLst>
      <p:ext uri="{BB962C8B-B14F-4D97-AF65-F5344CB8AC3E}">
        <p14:creationId xmlns:p14="http://schemas.microsoft.com/office/powerpoint/2010/main" val="234308073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CB707E-DC04-4908-90D6-67DF7A951766}"/>
              </a:ext>
            </a:extLst>
          </p:cNvPr>
          <p:cNvSpPr>
            <a:spLocks noGrp="1"/>
          </p:cNvSpPr>
          <p:nvPr>
            <p:ph type="body" sz="quarter" idx="10"/>
          </p:nvPr>
        </p:nvSpPr>
        <p:spPr>
          <a:xfrm>
            <a:off x="366712" y="1916748"/>
            <a:ext cx="5459412" cy="3267075"/>
          </a:xfrm>
        </p:spPr>
        <p:txBody>
          <a:bodyPr/>
          <a:lstStyle/>
          <a:p>
            <a:pPr marL="0" indent="0">
              <a:lnSpc>
                <a:spcPct val="100000"/>
              </a:lnSpc>
              <a:spcBef>
                <a:spcPts val="1200"/>
              </a:spcBef>
              <a:spcAft>
                <a:spcPts val="600"/>
              </a:spcAft>
              <a:buNone/>
            </a:pPr>
            <a:r>
              <a:rPr lang="en-US" sz="2200" b="1" cap="all" dirty="0"/>
              <a:t>Question #3:</a:t>
            </a:r>
          </a:p>
          <a:p>
            <a:pPr marL="0" indent="0">
              <a:lnSpc>
                <a:spcPct val="100000"/>
              </a:lnSpc>
              <a:spcBef>
                <a:spcPts val="1200"/>
              </a:spcBef>
              <a:spcAft>
                <a:spcPts val="600"/>
              </a:spcAft>
              <a:buNone/>
            </a:pPr>
            <a:r>
              <a:rPr lang="en-US" sz="2200" dirty="0"/>
              <a:t>True or false:</a:t>
            </a:r>
          </a:p>
          <a:p>
            <a:pPr marL="0" indent="0">
              <a:lnSpc>
                <a:spcPct val="100000"/>
              </a:lnSpc>
              <a:spcBef>
                <a:spcPts val="1200"/>
              </a:spcBef>
              <a:spcAft>
                <a:spcPts val="600"/>
              </a:spcAft>
              <a:buNone/>
            </a:pPr>
            <a:r>
              <a:rPr lang="en-US" sz="2200" dirty="0"/>
              <a:t>Risk plays a big role in retirement investing because markets can be unpredictable. That’s why you should stick with ultra-safe investments while you’re young.</a:t>
            </a:r>
          </a:p>
        </p:txBody>
      </p:sp>
      <p:sp>
        <p:nvSpPr>
          <p:cNvPr id="3" name="Text Placeholder 2">
            <a:extLst>
              <a:ext uri="{FF2B5EF4-FFF2-40B4-BE49-F238E27FC236}">
                <a16:creationId xmlns:a16="http://schemas.microsoft.com/office/drawing/2014/main" id="{CA254ED2-BFB3-491D-AA4A-2629C2415123}"/>
              </a:ext>
            </a:extLst>
          </p:cNvPr>
          <p:cNvSpPr>
            <a:spLocks noGrp="1"/>
          </p:cNvSpPr>
          <p:nvPr>
            <p:ph type="body" sz="quarter" idx="11"/>
          </p:nvPr>
        </p:nvSpPr>
        <p:spPr>
          <a:xfrm>
            <a:off x="6365878" y="2362518"/>
            <a:ext cx="5473700" cy="3267075"/>
          </a:xfrm>
        </p:spPr>
        <p:txBody>
          <a:bodyPr/>
          <a:lstStyle/>
          <a:p>
            <a:pPr marL="365760" indent="-365760">
              <a:lnSpc>
                <a:spcPct val="100000"/>
              </a:lnSpc>
              <a:spcBef>
                <a:spcPts val="1200"/>
              </a:spcBef>
              <a:spcAft>
                <a:spcPts val="600"/>
              </a:spcAft>
              <a:buFont typeface="Wingdings" panose="05000000000000000000" pitchFamily="2" charset="2"/>
              <a:buChar char="q"/>
            </a:pPr>
            <a:r>
              <a:rPr lang="en-US" sz="2200" dirty="0"/>
              <a:t>True, I want to protect my future nest egg at all costs.</a:t>
            </a:r>
          </a:p>
          <a:p>
            <a:pPr marL="365760" indent="-365760">
              <a:lnSpc>
                <a:spcPct val="100000"/>
              </a:lnSpc>
              <a:spcBef>
                <a:spcPts val="1200"/>
              </a:spcBef>
              <a:spcAft>
                <a:spcPts val="600"/>
              </a:spcAft>
              <a:buFont typeface="Wingdings" panose="05000000000000000000" pitchFamily="2" charset="2"/>
              <a:buChar char="q"/>
            </a:pPr>
            <a:r>
              <a:rPr lang="en-US" sz="2200" dirty="0"/>
              <a:t>False, I want my nest egg to grow with a smart mix of investments.</a:t>
            </a:r>
          </a:p>
        </p:txBody>
      </p:sp>
      <p:sp>
        <p:nvSpPr>
          <p:cNvPr id="4" name="Title 3">
            <a:extLst>
              <a:ext uri="{FF2B5EF4-FFF2-40B4-BE49-F238E27FC236}">
                <a16:creationId xmlns:a16="http://schemas.microsoft.com/office/drawing/2014/main" id="{A1B7E620-05F2-4A68-B168-2424EACC78B4}"/>
              </a:ext>
            </a:extLst>
          </p:cNvPr>
          <p:cNvSpPr>
            <a:spLocks noGrp="1"/>
          </p:cNvSpPr>
          <p:nvPr>
            <p:ph type="title"/>
          </p:nvPr>
        </p:nvSpPr>
        <p:spPr>
          <a:xfrm>
            <a:off x="359601" y="283704"/>
            <a:ext cx="10758671" cy="731521"/>
          </a:xfrm>
        </p:spPr>
        <p:txBody>
          <a:bodyPr/>
          <a:lstStyle/>
          <a:p>
            <a:r>
              <a:rPr lang="en-US" sz="4400" b="1" dirty="0"/>
              <a:t>Quiz: Test your financial know-how</a:t>
            </a:r>
            <a:endParaRPr lang="en-US" sz="4400" dirty="0"/>
          </a:p>
        </p:txBody>
      </p:sp>
    </p:spTree>
    <p:extLst>
      <p:ext uri="{BB962C8B-B14F-4D97-AF65-F5344CB8AC3E}">
        <p14:creationId xmlns:p14="http://schemas.microsoft.com/office/powerpoint/2010/main" val="35923987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D4D095-0DDB-41CB-B43A-B01A1A0DF8B0}"/>
              </a:ext>
            </a:extLst>
          </p:cNvPr>
          <p:cNvSpPr>
            <a:spLocks noGrp="1"/>
          </p:cNvSpPr>
          <p:nvPr>
            <p:ph type="body" sz="quarter" idx="11"/>
          </p:nvPr>
        </p:nvSpPr>
        <p:spPr>
          <a:xfrm>
            <a:off x="469899" y="1384300"/>
            <a:ext cx="8455891" cy="4337050"/>
          </a:xfrm>
        </p:spPr>
        <p:txBody>
          <a:bodyPr/>
          <a:lstStyle/>
          <a:p>
            <a:pPr marL="0" indent="0">
              <a:lnSpc>
                <a:spcPct val="100000"/>
              </a:lnSpc>
              <a:spcBef>
                <a:spcPts val="1200"/>
              </a:spcBef>
              <a:spcAft>
                <a:spcPts val="600"/>
              </a:spcAft>
              <a:buNone/>
            </a:pPr>
            <a:r>
              <a:rPr lang="en-US" sz="2200" b="1" cap="all" dirty="0"/>
              <a:t>The answer?</a:t>
            </a:r>
          </a:p>
          <a:p>
            <a:pPr marL="0" indent="0">
              <a:lnSpc>
                <a:spcPct val="100000"/>
              </a:lnSpc>
              <a:spcBef>
                <a:spcPts val="1200"/>
              </a:spcBef>
              <a:spcAft>
                <a:spcPts val="600"/>
              </a:spcAft>
              <a:buNone/>
            </a:pPr>
            <a:r>
              <a:rPr lang="en-US" sz="2200" dirty="0"/>
              <a:t>False. While it’s true that the value of investments can rise or fall, sticking with “safe” investments carries its own share of risk. That’s because safer investments (like bonds) typically don’t earn as much as riskier ones (like stocks). </a:t>
            </a:r>
          </a:p>
          <a:p>
            <a:pPr marL="0" indent="0">
              <a:lnSpc>
                <a:spcPct val="100000"/>
              </a:lnSpc>
              <a:spcBef>
                <a:spcPts val="1200"/>
              </a:spcBef>
              <a:spcAft>
                <a:spcPts val="600"/>
              </a:spcAft>
              <a:buNone/>
            </a:pPr>
            <a:r>
              <a:rPr lang="en-US" sz="2200" dirty="0"/>
              <a:t>While your nest egg might be more secure, it won’t grow as much or as quickly, resulting in less money when you’re ready to retire. The point is that when you’re young, you have time for a diversified portfolio to recover from losses in any given year.</a:t>
            </a:r>
          </a:p>
        </p:txBody>
      </p:sp>
      <p:sp>
        <p:nvSpPr>
          <p:cNvPr id="3" name="Title 2">
            <a:extLst>
              <a:ext uri="{FF2B5EF4-FFF2-40B4-BE49-F238E27FC236}">
                <a16:creationId xmlns:a16="http://schemas.microsoft.com/office/drawing/2014/main" id="{5BAC65A1-7638-4865-AF19-8A8767DC3125}"/>
              </a:ext>
            </a:extLst>
          </p:cNvPr>
          <p:cNvSpPr>
            <a:spLocks noGrp="1"/>
          </p:cNvSpPr>
          <p:nvPr>
            <p:ph type="title"/>
          </p:nvPr>
        </p:nvSpPr>
        <p:spPr>
          <a:xfrm>
            <a:off x="359601" y="283704"/>
            <a:ext cx="10488507" cy="731521"/>
          </a:xfrm>
        </p:spPr>
        <p:txBody>
          <a:bodyPr/>
          <a:lstStyle/>
          <a:p>
            <a:r>
              <a:rPr lang="en-US" sz="4400" b="1" dirty="0"/>
              <a:t>Quiz: Test your financial know-how</a:t>
            </a:r>
            <a:endParaRPr lang="en-US" sz="4400" dirty="0"/>
          </a:p>
        </p:txBody>
      </p:sp>
    </p:spTree>
    <p:extLst>
      <p:ext uri="{BB962C8B-B14F-4D97-AF65-F5344CB8AC3E}">
        <p14:creationId xmlns:p14="http://schemas.microsoft.com/office/powerpoint/2010/main" val="257744300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4EEA2D-C59A-463F-9D6C-836CF7CC79D6}"/>
              </a:ext>
            </a:extLst>
          </p:cNvPr>
          <p:cNvSpPr>
            <a:spLocks noGrp="1"/>
          </p:cNvSpPr>
          <p:nvPr>
            <p:ph type="body" sz="quarter" idx="10"/>
          </p:nvPr>
        </p:nvSpPr>
        <p:spPr>
          <a:xfrm>
            <a:off x="359602" y="1432907"/>
            <a:ext cx="5583998" cy="4717472"/>
          </a:xfrm>
        </p:spPr>
        <p:txBody>
          <a:bodyPr/>
          <a:lstStyle/>
          <a:p>
            <a:pPr marL="0" indent="0">
              <a:lnSpc>
                <a:spcPct val="100000"/>
              </a:lnSpc>
              <a:spcBef>
                <a:spcPts val="1200"/>
              </a:spcBef>
              <a:spcAft>
                <a:spcPts val="600"/>
              </a:spcAft>
              <a:buNone/>
            </a:pPr>
            <a:r>
              <a:rPr lang="en-US" sz="2200" b="1" cap="all" dirty="0"/>
              <a:t>Question #4</a:t>
            </a:r>
          </a:p>
          <a:p>
            <a:pPr marL="0" indent="0">
              <a:lnSpc>
                <a:spcPct val="100000"/>
              </a:lnSpc>
              <a:spcBef>
                <a:spcPts val="1200"/>
              </a:spcBef>
              <a:spcAft>
                <a:spcPts val="600"/>
              </a:spcAft>
              <a:buNone/>
            </a:pPr>
            <a:r>
              <a:rPr lang="en-US" sz="2200" dirty="0"/>
              <a:t>Which of the following statements about target date funds are correct?</a:t>
            </a:r>
          </a:p>
          <a:p>
            <a:pPr marL="457200" indent="-457200">
              <a:lnSpc>
                <a:spcPct val="100000"/>
              </a:lnSpc>
              <a:spcBef>
                <a:spcPts val="1200"/>
              </a:spcBef>
              <a:spcAft>
                <a:spcPts val="600"/>
              </a:spcAft>
              <a:buFont typeface="+mj-lt"/>
              <a:buAutoNum type="alphaUcPeriod"/>
            </a:pPr>
            <a:r>
              <a:rPr lang="en-US" sz="2200" dirty="0"/>
              <a:t>They’re named for the year you aim to retire, such as Retirement 2050.</a:t>
            </a:r>
          </a:p>
          <a:p>
            <a:pPr marL="457200" indent="-457200">
              <a:lnSpc>
                <a:spcPct val="100000"/>
              </a:lnSpc>
              <a:spcBef>
                <a:spcPts val="1200"/>
              </a:spcBef>
              <a:spcAft>
                <a:spcPts val="600"/>
              </a:spcAft>
              <a:buFont typeface="+mj-lt"/>
              <a:buAutoNum type="alphaUcPeriod"/>
            </a:pPr>
            <a:r>
              <a:rPr lang="en-US" sz="2200" dirty="0"/>
              <a:t>They invest in and automatically rebalance a mix of assets.</a:t>
            </a:r>
          </a:p>
          <a:p>
            <a:pPr marL="457200" indent="-457200">
              <a:lnSpc>
                <a:spcPct val="100000"/>
              </a:lnSpc>
              <a:spcBef>
                <a:spcPts val="1200"/>
              </a:spcBef>
              <a:spcAft>
                <a:spcPts val="600"/>
              </a:spcAft>
              <a:buFont typeface="+mj-lt"/>
              <a:buAutoNum type="alphaUcPeriod"/>
            </a:pPr>
            <a:r>
              <a:rPr lang="en-US" sz="2200" dirty="0"/>
              <a:t>They all follow the same timetable for adjusting toward more conservative investments.</a:t>
            </a:r>
          </a:p>
          <a:p>
            <a:pPr marL="0" indent="0">
              <a:buNone/>
            </a:pPr>
            <a:endParaRPr lang="en-US" dirty="0"/>
          </a:p>
        </p:txBody>
      </p:sp>
      <p:sp>
        <p:nvSpPr>
          <p:cNvPr id="3" name="Text Placeholder 2">
            <a:extLst>
              <a:ext uri="{FF2B5EF4-FFF2-40B4-BE49-F238E27FC236}">
                <a16:creationId xmlns:a16="http://schemas.microsoft.com/office/drawing/2014/main" id="{0DD90361-DF48-4655-AA2B-BE665CAC62B1}"/>
              </a:ext>
            </a:extLst>
          </p:cNvPr>
          <p:cNvSpPr>
            <a:spLocks noGrp="1"/>
          </p:cNvSpPr>
          <p:nvPr>
            <p:ph type="body" sz="quarter" idx="11"/>
          </p:nvPr>
        </p:nvSpPr>
        <p:spPr/>
        <p:txBody>
          <a:bodyPr/>
          <a:lstStyle/>
          <a:p>
            <a:pPr marL="365760" indent="-365760">
              <a:lnSpc>
                <a:spcPct val="100000"/>
              </a:lnSpc>
              <a:spcBef>
                <a:spcPts val="1200"/>
              </a:spcBef>
              <a:spcAft>
                <a:spcPts val="600"/>
              </a:spcAft>
              <a:buFont typeface="Wingdings" panose="05000000000000000000" pitchFamily="2" charset="2"/>
              <a:buChar char="q"/>
            </a:pPr>
            <a:r>
              <a:rPr lang="en-US" sz="2200" dirty="0"/>
              <a:t>A and C</a:t>
            </a:r>
          </a:p>
          <a:p>
            <a:pPr marL="365760" indent="-365760">
              <a:lnSpc>
                <a:spcPct val="100000"/>
              </a:lnSpc>
              <a:spcBef>
                <a:spcPts val="1200"/>
              </a:spcBef>
              <a:spcAft>
                <a:spcPts val="600"/>
              </a:spcAft>
              <a:buFont typeface="Wingdings" panose="05000000000000000000" pitchFamily="2" charset="2"/>
              <a:buChar char="q"/>
            </a:pPr>
            <a:r>
              <a:rPr lang="en-US" sz="2200" dirty="0"/>
              <a:t>B and C</a:t>
            </a:r>
          </a:p>
          <a:p>
            <a:pPr marL="365760" indent="-365760">
              <a:lnSpc>
                <a:spcPct val="100000"/>
              </a:lnSpc>
              <a:spcBef>
                <a:spcPts val="1200"/>
              </a:spcBef>
              <a:spcAft>
                <a:spcPts val="600"/>
              </a:spcAft>
              <a:buFont typeface="Wingdings" panose="05000000000000000000" pitchFamily="2" charset="2"/>
              <a:buChar char="q"/>
            </a:pPr>
            <a:r>
              <a:rPr lang="en-US" sz="2200" dirty="0"/>
              <a:t>A and B</a:t>
            </a:r>
          </a:p>
          <a:p>
            <a:pPr marL="0" indent="0">
              <a:buNone/>
            </a:pPr>
            <a:endParaRPr lang="en-US" dirty="0"/>
          </a:p>
        </p:txBody>
      </p:sp>
      <p:sp>
        <p:nvSpPr>
          <p:cNvPr id="4" name="Title 3">
            <a:extLst>
              <a:ext uri="{FF2B5EF4-FFF2-40B4-BE49-F238E27FC236}">
                <a16:creationId xmlns:a16="http://schemas.microsoft.com/office/drawing/2014/main" id="{7CCD7EC3-2772-4B8A-BBA8-74DBABF62D8F}"/>
              </a:ext>
            </a:extLst>
          </p:cNvPr>
          <p:cNvSpPr>
            <a:spLocks noGrp="1"/>
          </p:cNvSpPr>
          <p:nvPr>
            <p:ph type="title"/>
          </p:nvPr>
        </p:nvSpPr>
        <p:spPr>
          <a:xfrm>
            <a:off x="359602" y="283704"/>
            <a:ext cx="10384598" cy="731521"/>
          </a:xfrm>
        </p:spPr>
        <p:txBody>
          <a:bodyPr/>
          <a:lstStyle/>
          <a:p>
            <a:r>
              <a:rPr lang="en-US" sz="4400" b="1" dirty="0"/>
              <a:t>Quiz: Test your financial know-how</a:t>
            </a:r>
            <a:endParaRPr lang="en-US" dirty="0"/>
          </a:p>
        </p:txBody>
      </p:sp>
    </p:spTree>
    <p:extLst>
      <p:ext uri="{BB962C8B-B14F-4D97-AF65-F5344CB8AC3E}">
        <p14:creationId xmlns:p14="http://schemas.microsoft.com/office/powerpoint/2010/main" val="148471171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BCA2D7-9EE2-43E2-AD7B-914661EBE06D}"/>
              </a:ext>
            </a:extLst>
          </p:cNvPr>
          <p:cNvSpPr>
            <a:spLocks noGrp="1"/>
          </p:cNvSpPr>
          <p:nvPr>
            <p:ph type="body" sz="quarter" idx="11"/>
          </p:nvPr>
        </p:nvSpPr>
        <p:spPr>
          <a:xfrm>
            <a:off x="469899" y="1384300"/>
            <a:ext cx="7707745" cy="4455391"/>
          </a:xfrm>
        </p:spPr>
        <p:txBody>
          <a:bodyPr/>
          <a:lstStyle/>
          <a:p>
            <a:pPr marL="0" indent="0">
              <a:lnSpc>
                <a:spcPct val="100000"/>
              </a:lnSpc>
              <a:spcBef>
                <a:spcPts val="1200"/>
              </a:spcBef>
              <a:spcAft>
                <a:spcPts val="600"/>
              </a:spcAft>
              <a:buNone/>
            </a:pPr>
            <a:r>
              <a:rPr lang="en-US" sz="2200" b="1" cap="all" dirty="0"/>
              <a:t>The answer?</a:t>
            </a:r>
          </a:p>
          <a:p>
            <a:pPr marL="0" indent="0">
              <a:lnSpc>
                <a:spcPct val="100000"/>
              </a:lnSpc>
              <a:spcBef>
                <a:spcPts val="1200"/>
              </a:spcBef>
              <a:spcAft>
                <a:spcPts val="600"/>
              </a:spcAft>
              <a:buNone/>
            </a:pPr>
            <a:r>
              <a:rPr lang="en-US" sz="2200" dirty="0"/>
              <a:t>A and B are correct. Target date funds don’t take a uniform approach as the target date nears. </a:t>
            </a:r>
          </a:p>
          <a:p>
            <a:pPr marL="0" indent="0">
              <a:lnSpc>
                <a:spcPct val="100000"/>
              </a:lnSpc>
              <a:spcBef>
                <a:spcPts val="1200"/>
              </a:spcBef>
              <a:spcAft>
                <a:spcPts val="600"/>
              </a:spcAft>
              <a:buNone/>
            </a:pPr>
            <a:r>
              <a:rPr lang="en-US" sz="2200" dirty="0"/>
              <a:t>While all generally provide for more investment in stocks for younger investors and more investments in fixed income for investors near or at retirement, the paths used by different fund providers vary. </a:t>
            </a:r>
          </a:p>
          <a:p>
            <a:pPr marL="0" indent="0">
              <a:lnSpc>
                <a:spcPct val="100000"/>
              </a:lnSpc>
              <a:spcBef>
                <a:spcPts val="1200"/>
              </a:spcBef>
              <a:spcAft>
                <a:spcPts val="600"/>
              </a:spcAft>
              <a:buNone/>
            </a:pPr>
            <a:r>
              <a:rPr lang="en-US" sz="2200" dirty="0"/>
              <a:t>Some funds will reach their most conservative asset mix at or shortly after the target date. Others reach their most conservative asset mix 10, 20, or more years after the target date.</a:t>
            </a:r>
          </a:p>
          <a:p>
            <a:pPr marL="0" indent="0">
              <a:buNone/>
            </a:pPr>
            <a:endParaRPr lang="en-US" dirty="0"/>
          </a:p>
        </p:txBody>
      </p:sp>
      <p:sp>
        <p:nvSpPr>
          <p:cNvPr id="3" name="Title 2">
            <a:extLst>
              <a:ext uri="{FF2B5EF4-FFF2-40B4-BE49-F238E27FC236}">
                <a16:creationId xmlns:a16="http://schemas.microsoft.com/office/drawing/2014/main" id="{31E7C882-40DB-41C3-A8B2-EF02619E3BB3}"/>
              </a:ext>
            </a:extLst>
          </p:cNvPr>
          <p:cNvSpPr>
            <a:spLocks noGrp="1"/>
          </p:cNvSpPr>
          <p:nvPr>
            <p:ph type="title"/>
          </p:nvPr>
        </p:nvSpPr>
        <p:spPr>
          <a:xfrm>
            <a:off x="359601" y="283704"/>
            <a:ext cx="10436553" cy="731521"/>
          </a:xfrm>
        </p:spPr>
        <p:txBody>
          <a:bodyPr/>
          <a:lstStyle/>
          <a:p>
            <a:r>
              <a:rPr lang="en-US" sz="4400" b="1" dirty="0"/>
              <a:t>Quiz: Test your financial know-how</a:t>
            </a:r>
            <a:endParaRPr lang="en-US" sz="4400" dirty="0"/>
          </a:p>
        </p:txBody>
      </p:sp>
    </p:spTree>
    <p:extLst>
      <p:ext uri="{BB962C8B-B14F-4D97-AF65-F5344CB8AC3E}">
        <p14:creationId xmlns:p14="http://schemas.microsoft.com/office/powerpoint/2010/main" val="243359783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3B3CF1-EE0C-454E-9859-F36323686AD2}"/>
              </a:ext>
            </a:extLst>
          </p:cNvPr>
          <p:cNvSpPr>
            <a:spLocks noGrp="1"/>
          </p:cNvSpPr>
          <p:nvPr>
            <p:ph type="body" sz="quarter" idx="10"/>
          </p:nvPr>
        </p:nvSpPr>
        <p:spPr>
          <a:xfrm>
            <a:off x="360363" y="1795462"/>
            <a:ext cx="5459412" cy="3267075"/>
          </a:xfrm>
        </p:spPr>
        <p:txBody>
          <a:bodyPr/>
          <a:lstStyle/>
          <a:p>
            <a:pPr marL="0" indent="0">
              <a:lnSpc>
                <a:spcPct val="100000"/>
              </a:lnSpc>
              <a:spcBef>
                <a:spcPts val="1200"/>
              </a:spcBef>
              <a:spcAft>
                <a:spcPts val="600"/>
              </a:spcAft>
              <a:buNone/>
            </a:pPr>
            <a:r>
              <a:rPr lang="en-US" sz="2200" b="1" dirty="0"/>
              <a:t>Question #5</a:t>
            </a:r>
          </a:p>
          <a:p>
            <a:pPr marL="0" indent="0">
              <a:lnSpc>
                <a:spcPct val="100000"/>
              </a:lnSpc>
              <a:spcBef>
                <a:spcPts val="1200"/>
              </a:spcBef>
              <a:spcAft>
                <a:spcPts val="600"/>
              </a:spcAft>
              <a:buNone/>
            </a:pPr>
            <a:r>
              <a:rPr lang="en-US" sz="2200" dirty="0"/>
              <a:t>True or false: </a:t>
            </a:r>
          </a:p>
          <a:p>
            <a:pPr marL="0" indent="0">
              <a:lnSpc>
                <a:spcPct val="100000"/>
              </a:lnSpc>
              <a:spcBef>
                <a:spcPts val="1200"/>
              </a:spcBef>
              <a:spcAft>
                <a:spcPts val="600"/>
              </a:spcAft>
              <a:buNone/>
            </a:pPr>
            <a:r>
              <a:rPr lang="en-US" sz="2200" dirty="0"/>
              <a:t>Buying a single company's stock usually provides a safer return than a stock mutual fund or exchange-traded fund.</a:t>
            </a:r>
          </a:p>
        </p:txBody>
      </p:sp>
      <p:sp>
        <p:nvSpPr>
          <p:cNvPr id="3" name="Text Placeholder 2">
            <a:extLst>
              <a:ext uri="{FF2B5EF4-FFF2-40B4-BE49-F238E27FC236}">
                <a16:creationId xmlns:a16="http://schemas.microsoft.com/office/drawing/2014/main" id="{664B8BF6-D8C2-4A4C-9952-8863EB89F85A}"/>
              </a:ext>
            </a:extLst>
          </p:cNvPr>
          <p:cNvSpPr>
            <a:spLocks noGrp="1"/>
          </p:cNvSpPr>
          <p:nvPr>
            <p:ph type="body" sz="quarter" idx="11"/>
          </p:nvPr>
        </p:nvSpPr>
        <p:spPr>
          <a:xfrm>
            <a:off x="6351588" y="2362518"/>
            <a:ext cx="5473700" cy="3267075"/>
          </a:xfrm>
        </p:spPr>
        <p:txBody>
          <a:bodyPr/>
          <a:lstStyle/>
          <a:p>
            <a:pPr marL="365760" indent="-365760">
              <a:lnSpc>
                <a:spcPct val="100000"/>
              </a:lnSpc>
              <a:spcBef>
                <a:spcPts val="1200"/>
              </a:spcBef>
              <a:spcAft>
                <a:spcPts val="600"/>
              </a:spcAft>
              <a:buFont typeface="Wingdings" panose="05000000000000000000" pitchFamily="2" charset="2"/>
              <a:buChar char="q"/>
            </a:pPr>
            <a:r>
              <a:rPr lang="en-US" sz="2200" dirty="0"/>
              <a:t>True</a:t>
            </a:r>
          </a:p>
          <a:p>
            <a:pPr marL="365760" indent="-365760">
              <a:lnSpc>
                <a:spcPct val="100000"/>
              </a:lnSpc>
              <a:spcBef>
                <a:spcPts val="1200"/>
              </a:spcBef>
              <a:spcAft>
                <a:spcPts val="600"/>
              </a:spcAft>
              <a:buFont typeface="Wingdings" panose="05000000000000000000" pitchFamily="2" charset="2"/>
              <a:buChar char="q"/>
            </a:pPr>
            <a:r>
              <a:rPr lang="en-US" sz="2200" dirty="0"/>
              <a:t>False</a:t>
            </a:r>
          </a:p>
        </p:txBody>
      </p:sp>
      <p:sp>
        <p:nvSpPr>
          <p:cNvPr id="4" name="Title 3">
            <a:extLst>
              <a:ext uri="{FF2B5EF4-FFF2-40B4-BE49-F238E27FC236}">
                <a16:creationId xmlns:a16="http://schemas.microsoft.com/office/drawing/2014/main" id="{5BF3C67C-C376-4D8D-9848-3F3DBB6975AC}"/>
              </a:ext>
            </a:extLst>
          </p:cNvPr>
          <p:cNvSpPr>
            <a:spLocks noGrp="1"/>
          </p:cNvSpPr>
          <p:nvPr>
            <p:ph type="title"/>
          </p:nvPr>
        </p:nvSpPr>
        <p:spPr>
          <a:xfrm>
            <a:off x="359601" y="283704"/>
            <a:ext cx="10717107" cy="731521"/>
          </a:xfrm>
        </p:spPr>
        <p:txBody>
          <a:bodyPr/>
          <a:lstStyle/>
          <a:p>
            <a:r>
              <a:rPr lang="en-US" sz="4400" b="1" dirty="0"/>
              <a:t>Quiz: Test your financial know-how</a:t>
            </a:r>
            <a:endParaRPr lang="en-US" sz="4400" dirty="0"/>
          </a:p>
        </p:txBody>
      </p:sp>
    </p:spTree>
    <p:extLst>
      <p:ext uri="{BB962C8B-B14F-4D97-AF65-F5344CB8AC3E}">
        <p14:creationId xmlns:p14="http://schemas.microsoft.com/office/powerpoint/2010/main" val="265197230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EB51-79CD-42A8-BA12-996188AD239F}"/>
              </a:ext>
            </a:extLst>
          </p:cNvPr>
          <p:cNvSpPr>
            <a:spLocks noGrp="1"/>
          </p:cNvSpPr>
          <p:nvPr>
            <p:ph type="title"/>
          </p:nvPr>
        </p:nvSpPr>
        <p:spPr>
          <a:xfrm>
            <a:off x="359601" y="283704"/>
            <a:ext cx="9210425" cy="731521"/>
          </a:xfrm>
        </p:spPr>
        <p:txBody>
          <a:bodyPr/>
          <a:lstStyle/>
          <a:p>
            <a:r>
              <a:rPr lang="en-US" i="1" dirty="0"/>
              <a:t>When I’m 65</a:t>
            </a:r>
            <a:r>
              <a:rPr lang="en-US" dirty="0"/>
              <a:t> program partners</a:t>
            </a:r>
          </a:p>
        </p:txBody>
      </p:sp>
      <p:sp>
        <p:nvSpPr>
          <p:cNvPr id="3" name="TextBox 2">
            <a:extLst>
              <a:ext uri="{FF2B5EF4-FFF2-40B4-BE49-F238E27FC236}">
                <a16:creationId xmlns:a16="http://schemas.microsoft.com/office/drawing/2014/main" id="{E44F8A85-A874-4C1D-BA33-6400E0FB4767}"/>
              </a:ext>
            </a:extLst>
          </p:cNvPr>
          <p:cNvSpPr txBox="1"/>
          <p:nvPr/>
        </p:nvSpPr>
        <p:spPr>
          <a:xfrm>
            <a:off x="458753" y="1305342"/>
            <a:ext cx="8236839" cy="48320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dirty="0"/>
              <a:t>The </a:t>
            </a:r>
            <a:r>
              <a:rPr lang="en-US" sz="1600" b="1" i="1" dirty="0"/>
              <a:t>When I’m 65</a:t>
            </a:r>
            <a:r>
              <a:rPr lang="en-US" sz="1600" i="1" dirty="0"/>
              <a:t> d</a:t>
            </a:r>
            <a:r>
              <a:rPr lang="en-US" sz="1600" dirty="0"/>
              <a:t>ocumentary and community engagement program is made possible by:</a:t>
            </a:r>
          </a:p>
          <a:p>
            <a:r>
              <a:rPr lang="en-US" sz="1600" dirty="0"/>
              <a:t> </a:t>
            </a:r>
          </a:p>
          <a:p>
            <a:pPr marL="285750" indent="-285750">
              <a:buFont typeface="Arial" panose="020B0604020202020204" pitchFamily="34" charset="0"/>
              <a:buChar char="•"/>
            </a:pPr>
            <a:r>
              <a:rPr lang="en-US" sz="1600" b="1" dirty="0"/>
              <a:t>The Investor Protection Trust </a:t>
            </a:r>
            <a:r>
              <a:rPr lang="en-US" sz="1600" dirty="0"/>
              <a:t>(IPT) is a nonprofit organization devoted to investor education. Since 1993, the Investor Protection Trust has worked with the states and at the national level to provide the independent, objective investor education needed by all Americans to make informed investment decisions.</a:t>
            </a:r>
            <a:br>
              <a:rPr lang="en-US" sz="1600" dirty="0"/>
            </a:br>
            <a:r>
              <a:rPr lang="en-US" sz="1600" dirty="0">
                <a:hlinkClick r:id="rId2"/>
              </a:rPr>
              <a:t>www.investorprotection.org</a:t>
            </a:r>
            <a:r>
              <a:rPr lang="en-US" sz="1600" dirty="0"/>
              <a:t> | </a:t>
            </a:r>
            <a:r>
              <a:rPr lang="en-US" sz="1600" dirty="0">
                <a:hlinkClick r:id="rId3"/>
              </a:rPr>
              <a:t>facebook.com/</a:t>
            </a:r>
            <a:r>
              <a:rPr lang="en-US" sz="1600" dirty="0" err="1">
                <a:hlinkClick r:id="rId3"/>
              </a:rPr>
              <a:t>InvestorProtectionTrust</a:t>
            </a:r>
            <a:r>
              <a:rPr lang="en-US" sz="1600" dirty="0">
                <a:hlinkClick r:id="rId3"/>
              </a:rPr>
              <a:t> </a:t>
            </a:r>
            <a:r>
              <a:rPr lang="en-US" sz="1600" dirty="0"/>
              <a:t>| </a:t>
            </a:r>
            <a:r>
              <a:rPr lang="en-US" sz="1600" dirty="0">
                <a:hlinkClick r:id="rId4"/>
              </a:rPr>
              <a:t>twitter.com/</a:t>
            </a:r>
            <a:r>
              <a:rPr lang="en-US" sz="1600" dirty="0" err="1">
                <a:hlinkClick r:id="rId4"/>
              </a:rPr>
              <a:t>IPT_Info</a:t>
            </a:r>
            <a:r>
              <a:rPr lang="en-US" sz="1600" dirty="0">
                <a:hlinkClick r:id="rId4"/>
              </a:rPr>
              <a:t> </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The Investor Protection Institute </a:t>
            </a:r>
            <a:r>
              <a:rPr lang="en-US" sz="1600" dirty="0"/>
              <a:t>(IPI) is an independent nonprofit organization that advances investor protection by conducting and supporting unbiased research and groundbreaking education programs. </a:t>
            </a:r>
            <a:br>
              <a:rPr lang="en-US" sz="1600" dirty="0"/>
            </a:br>
            <a:r>
              <a:rPr lang="en-US" sz="1600" dirty="0">
                <a:hlinkClick r:id="rId5"/>
              </a:rPr>
              <a:t>www.iInvest.org</a:t>
            </a:r>
            <a:r>
              <a:rPr lang="en-US" sz="1600" dirty="0"/>
              <a:t> | </a:t>
            </a:r>
            <a:r>
              <a:rPr lang="en-US" sz="1600" dirty="0">
                <a:hlinkClick r:id="rId3"/>
              </a:rPr>
              <a:t>facebook.com/</a:t>
            </a:r>
            <a:r>
              <a:rPr lang="en-US" sz="1600" dirty="0" err="1">
                <a:hlinkClick r:id="rId3"/>
              </a:rPr>
              <a:t>InvestorProtectionInstitute</a:t>
            </a:r>
            <a:r>
              <a:rPr lang="en-US" sz="1600" dirty="0">
                <a:hlinkClick r:id="rId3"/>
              </a:rPr>
              <a:t> </a:t>
            </a:r>
            <a:r>
              <a:rPr lang="en-US" sz="1600" dirty="0"/>
              <a:t>| </a:t>
            </a:r>
            <a:r>
              <a:rPr lang="en-US" sz="1600" dirty="0">
                <a:hlinkClick r:id="rId6"/>
              </a:rPr>
              <a:t>twitter.com/IPI-News</a:t>
            </a:r>
            <a:endParaRPr lang="en-US" sz="1600" dirty="0"/>
          </a:p>
          <a:p>
            <a:r>
              <a:rPr lang="en-US" sz="1600" dirty="0"/>
              <a:t> </a:t>
            </a:r>
          </a:p>
          <a:p>
            <a:pPr marL="285750" indent="-285750">
              <a:buFont typeface="Arial" panose="020B0604020202020204" pitchFamily="34" charset="0"/>
              <a:buChar char="•"/>
            </a:pPr>
            <a:r>
              <a:rPr lang="en-US" sz="1600" b="1" dirty="0"/>
              <a:t>Detroit Public Television </a:t>
            </a:r>
            <a:r>
              <a:rPr lang="en-US" sz="1600" dirty="0"/>
              <a:t>is a viewer-supported PBS member station located in Wixom, Michigan. Their vision is for a community in which people trust public media to help them discover new ideas, make informed decisions and enjoy enriched lives. The station is notably active in producing programs that showcase arts, culture, news and analysis; and educational outreach campaigns that use the power of media to provide knowledge and understanding.</a:t>
            </a:r>
            <a:r>
              <a:rPr lang="en-US" dirty="0">
                <a:hlinkClick r:id="rId7"/>
              </a:rPr>
              <a:t> </a:t>
            </a:r>
            <a:r>
              <a:rPr lang="en-US" sz="1600" dirty="0">
                <a:hlinkClick r:id="rId7"/>
              </a:rPr>
              <a:t>www.dptv.org</a:t>
            </a:r>
            <a:r>
              <a:rPr lang="en-US" sz="1600" dirty="0"/>
              <a:t> | </a:t>
            </a:r>
            <a:r>
              <a:rPr lang="en-US" sz="1600" dirty="0">
                <a:hlinkClick r:id="rId8"/>
              </a:rPr>
              <a:t>facebook.com/</a:t>
            </a:r>
            <a:r>
              <a:rPr lang="en-US" sz="1600" dirty="0" err="1">
                <a:hlinkClick r:id="rId8"/>
              </a:rPr>
              <a:t>detroitpublictv</a:t>
            </a:r>
            <a:r>
              <a:rPr lang="en-US" sz="1600" dirty="0"/>
              <a:t> | </a:t>
            </a:r>
            <a:r>
              <a:rPr lang="en-US" sz="1600" dirty="0">
                <a:hlinkClick r:id="rId9"/>
              </a:rPr>
              <a:t>twitter.com/</a:t>
            </a:r>
            <a:r>
              <a:rPr lang="en-US" sz="1600" dirty="0" err="1">
                <a:hlinkClick r:id="rId9"/>
              </a:rPr>
              <a:t>detroitpublictv</a:t>
            </a:r>
            <a:r>
              <a:rPr lang="en-US" sz="1600" dirty="0"/>
              <a:t>	</a:t>
            </a:r>
          </a:p>
        </p:txBody>
      </p:sp>
    </p:spTree>
    <p:extLst>
      <p:ext uri="{BB962C8B-B14F-4D97-AF65-F5344CB8AC3E}">
        <p14:creationId xmlns:p14="http://schemas.microsoft.com/office/powerpoint/2010/main" val="186556325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E6874A-AB91-43B4-A836-334A1646B879}"/>
              </a:ext>
            </a:extLst>
          </p:cNvPr>
          <p:cNvSpPr>
            <a:spLocks noGrp="1"/>
          </p:cNvSpPr>
          <p:nvPr>
            <p:ph type="body" sz="quarter" idx="11"/>
          </p:nvPr>
        </p:nvSpPr>
        <p:spPr>
          <a:xfrm>
            <a:off x="469900" y="1384300"/>
            <a:ext cx="7222490" cy="4337050"/>
          </a:xfrm>
        </p:spPr>
        <p:txBody>
          <a:bodyPr/>
          <a:lstStyle/>
          <a:p>
            <a:pPr marL="0" indent="0">
              <a:lnSpc>
                <a:spcPct val="100000"/>
              </a:lnSpc>
              <a:spcBef>
                <a:spcPts val="1200"/>
              </a:spcBef>
              <a:spcAft>
                <a:spcPts val="600"/>
              </a:spcAft>
              <a:buNone/>
            </a:pPr>
            <a:r>
              <a:rPr lang="en-US" sz="2200" b="1" cap="all" dirty="0"/>
              <a:t>The answer?</a:t>
            </a:r>
          </a:p>
          <a:p>
            <a:pPr marL="0" indent="0">
              <a:lnSpc>
                <a:spcPct val="100000"/>
              </a:lnSpc>
              <a:spcBef>
                <a:spcPts val="1200"/>
              </a:spcBef>
              <a:spcAft>
                <a:spcPts val="600"/>
              </a:spcAft>
              <a:buNone/>
            </a:pPr>
            <a:r>
              <a:rPr lang="en-US" sz="2200" dirty="0"/>
              <a:t>False. Investing in a mutual fund or ETF is less risky than investing in a single stock because stock funds offer a way to diversify. </a:t>
            </a:r>
          </a:p>
          <a:p>
            <a:pPr marL="0" indent="0">
              <a:lnSpc>
                <a:spcPct val="100000"/>
              </a:lnSpc>
              <a:spcBef>
                <a:spcPts val="1200"/>
              </a:spcBef>
              <a:spcAft>
                <a:spcPts val="600"/>
              </a:spcAft>
              <a:buNone/>
            </a:pPr>
            <a:r>
              <a:rPr lang="en-US" sz="2200" dirty="0"/>
              <a:t>Funds make it easy to diversify your portfolio because they hold a wide variety of investments. For example, a stock fund might hold 350 different stocks, many more than you would likely buy on your own. </a:t>
            </a:r>
          </a:p>
          <a:p>
            <a:pPr marL="0" indent="0">
              <a:lnSpc>
                <a:spcPct val="100000"/>
              </a:lnSpc>
              <a:spcBef>
                <a:spcPts val="1200"/>
              </a:spcBef>
              <a:spcAft>
                <a:spcPts val="600"/>
              </a:spcAft>
              <a:buNone/>
            </a:pPr>
            <a:r>
              <a:rPr lang="en-US" sz="2200" dirty="0"/>
              <a:t>By spreading your risk, it’s less likely that a price decline for any single stock will impact your return. </a:t>
            </a:r>
          </a:p>
        </p:txBody>
      </p:sp>
      <p:sp>
        <p:nvSpPr>
          <p:cNvPr id="3" name="Title 2">
            <a:extLst>
              <a:ext uri="{FF2B5EF4-FFF2-40B4-BE49-F238E27FC236}">
                <a16:creationId xmlns:a16="http://schemas.microsoft.com/office/drawing/2014/main" id="{EF2F645B-D0B6-45B3-A285-5486BF306C00}"/>
              </a:ext>
            </a:extLst>
          </p:cNvPr>
          <p:cNvSpPr>
            <a:spLocks noGrp="1"/>
          </p:cNvSpPr>
          <p:nvPr>
            <p:ph type="title"/>
          </p:nvPr>
        </p:nvSpPr>
        <p:spPr>
          <a:xfrm>
            <a:off x="359601" y="283704"/>
            <a:ext cx="10789843" cy="731521"/>
          </a:xfrm>
        </p:spPr>
        <p:txBody>
          <a:bodyPr/>
          <a:lstStyle/>
          <a:p>
            <a:r>
              <a:rPr lang="en-US" sz="4400" b="1" dirty="0"/>
              <a:t>Quiz: Test your financial know-how</a:t>
            </a:r>
            <a:endParaRPr lang="en-US" sz="4400" dirty="0"/>
          </a:p>
        </p:txBody>
      </p:sp>
    </p:spTree>
    <p:extLst>
      <p:ext uri="{BB962C8B-B14F-4D97-AF65-F5344CB8AC3E}">
        <p14:creationId xmlns:p14="http://schemas.microsoft.com/office/powerpoint/2010/main" val="325118844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B7F463-B958-45F2-89CB-B5498104E26E}"/>
              </a:ext>
            </a:extLst>
          </p:cNvPr>
          <p:cNvSpPr>
            <a:spLocks noGrp="1"/>
          </p:cNvSpPr>
          <p:nvPr>
            <p:ph type="body" sz="quarter" idx="10"/>
          </p:nvPr>
        </p:nvSpPr>
        <p:spPr>
          <a:xfrm>
            <a:off x="359601" y="1533958"/>
            <a:ext cx="5473700" cy="4633546"/>
          </a:xfrm>
        </p:spPr>
        <p:txBody>
          <a:bodyPr/>
          <a:lstStyle/>
          <a:p>
            <a:pPr marL="0" indent="0">
              <a:lnSpc>
                <a:spcPct val="100000"/>
              </a:lnSpc>
              <a:spcBef>
                <a:spcPts val="600"/>
              </a:spcBef>
              <a:spcAft>
                <a:spcPts val="600"/>
              </a:spcAft>
              <a:buNone/>
            </a:pPr>
            <a:r>
              <a:rPr lang="en-US" sz="2100" b="1" cap="all" dirty="0"/>
              <a:t>Question #6</a:t>
            </a:r>
          </a:p>
          <a:p>
            <a:pPr marL="0" indent="0">
              <a:lnSpc>
                <a:spcPct val="100000"/>
              </a:lnSpc>
              <a:spcBef>
                <a:spcPts val="600"/>
              </a:spcBef>
              <a:spcAft>
                <a:spcPts val="600"/>
              </a:spcAft>
              <a:buNone/>
            </a:pPr>
            <a:r>
              <a:rPr lang="en-US" sz="2100" dirty="0"/>
              <a:t>Which of the following accurately describe what you should expect from a fiduciary?</a:t>
            </a:r>
          </a:p>
          <a:p>
            <a:pPr marL="0" indent="0">
              <a:lnSpc>
                <a:spcPct val="100000"/>
              </a:lnSpc>
              <a:spcBef>
                <a:spcPts val="600"/>
              </a:spcBef>
              <a:spcAft>
                <a:spcPts val="600"/>
              </a:spcAft>
              <a:buNone/>
            </a:pPr>
            <a:r>
              <a:rPr lang="en-US" sz="2100" dirty="0"/>
              <a:t>A. Shouldn’t offer you a product or service if it’s not the best option available to meet your needs.</a:t>
            </a:r>
          </a:p>
          <a:p>
            <a:pPr marL="0" indent="0">
              <a:lnSpc>
                <a:spcPct val="100000"/>
              </a:lnSpc>
              <a:spcBef>
                <a:spcPts val="600"/>
              </a:spcBef>
              <a:spcAft>
                <a:spcPts val="600"/>
              </a:spcAft>
              <a:buNone/>
            </a:pPr>
            <a:r>
              <a:rPr lang="en-US" sz="2100" dirty="0"/>
              <a:t>B. Must disclose any potential conflicts of interest that could influence their recommendations.</a:t>
            </a:r>
          </a:p>
          <a:p>
            <a:pPr marL="0" indent="0">
              <a:lnSpc>
                <a:spcPct val="100000"/>
              </a:lnSpc>
              <a:spcBef>
                <a:spcPts val="600"/>
              </a:spcBef>
              <a:spcAft>
                <a:spcPts val="600"/>
              </a:spcAft>
              <a:buNone/>
            </a:pPr>
            <a:r>
              <a:rPr lang="en-US" sz="2100" dirty="0"/>
              <a:t>C. Will clearly inform you of all fees and commissions.</a:t>
            </a:r>
          </a:p>
          <a:p>
            <a:pPr marL="0" indent="0">
              <a:lnSpc>
                <a:spcPct val="100000"/>
              </a:lnSpc>
              <a:spcBef>
                <a:spcPts val="600"/>
              </a:spcBef>
              <a:spcAft>
                <a:spcPts val="600"/>
              </a:spcAft>
              <a:buNone/>
            </a:pPr>
            <a:r>
              <a:rPr lang="en-US" sz="2100" dirty="0"/>
              <a:t>D. All of the above.</a:t>
            </a:r>
          </a:p>
        </p:txBody>
      </p:sp>
      <p:sp>
        <p:nvSpPr>
          <p:cNvPr id="3" name="Text Placeholder 2">
            <a:extLst>
              <a:ext uri="{FF2B5EF4-FFF2-40B4-BE49-F238E27FC236}">
                <a16:creationId xmlns:a16="http://schemas.microsoft.com/office/drawing/2014/main" id="{CBE769B5-A2EE-43D5-A20C-1F3A06F52F91}"/>
              </a:ext>
            </a:extLst>
          </p:cNvPr>
          <p:cNvSpPr>
            <a:spLocks noGrp="1"/>
          </p:cNvSpPr>
          <p:nvPr>
            <p:ph type="body" sz="quarter" idx="11"/>
          </p:nvPr>
        </p:nvSpPr>
        <p:spPr>
          <a:xfrm>
            <a:off x="6532109" y="2061302"/>
            <a:ext cx="5473700" cy="3267075"/>
          </a:xfrm>
        </p:spPr>
        <p:txBody>
          <a:bodyPr/>
          <a:lstStyle/>
          <a:p>
            <a:pPr marL="365760" indent="-365760">
              <a:lnSpc>
                <a:spcPct val="100000"/>
              </a:lnSpc>
              <a:spcBef>
                <a:spcPts val="1200"/>
              </a:spcBef>
              <a:spcAft>
                <a:spcPts val="600"/>
              </a:spcAft>
              <a:buFont typeface="Wingdings" panose="05000000000000000000" pitchFamily="2" charset="2"/>
              <a:buChar char="q"/>
            </a:pPr>
            <a:r>
              <a:rPr lang="en-US" sz="2200" dirty="0"/>
              <a:t>A</a:t>
            </a:r>
          </a:p>
          <a:p>
            <a:pPr marL="365760" indent="-365760">
              <a:lnSpc>
                <a:spcPct val="100000"/>
              </a:lnSpc>
              <a:spcBef>
                <a:spcPts val="1200"/>
              </a:spcBef>
              <a:spcAft>
                <a:spcPts val="600"/>
              </a:spcAft>
              <a:buFont typeface="Wingdings" panose="05000000000000000000" pitchFamily="2" charset="2"/>
              <a:buChar char="q"/>
            </a:pPr>
            <a:r>
              <a:rPr lang="en-US" sz="2200" dirty="0"/>
              <a:t>B</a:t>
            </a:r>
          </a:p>
          <a:p>
            <a:pPr marL="365760" indent="-365760">
              <a:lnSpc>
                <a:spcPct val="100000"/>
              </a:lnSpc>
              <a:spcBef>
                <a:spcPts val="1200"/>
              </a:spcBef>
              <a:spcAft>
                <a:spcPts val="600"/>
              </a:spcAft>
              <a:buFont typeface="Wingdings" panose="05000000000000000000" pitchFamily="2" charset="2"/>
              <a:buChar char="q"/>
            </a:pPr>
            <a:r>
              <a:rPr lang="en-US" sz="2200" dirty="0"/>
              <a:t>C</a:t>
            </a:r>
          </a:p>
          <a:p>
            <a:pPr marL="365760" indent="-365760">
              <a:lnSpc>
                <a:spcPct val="100000"/>
              </a:lnSpc>
              <a:spcBef>
                <a:spcPts val="1200"/>
              </a:spcBef>
              <a:spcAft>
                <a:spcPts val="600"/>
              </a:spcAft>
              <a:buFont typeface="Wingdings" panose="05000000000000000000" pitchFamily="2" charset="2"/>
              <a:buChar char="q"/>
            </a:pPr>
            <a:r>
              <a:rPr lang="en-US" sz="2200" dirty="0"/>
              <a:t>D </a:t>
            </a:r>
          </a:p>
        </p:txBody>
      </p:sp>
      <p:sp>
        <p:nvSpPr>
          <p:cNvPr id="4" name="Title 3">
            <a:extLst>
              <a:ext uri="{FF2B5EF4-FFF2-40B4-BE49-F238E27FC236}">
                <a16:creationId xmlns:a16="http://schemas.microsoft.com/office/drawing/2014/main" id="{E3921950-EB73-4B35-8DFD-412E3E953403}"/>
              </a:ext>
            </a:extLst>
          </p:cNvPr>
          <p:cNvSpPr>
            <a:spLocks noGrp="1"/>
          </p:cNvSpPr>
          <p:nvPr>
            <p:ph type="title"/>
          </p:nvPr>
        </p:nvSpPr>
        <p:spPr>
          <a:xfrm>
            <a:off x="359601" y="283704"/>
            <a:ext cx="10509289" cy="731521"/>
          </a:xfrm>
        </p:spPr>
        <p:txBody>
          <a:bodyPr/>
          <a:lstStyle/>
          <a:p>
            <a:r>
              <a:rPr lang="en-US" sz="4400" b="1" dirty="0"/>
              <a:t>Quiz: Test your financial know-how</a:t>
            </a:r>
            <a:endParaRPr lang="en-US" sz="4400" dirty="0"/>
          </a:p>
        </p:txBody>
      </p:sp>
    </p:spTree>
    <p:extLst>
      <p:ext uri="{BB962C8B-B14F-4D97-AF65-F5344CB8AC3E}">
        <p14:creationId xmlns:p14="http://schemas.microsoft.com/office/powerpoint/2010/main" val="357609138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925870-847A-4092-B6ED-0663259ECB5D}"/>
              </a:ext>
            </a:extLst>
          </p:cNvPr>
          <p:cNvSpPr>
            <a:spLocks noGrp="1"/>
          </p:cNvSpPr>
          <p:nvPr>
            <p:ph type="body" sz="quarter" idx="11"/>
          </p:nvPr>
        </p:nvSpPr>
        <p:spPr>
          <a:xfrm>
            <a:off x="469899" y="1384299"/>
            <a:ext cx="8071427" cy="4620847"/>
          </a:xfrm>
        </p:spPr>
        <p:txBody>
          <a:bodyPr/>
          <a:lstStyle/>
          <a:p>
            <a:pPr marL="0" indent="0">
              <a:lnSpc>
                <a:spcPct val="100000"/>
              </a:lnSpc>
              <a:spcBef>
                <a:spcPts val="600"/>
              </a:spcBef>
              <a:spcAft>
                <a:spcPts val="600"/>
              </a:spcAft>
              <a:buNone/>
            </a:pPr>
            <a:r>
              <a:rPr lang="en-US" sz="2200" b="1" cap="all" dirty="0"/>
              <a:t>The answer?</a:t>
            </a:r>
          </a:p>
          <a:p>
            <a:pPr marL="0" indent="0">
              <a:lnSpc>
                <a:spcPct val="100000"/>
              </a:lnSpc>
              <a:spcBef>
                <a:spcPts val="600"/>
              </a:spcBef>
              <a:spcAft>
                <a:spcPts val="600"/>
              </a:spcAft>
              <a:buNone/>
            </a:pPr>
            <a:r>
              <a:rPr lang="en-US" sz="2200" dirty="0"/>
              <a:t>It’s D, all of the above. Fiduciary professionals are legally and ethically obligated to put you first, and avoid any conflicts of interest.</a:t>
            </a:r>
          </a:p>
          <a:p>
            <a:pPr marL="0" indent="0">
              <a:lnSpc>
                <a:spcPct val="100000"/>
              </a:lnSpc>
              <a:spcBef>
                <a:spcPts val="600"/>
              </a:spcBef>
              <a:spcAft>
                <a:spcPts val="600"/>
              </a:spcAft>
              <a:buNone/>
            </a:pPr>
            <a:r>
              <a:rPr lang="en-US" sz="2200" dirty="0"/>
              <a:t>Unlike brokers, whose advisory standard is “suitability” and who can earn higher commissions if you make more or certain trades, fiduciary financial advisers can help you:</a:t>
            </a:r>
          </a:p>
          <a:p>
            <a:pPr>
              <a:lnSpc>
                <a:spcPct val="100000"/>
              </a:lnSpc>
              <a:spcBef>
                <a:spcPts val="600"/>
              </a:spcBef>
              <a:spcAft>
                <a:spcPts val="600"/>
              </a:spcAft>
            </a:pPr>
            <a:r>
              <a:rPr lang="en-US" sz="2200" dirty="0"/>
              <a:t>Set financial goals.</a:t>
            </a:r>
          </a:p>
          <a:p>
            <a:pPr>
              <a:lnSpc>
                <a:spcPct val="100000"/>
              </a:lnSpc>
              <a:spcBef>
                <a:spcPts val="600"/>
              </a:spcBef>
              <a:spcAft>
                <a:spcPts val="600"/>
              </a:spcAft>
            </a:pPr>
            <a:r>
              <a:rPr lang="en-US" sz="2200" dirty="0"/>
              <a:t>Choose specific investments.</a:t>
            </a:r>
          </a:p>
          <a:p>
            <a:pPr>
              <a:lnSpc>
                <a:spcPct val="100000"/>
              </a:lnSpc>
              <a:spcBef>
                <a:spcPts val="600"/>
              </a:spcBef>
              <a:spcAft>
                <a:spcPts val="600"/>
              </a:spcAft>
            </a:pPr>
            <a:r>
              <a:rPr lang="en-US" sz="2200" dirty="0"/>
              <a:t>Make adjustments to your plans as needed – for a set fee (no matter what investments you decide to make).</a:t>
            </a:r>
          </a:p>
          <a:p>
            <a:pPr marL="0" indent="0">
              <a:buNone/>
            </a:pPr>
            <a:endParaRPr lang="en-US" dirty="0"/>
          </a:p>
        </p:txBody>
      </p:sp>
      <p:sp>
        <p:nvSpPr>
          <p:cNvPr id="3" name="Title 2">
            <a:extLst>
              <a:ext uri="{FF2B5EF4-FFF2-40B4-BE49-F238E27FC236}">
                <a16:creationId xmlns:a16="http://schemas.microsoft.com/office/drawing/2014/main" id="{EA6FA86A-5A1C-4638-8876-6EB77377225B}"/>
              </a:ext>
            </a:extLst>
          </p:cNvPr>
          <p:cNvSpPr>
            <a:spLocks noGrp="1"/>
          </p:cNvSpPr>
          <p:nvPr>
            <p:ph type="title"/>
          </p:nvPr>
        </p:nvSpPr>
        <p:spPr>
          <a:xfrm>
            <a:off x="359601" y="283704"/>
            <a:ext cx="10644371" cy="731521"/>
          </a:xfrm>
        </p:spPr>
        <p:txBody>
          <a:bodyPr/>
          <a:lstStyle/>
          <a:p>
            <a:r>
              <a:rPr lang="en-US" sz="4400" b="1" dirty="0"/>
              <a:t>Quiz: Test your financial know-how</a:t>
            </a:r>
            <a:endParaRPr lang="en-US" sz="4400" dirty="0"/>
          </a:p>
        </p:txBody>
      </p:sp>
    </p:spTree>
    <p:extLst>
      <p:ext uri="{BB962C8B-B14F-4D97-AF65-F5344CB8AC3E}">
        <p14:creationId xmlns:p14="http://schemas.microsoft.com/office/powerpoint/2010/main" val="257382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A619DBE-15B4-4FAF-AB78-8A178EFCD27F}"/>
              </a:ext>
            </a:extLst>
          </p:cNvPr>
          <p:cNvSpPr>
            <a:spLocks noGrp="1"/>
          </p:cNvSpPr>
          <p:nvPr>
            <p:ph type="body" sz="quarter" idx="11"/>
          </p:nvPr>
        </p:nvSpPr>
        <p:spPr>
          <a:xfrm>
            <a:off x="469900" y="1384300"/>
            <a:ext cx="5943600" cy="4337050"/>
          </a:xfrm>
        </p:spPr>
        <p:txBody>
          <a:bodyPr/>
          <a:lstStyle/>
          <a:p>
            <a:r>
              <a:rPr lang="en-US" sz="2400" b="1" dirty="0"/>
              <a:t>Presenter’s contact information</a:t>
            </a:r>
          </a:p>
          <a:p>
            <a:endParaRPr lang="en-US" sz="2400" dirty="0"/>
          </a:p>
          <a:p>
            <a:endParaRPr lang="en-US" sz="2400" dirty="0"/>
          </a:p>
          <a:p>
            <a:pPr marL="0" indent="0">
              <a:buNone/>
            </a:pPr>
            <a:endParaRPr lang="en-US" sz="2400" dirty="0"/>
          </a:p>
          <a:p>
            <a:r>
              <a:rPr lang="en-US" sz="2400" b="1" dirty="0"/>
              <a:t>Investor Protection Trust </a:t>
            </a:r>
            <a:r>
              <a:rPr lang="en-US" sz="2400" dirty="0"/>
              <a:t>www.investorprotection.org</a:t>
            </a:r>
          </a:p>
        </p:txBody>
      </p:sp>
      <p:sp>
        <p:nvSpPr>
          <p:cNvPr id="4" name="Title 3">
            <a:extLst>
              <a:ext uri="{FF2B5EF4-FFF2-40B4-BE49-F238E27FC236}">
                <a16:creationId xmlns:a16="http://schemas.microsoft.com/office/drawing/2014/main" id="{F60226D3-9C91-48D0-90B2-D3944D0AD73C}"/>
              </a:ext>
            </a:extLst>
          </p:cNvPr>
          <p:cNvSpPr>
            <a:spLocks noGrp="1"/>
          </p:cNvSpPr>
          <p:nvPr>
            <p:ph type="title"/>
          </p:nvPr>
        </p:nvSpPr>
        <p:spPr>
          <a:xfrm>
            <a:off x="359602" y="283704"/>
            <a:ext cx="6053898" cy="731521"/>
          </a:xfrm>
        </p:spPr>
        <p:txBody>
          <a:bodyPr/>
          <a:lstStyle/>
          <a:p>
            <a:r>
              <a:rPr lang="en-US" sz="4000" b="1" dirty="0"/>
              <a:t>Contact information</a:t>
            </a:r>
          </a:p>
        </p:txBody>
      </p:sp>
      <p:pic>
        <p:nvPicPr>
          <p:cNvPr id="10" name="Picture Placeholder 9">
            <a:extLst>
              <a:ext uri="{FF2B5EF4-FFF2-40B4-BE49-F238E27FC236}">
                <a16:creationId xmlns:a16="http://schemas.microsoft.com/office/drawing/2014/main" id="{567D98BF-5B6F-4301-BC1D-8F428FD17B23}"/>
              </a:ext>
            </a:extLst>
          </p:cNvPr>
          <p:cNvPicPr>
            <a:picLocks noGrp="1" noChangeAspect="1"/>
          </p:cNvPicPr>
          <p:nvPr>
            <p:ph type="pic" sz="quarter" idx="10"/>
          </p:nvPr>
        </p:nvPicPr>
        <p:blipFill>
          <a:blip r:embed="rId2"/>
          <a:srcRect l="2222" r="2222"/>
          <a:stretch>
            <a:fillRect/>
          </a:stretch>
        </p:blipFill>
        <p:spPr>
          <a:prstGeom prst="ellipse">
            <a:avLst/>
          </a:prstGeom>
        </p:spPr>
      </p:pic>
    </p:spTree>
    <p:extLst>
      <p:ext uri="{BB962C8B-B14F-4D97-AF65-F5344CB8AC3E}">
        <p14:creationId xmlns:p14="http://schemas.microsoft.com/office/powerpoint/2010/main" val="397597133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D073-2E17-48DA-99D9-BB695F4128F9}"/>
              </a:ext>
            </a:extLst>
          </p:cNvPr>
          <p:cNvSpPr>
            <a:spLocks noGrp="1"/>
          </p:cNvSpPr>
          <p:nvPr>
            <p:ph type="title"/>
          </p:nvPr>
        </p:nvSpPr>
        <p:spPr/>
        <p:txBody>
          <a:bodyPr/>
          <a:lstStyle/>
          <a:p>
            <a:r>
              <a:rPr lang="en-US" dirty="0"/>
              <a:t>Introduction</a:t>
            </a:r>
          </a:p>
        </p:txBody>
      </p:sp>
      <p:sp>
        <p:nvSpPr>
          <p:cNvPr id="3" name="TextBox 2">
            <a:extLst>
              <a:ext uri="{FF2B5EF4-FFF2-40B4-BE49-F238E27FC236}">
                <a16:creationId xmlns:a16="http://schemas.microsoft.com/office/drawing/2014/main" id="{A86A0EC3-5E69-475E-8415-4A4D43CF1A46}"/>
              </a:ext>
            </a:extLst>
          </p:cNvPr>
          <p:cNvSpPr txBox="1"/>
          <p:nvPr/>
        </p:nvSpPr>
        <p:spPr>
          <a:xfrm rot="10800000" flipH="1" flipV="1">
            <a:off x="359603" y="1706893"/>
            <a:ext cx="7264069" cy="3231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lvl="0" indent="-285750">
              <a:spcBef>
                <a:spcPts val="1200"/>
              </a:spcBef>
              <a:spcAft>
                <a:spcPts val="1200"/>
              </a:spcAft>
              <a:buFont typeface="Arial" panose="020B0604020202020204" pitchFamily="34" charset="0"/>
              <a:buChar char="•"/>
            </a:pPr>
            <a:r>
              <a:rPr lang="en-US" sz="2400" dirty="0"/>
              <a:t>Starting out, saving for retirement may be low on your priority list.</a:t>
            </a:r>
          </a:p>
          <a:p>
            <a:pPr marL="285750" lvl="0" indent="-285750">
              <a:spcBef>
                <a:spcPts val="1200"/>
              </a:spcBef>
              <a:spcAft>
                <a:spcPts val="1200"/>
              </a:spcAft>
              <a:buFont typeface="Arial" panose="020B0604020202020204" pitchFamily="34" charset="0"/>
              <a:buChar char="•"/>
            </a:pPr>
            <a:r>
              <a:rPr lang="en-US" sz="2400" dirty="0"/>
              <a:t>There is a great reason to start saving today: The sooner you start, the bigger your nest egg will be.</a:t>
            </a:r>
          </a:p>
          <a:p>
            <a:pPr marL="285750" lvl="0" indent="-285750">
              <a:spcBef>
                <a:spcPts val="1200"/>
              </a:spcBef>
              <a:spcAft>
                <a:spcPts val="1200"/>
              </a:spcAft>
              <a:buFont typeface="Arial" panose="020B0604020202020204" pitchFamily="34" charset="0"/>
              <a:buChar char="•"/>
            </a:pPr>
            <a:r>
              <a:rPr lang="en-US" sz="2400" dirty="0"/>
              <a:t>Spark a savings habit by connecting with your “future self.” </a:t>
            </a:r>
          </a:p>
        </p:txBody>
      </p:sp>
    </p:spTree>
    <p:extLst>
      <p:ext uri="{BB962C8B-B14F-4D97-AF65-F5344CB8AC3E}">
        <p14:creationId xmlns:p14="http://schemas.microsoft.com/office/powerpoint/2010/main" val="320418112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877B-2A2D-4E95-B370-3E927101764B}"/>
              </a:ext>
            </a:extLst>
          </p:cNvPr>
          <p:cNvSpPr>
            <a:spLocks noGrp="1"/>
          </p:cNvSpPr>
          <p:nvPr>
            <p:ph type="title"/>
          </p:nvPr>
        </p:nvSpPr>
        <p:spPr>
          <a:xfrm>
            <a:off x="359601" y="283704"/>
            <a:ext cx="5833381" cy="731521"/>
          </a:xfrm>
        </p:spPr>
        <p:txBody>
          <a:bodyPr/>
          <a:lstStyle/>
          <a:p>
            <a:r>
              <a:rPr lang="en-US" dirty="0"/>
              <a:t>The DIY retirement</a:t>
            </a:r>
          </a:p>
        </p:txBody>
      </p:sp>
      <p:sp>
        <p:nvSpPr>
          <p:cNvPr id="3" name="TextBox 2">
            <a:extLst>
              <a:ext uri="{FF2B5EF4-FFF2-40B4-BE49-F238E27FC236}">
                <a16:creationId xmlns:a16="http://schemas.microsoft.com/office/drawing/2014/main" id="{60C8B14A-71DC-46A1-BEBA-63657B781A08}"/>
              </a:ext>
            </a:extLst>
          </p:cNvPr>
          <p:cNvSpPr txBox="1"/>
          <p:nvPr/>
        </p:nvSpPr>
        <p:spPr>
          <a:xfrm>
            <a:off x="359601" y="1582341"/>
            <a:ext cx="6592042" cy="4278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lvl="0" indent="-285750">
              <a:spcBef>
                <a:spcPts val="1200"/>
              </a:spcBef>
              <a:spcAft>
                <a:spcPts val="1200"/>
              </a:spcAft>
              <a:buFont typeface="Arial" panose="020B0604020202020204" pitchFamily="34" charset="0"/>
              <a:buChar char="•"/>
            </a:pPr>
            <a:r>
              <a:rPr lang="en-US" sz="2400" dirty="0"/>
              <a:t>You decide if you’ll join your employer’s plan or set up your own.</a:t>
            </a:r>
          </a:p>
          <a:p>
            <a:pPr marL="285750" lvl="0" indent="-285750">
              <a:spcBef>
                <a:spcPts val="1200"/>
              </a:spcBef>
              <a:spcAft>
                <a:spcPts val="1200"/>
              </a:spcAft>
              <a:buFont typeface="Arial" panose="020B0604020202020204" pitchFamily="34" charset="0"/>
              <a:buChar char="•"/>
            </a:pPr>
            <a:r>
              <a:rPr lang="en-US" sz="2400" dirty="0"/>
              <a:t>You choose how much to contribute.</a:t>
            </a:r>
          </a:p>
          <a:p>
            <a:pPr marL="285750" lvl="0" indent="-285750">
              <a:spcBef>
                <a:spcPts val="1200"/>
              </a:spcBef>
              <a:spcAft>
                <a:spcPts val="1200"/>
              </a:spcAft>
              <a:buFont typeface="Arial" panose="020B0604020202020204" pitchFamily="34" charset="0"/>
              <a:buChar char="•"/>
            </a:pPr>
            <a:r>
              <a:rPr lang="en-US" sz="2400" dirty="0"/>
              <a:t>You decide how to invest your savings.</a:t>
            </a:r>
          </a:p>
          <a:p>
            <a:pPr marL="285750" lvl="0" indent="-285750">
              <a:spcBef>
                <a:spcPts val="1200"/>
              </a:spcBef>
              <a:spcAft>
                <a:spcPts val="1200"/>
              </a:spcAft>
              <a:buFont typeface="Arial" panose="020B0604020202020204" pitchFamily="34" charset="0"/>
              <a:buChar char="•"/>
            </a:pPr>
            <a:r>
              <a:rPr lang="en-US" sz="2400" dirty="0"/>
              <a:t>You can use online tools and apps to help you    manage your investments.</a:t>
            </a:r>
          </a:p>
          <a:p>
            <a:pPr lvl="0">
              <a:spcBef>
                <a:spcPts val="1200"/>
              </a:spcBef>
              <a:spcAft>
                <a:spcPts val="1200"/>
              </a:spcAft>
            </a:pPr>
            <a:r>
              <a:rPr lang="en-US" sz="2800" dirty="0"/>
              <a:t> </a:t>
            </a:r>
            <a:endParaRPr kumimoji="0" lang="en-US" sz="2800" b="0" i="0" u="none" strike="noStrike" cap="none" spc="0" normalizeH="0" baseline="0" dirty="0">
              <a:ln>
                <a:noFill/>
              </a:ln>
              <a:solidFill>
                <a:srgbClr val="000000"/>
              </a:solidFill>
              <a:effectLst/>
              <a:uFillTx/>
              <a:ea typeface="+mj-ea"/>
              <a:cs typeface="+mj-cs"/>
              <a:sym typeface="Arial"/>
            </a:endParaRPr>
          </a:p>
        </p:txBody>
      </p:sp>
    </p:spTree>
    <p:extLst>
      <p:ext uri="{BB962C8B-B14F-4D97-AF65-F5344CB8AC3E}">
        <p14:creationId xmlns:p14="http://schemas.microsoft.com/office/powerpoint/2010/main" val="272914727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69900" y="1384300"/>
            <a:ext cx="5721580" cy="4337050"/>
          </a:xfrm>
        </p:spPr>
        <p:txBody>
          <a:bodyPr>
            <a:normAutofit fontScale="92500" lnSpcReduction="10000"/>
          </a:bodyPr>
          <a:lstStyle/>
          <a:p>
            <a:pPr marL="457200" indent="-457200">
              <a:lnSpc>
                <a:spcPct val="100000"/>
              </a:lnSpc>
              <a:spcBef>
                <a:spcPts val="1200"/>
              </a:spcBef>
              <a:spcAft>
                <a:spcPts val="1200"/>
              </a:spcAft>
              <a:buFont typeface="+mj-lt"/>
              <a:buAutoNum type="arabicPeriod"/>
            </a:pPr>
            <a:r>
              <a:rPr lang="en-US" sz="2400" dirty="0"/>
              <a:t>Start saving what you can today to give your money maximum time to grow.</a:t>
            </a:r>
          </a:p>
          <a:p>
            <a:pPr marL="457200" indent="-457200">
              <a:lnSpc>
                <a:spcPct val="100000"/>
              </a:lnSpc>
              <a:spcBef>
                <a:spcPts val="1200"/>
              </a:spcBef>
              <a:spcAft>
                <a:spcPts val="1200"/>
              </a:spcAft>
              <a:buFont typeface="+mj-lt"/>
              <a:buAutoNum type="arabicPeriod"/>
            </a:pPr>
            <a:r>
              <a:rPr lang="en-US" sz="2400" dirty="0"/>
              <a:t>Learn what retirement savings options are available.</a:t>
            </a:r>
          </a:p>
          <a:p>
            <a:pPr marL="457200" indent="-457200">
              <a:lnSpc>
                <a:spcPct val="100000"/>
              </a:lnSpc>
              <a:spcBef>
                <a:spcPts val="1200"/>
              </a:spcBef>
              <a:spcAft>
                <a:spcPts val="1200"/>
              </a:spcAft>
              <a:buFont typeface="+mj-lt"/>
              <a:buAutoNum type="arabicPeriod"/>
            </a:pPr>
            <a:r>
              <a:rPr lang="en-US" sz="2400" dirty="0"/>
              <a:t>Choose investments based on your timeline and risk tolerance.</a:t>
            </a:r>
          </a:p>
          <a:p>
            <a:pPr marL="457200" indent="-457200">
              <a:lnSpc>
                <a:spcPct val="100000"/>
              </a:lnSpc>
              <a:spcBef>
                <a:spcPts val="1200"/>
              </a:spcBef>
              <a:spcAft>
                <a:spcPts val="1200"/>
              </a:spcAft>
              <a:buFont typeface="+mj-lt"/>
              <a:buAutoNum type="arabicPeriod"/>
            </a:pPr>
            <a:r>
              <a:rPr lang="en-US" sz="2400" dirty="0"/>
              <a:t>Select a financial adviser to guide you along the way.</a:t>
            </a:r>
          </a:p>
          <a:p>
            <a:pPr marL="0" indent="0">
              <a:lnSpc>
                <a:spcPct val="100000"/>
              </a:lnSpc>
              <a:spcBef>
                <a:spcPts val="1200"/>
              </a:spcBef>
              <a:spcAft>
                <a:spcPts val="1200"/>
              </a:spcAft>
              <a:buNone/>
            </a:pPr>
            <a:r>
              <a:rPr lang="en-US" sz="2400" dirty="0"/>
              <a:t>Let’s take a closer look at each of these steps.</a:t>
            </a:r>
          </a:p>
          <a:p>
            <a:pPr marL="0" indent="0">
              <a:buNone/>
            </a:pPr>
            <a:endParaRPr lang="en-US" dirty="0"/>
          </a:p>
        </p:txBody>
      </p:sp>
      <p:sp>
        <p:nvSpPr>
          <p:cNvPr id="4" name="Title 3"/>
          <p:cNvSpPr>
            <a:spLocks noGrp="1"/>
          </p:cNvSpPr>
          <p:nvPr>
            <p:ph type="title"/>
          </p:nvPr>
        </p:nvSpPr>
        <p:spPr>
          <a:xfrm>
            <a:off x="359601" y="283704"/>
            <a:ext cx="7901172" cy="731521"/>
          </a:xfrm>
        </p:spPr>
        <p:txBody>
          <a:bodyPr/>
          <a:lstStyle/>
          <a:p>
            <a:r>
              <a:rPr lang="en-US" sz="4400" b="1" dirty="0"/>
              <a:t>4 steps to take today</a:t>
            </a:r>
          </a:p>
        </p:txBody>
      </p:sp>
      <p:pic>
        <p:nvPicPr>
          <p:cNvPr id="7" name="Picture Placeholder 6">
            <a:extLst>
              <a:ext uri="{FF2B5EF4-FFF2-40B4-BE49-F238E27FC236}">
                <a16:creationId xmlns:a16="http://schemas.microsoft.com/office/drawing/2014/main" id="{3C73E0E5-FCC1-4443-B407-0E9C6656350C}"/>
              </a:ext>
            </a:extLst>
          </p:cNvPr>
          <p:cNvPicPr>
            <a:picLocks noGrp="1" noChangeAspect="1"/>
          </p:cNvPicPr>
          <p:nvPr>
            <p:ph type="pic" sz="quarter" idx="10"/>
          </p:nvPr>
        </p:nvPicPr>
        <p:blipFill>
          <a:blip r:embed="rId2"/>
          <a:srcRect t="19969" b="19969"/>
          <a:stretch>
            <a:fillRect/>
          </a:stretch>
        </p:blipFill>
        <p:spPr>
          <a:prstGeom prst="ellipse">
            <a:avLst/>
          </a:prstGeom>
        </p:spPr>
      </p:pic>
    </p:spTree>
    <p:extLst>
      <p:ext uri="{BB962C8B-B14F-4D97-AF65-F5344CB8AC3E}">
        <p14:creationId xmlns:p14="http://schemas.microsoft.com/office/powerpoint/2010/main" val="82023799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0BA61-3CBC-42E5-8DE5-211E52F2A066}"/>
              </a:ext>
            </a:extLst>
          </p:cNvPr>
          <p:cNvSpPr>
            <a:spLocks noGrp="1"/>
          </p:cNvSpPr>
          <p:nvPr>
            <p:ph type="body" sz="quarter" idx="10"/>
          </p:nvPr>
        </p:nvSpPr>
        <p:spPr>
          <a:xfrm>
            <a:off x="360363" y="1996175"/>
            <a:ext cx="5459412" cy="3267075"/>
          </a:xfrm>
        </p:spPr>
        <p:txBody>
          <a:bodyPr/>
          <a:lstStyle/>
          <a:p>
            <a:pPr lvl="0">
              <a:lnSpc>
                <a:spcPct val="100000"/>
              </a:lnSpc>
              <a:spcBef>
                <a:spcPts val="1200"/>
              </a:spcBef>
              <a:spcAft>
                <a:spcPts val="1200"/>
              </a:spcAft>
            </a:pPr>
            <a:r>
              <a:rPr lang="en-US" sz="2400" dirty="0"/>
              <a:t>Set up predetermined regular contributions. </a:t>
            </a:r>
          </a:p>
          <a:p>
            <a:pPr lvl="0">
              <a:lnSpc>
                <a:spcPct val="100000"/>
              </a:lnSpc>
              <a:spcBef>
                <a:spcPts val="1200"/>
              </a:spcBef>
              <a:spcAft>
                <a:spcPts val="1200"/>
              </a:spcAft>
            </a:pPr>
            <a:r>
              <a:rPr lang="en-US" sz="2400" dirty="0"/>
              <a:t>Make automatic contributions to your employer’s plan through payroll deductions.</a:t>
            </a:r>
          </a:p>
          <a:p>
            <a:pPr lvl="0">
              <a:lnSpc>
                <a:spcPct val="100000"/>
              </a:lnSpc>
              <a:spcBef>
                <a:spcPts val="1200"/>
              </a:spcBef>
              <a:spcAft>
                <a:spcPts val="1200"/>
              </a:spcAft>
            </a:pPr>
            <a:r>
              <a:rPr lang="en-US" sz="2400" dirty="0"/>
              <a:t>Contact your bank or HR department to set up transfers to an IRA. </a:t>
            </a:r>
          </a:p>
          <a:p>
            <a:endParaRPr lang="en-US" dirty="0"/>
          </a:p>
        </p:txBody>
      </p:sp>
      <p:sp>
        <p:nvSpPr>
          <p:cNvPr id="3" name="Title 2">
            <a:extLst>
              <a:ext uri="{FF2B5EF4-FFF2-40B4-BE49-F238E27FC236}">
                <a16:creationId xmlns:a16="http://schemas.microsoft.com/office/drawing/2014/main" id="{4CECCB7B-AC6A-4DFD-9348-B13E6E600094}"/>
              </a:ext>
            </a:extLst>
          </p:cNvPr>
          <p:cNvSpPr>
            <a:spLocks noGrp="1"/>
          </p:cNvSpPr>
          <p:nvPr>
            <p:ph type="title"/>
          </p:nvPr>
        </p:nvSpPr>
        <p:spPr>
          <a:xfrm>
            <a:off x="359601" y="283704"/>
            <a:ext cx="10191167" cy="731521"/>
          </a:xfrm>
        </p:spPr>
        <p:txBody>
          <a:bodyPr/>
          <a:lstStyle/>
          <a:p>
            <a:r>
              <a:rPr lang="en-US" sz="4400" b="1" dirty="0"/>
              <a:t>Step 1: Start saving early and often</a:t>
            </a:r>
          </a:p>
        </p:txBody>
      </p:sp>
      <p:pic>
        <p:nvPicPr>
          <p:cNvPr id="9" name="Picture 8" descr="A screenshot of a cell phone&#10;&#10;Description generated with very high confidence">
            <a:extLst>
              <a:ext uri="{FF2B5EF4-FFF2-40B4-BE49-F238E27FC236}">
                <a16:creationId xmlns:a16="http://schemas.microsoft.com/office/drawing/2014/main" id="{6D27D848-021F-4C95-8D06-9BBEAB62F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687" y="2788768"/>
            <a:ext cx="4943473" cy="2139422"/>
          </a:xfrm>
          <a:prstGeom prst="rect">
            <a:avLst/>
          </a:prstGeom>
          <a:ln>
            <a:solidFill>
              <a:schemeClr val="tx1"/>
            </a:solidFill>
          </a:ln>
        </p:spPr>
      </p:pic>
      <p:sp>
        <p:nvSpPr>
          <p:cNvPr id="10" name="TextBox 9">
            <a:extLst>
              <a:ext uri="{FF2B5EF4-FFF2-40B4-BE49-F238E27FC236}">
                <a16:creationId xmlns:a16="http://schemas.microsoft.com/office/drawing/2014/main" id="{829511C4-6B43-4094-8FAB-46C92598ADD6}"/>
              </a:ext>
            </a:extLst>
          </p:cNvPr>
          <p:cNvSpPr txBox="1"/>
          <p:nvPr/>
        </p:nvSpPr>
        <p:spPr>
          <a:xfrm>
            <a:off x="6623686" y="1973163"/>
            <a:ext cx="494347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b="1" cap="all" dirty="0"/>
              <a:t>Check it out: </a:t>
            </a:r>
            <a:r>
              <a:rPr lang="en-US" dirty="0"/>
              <a:t>The Acorns Later App sets up automatic transfers to an IRA. </a:t>
            </a:r>
            <a:endParaRPr kumimoji="0" lang="en-US" sz="1800" b="0" i="0" u="none" strike="noStrike" cap="none" spc="0" normalizeH="0" baseline="0" dirty="0">
              <a:ln>
                <a:noFill/>
              </a:ln>
              <a:solidFill>
                <a:srgbClr val="000000"/>
              </a:solidFill>
              <a:effectLst/>
              <a:uFillTx/>
              <a:latin typeface="+mj-lt"/>
              <a:ea typeface="+mj-ea"/>
              <a:cs typeface="+mj-cs"/>
              <a:sym typeface="Arial"/>
            </a:endParaRPr>
          </a:p>
        </p:txBody>
      </p:sp>
      <p:sp>
        <p:nvSpPr>
          <p:cNvPr id="12" name="TextBox 11">
            <a:extLst>
              <a:ext uri="{FF2B5EF4-FFF2-40B4-BE49-F238E27FC236}">
                <a16:creationId xmlns:a16="http://schemas.microsoft.com/office/drawing/2014/main" id="{04DF6697-0F79-495A-B745-53B1E87596BA}"/>
              </a:ext>
            </a:extLst>
          </p:cNvPr>
          <p:cNvSpPr txBox="1"/>
          <p:nvPr/>
        </p:nvSpPr>
        <p:spPr>
          <a:xfrm>
            <a:off x="6623687" y="4973596"/>
            <a:ext cx="281749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small" spc="0" normalizeH="0" dirty="0">
                <a:ln>
                  <a:noFill/>
                </a:ln>
                <a:solidFill>
                  <a:srgbClr val="000000"/>
                </a:solidFill>
                <a:effectLst/>
                <a:uFillTx/>
                <a:latin typeface="+mj-lt"/>
                <a:ea typeface="+mj-ea"/>
                <a:cs typeface="+mj-cs"/>
                <a:sym typeface="Arial"/>
                <a:hlinkClick r:id="rId3"/>
              </a:rPr>
              <a:t>www.acorns.com/acorns-later</a:t>
            </a:r>
            <a:r>
              <a:rPr kumimoji="0" lang="en-US" sz="1600" b="0" i="0" u="none" strike="noStrike" cap="small" spc="0" normalizeH="0" dirty="0">
                <a:ln>
                  <a:noFill/>
                </a:ln>
                <a:solidFill>
                  <a:srgbClr val="000000"/>
                </a:solidFill>
                <a:effectLst/>
                <a:uFillTx/>
                <a:latin typeface="+mj-lt"/>
                <a:ea typeface="+mj-ea"/>
                <a:cs typeface="+mj-cs"/>
                <a:sym typeface="Arial"/>
              </a:rPr>
              <a:t>   </a:t>
            </a:r>
          </a:p>
        </p:txBody>
      </p:sp>
    </p:spTree>
    <p:extLst>
      <p:ext uri="{BB962C8B-B14F-4D97-AF65-F5344CB8AC3E}">
        <p14:creationId xmlns:p14="http://schemas.microsoft.com/office/powerpoint/2010/main" val="104313724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56548DA-0F9C-4E63-83E4-51E41D457E34}"/>
              </a:ext>
            </a:extLst>
          </p:cNvPr>
          <p:cNvSpPr>
            <a:spLocks noGrp="1"/>
          </p:cNvSpPr>
          <p:nvPr>
            <p:ph type="body" sz="quarter" idx="10"/>
          </p:nvPr>
        </p:nvSpPr>
        <p:spPr>
          <a:xfrm>
            <a:off x="484214" y="1536290"/>
            <a:ext cx="3505494" cy="3785419"/>
          </a:xfrm>
        </p:spPr>
        <p:txBody>
          <a:bodyPr vert="horz" lIns="91440" tIns="45720" rIns="91440" bIns="45720" rtlCol="0">
            <a:normAutofit/>
          </a:bodyPr>
          <a:lstStyle/>
          <a:p>
            <a:pPr>
              <a:spcBef>
                <a:spcPts val="1200"/>
              </a:spcBef>
              <a:spcAft>
                <a:spcPts val="1200"/>
              </a:spcAft>
              <a:buFont typeface="Arial" panose="020B0604020202020204" pitchFamily="34" charset="0"/>
              <a:buChar char="•"/>
            </a:pPr>
            <a:r>
              <a:rPr lang="en-US" sz="2000" kern="1200" dirty="0">
                <a:solidFill>
                  <a:schemeClr val="tx1">
                    <a:lumMod val="50000"/>
                  </a:schemeClr>
                </a:solidFill>
                <a:latin typeface="+mn-lt"/>
                <a:ea typeface="+mn-ea"/>
                <a:cs typeface="+mn-cs"/>
              </a:rPr>
              <a:t>More time means more money, thanks to the compounding effect.</a:t>
            </a:r>
          </a:p>
          <a:p>
            <a:pPr>
              <a:spcBef>
                <a:spcPts val="1200"/>
              </a:spcBef>
              <a:spcAft>
                <a:spcPts val="1200"/>
              </a:spcAft>
              <a:buFont typeface="Arial" panose="020B0604020202020204" pitchFamily="34" charset="0"/>
              <a:buChar char="•"/>
            </a:pPr>
            <a:r>
              <a:rPr lang="en-US" sz="2000" kern="1200" dirty="0">
                <a:solidFill>
                  <a:schemeClr val="tx1">
                    <a:lumMod val="50000"/>
                  </a:schemeClr>
                </a:solidFill>
                <a:latin typeface="+mn-lt"/>
                <a:ea typeface="+mn-ea"/>
                <a:cs typeface="+mn-cs"/>
              </a:rPr>
              <a:t>You save money, and it earns interest.</a:t>
            </a:r>
          </a:p>
          <a:p>
            <a:pPr>
              <a:spcBef>
                <a:spcPts val="1200"/>
              </a:spcBef>
              <a:spcAft>
                <a:spcPts val="1200"/>
              </a:spcAft>
              <a:buFont typeface="Arial" panose="020B0604020202020204" pitchFamily="34" charset="0"/>
              <a:buChar char="•"/>
            </a:pPr>
            <a:r>
              <a:rPr lang="en-US" sz="2000" kern="1200" dirty="0">
                <a:solidFill>
                  <a:schemeClr val="tx1">
                    <a:lumMod val="50000"/>
                  </a:schemeClr>
                </a:solidFill>
                <a:latin typeface="+mn-lt"/>
                <a:ea typeface="+mn-ea"/>
                <a:cs typeface="+mn-cs"/>
              </a:rPr>
              <a:t>The next period, you’ll earn interest on your original money + the previous interest.</a:t>
            </a:r>
          </a:p>
        </p:txBody>
      </p:sp>
      <p:sp>
        <p:nvSpPr>
          <p:cNvPr id="8" name="Title 7">
            <a:extLst>
              <a:ext uri="{FF2B5EF4-FFF2-40B4-BE49-F238E27FC236}">
                <a16:creationId xmlns:a16="http://schemas.microsoft.com/office/drawing/2014/main" id="{5766040E-C0EE-4BA8-AA79-E5B7BAB29C23}"/>
              </a:ext>
            </a:extLst>
          </p:cNvPr>
          <p:cNvSpPr>
            <a:spLocks noGrp="1"/>
          </p:cNvSpPr>
          <p:nvPr>
            <p:ph type="title"/>
          </p:nvPr>
        </p:nvSpPr>
        <p:spPr>
          <a:xfrm>
            <a:off x="359602" y="283704"/>
            <a:ext cx="4040948" cy="731521"/>
          </a:xfrm>
        </p:spPr>
        <p:txBody>
          <a:bodyPr anchor="ctr"/>
          <a:lstStyle/>
          <a:p>
            <a:r>
              <a:rPr lang="en-US" sz="2400" b="1" dirty="0"/>
              <a:t>The compounding effect</a:t>
            </a:r>
          </a:p>
        </p:txBody>
      </p:sp>
      <p:pic>
        <p:nvPicPr>
          <p:cNvPr id="2" name="Picture 1">
            <a:extLst>
              <a:ext uri="{FF2B5EF4-FFF2-40B4-BE49-F238E27FC236}">
                <a16:creationId xmlns:a16="http://schemas.microsoft.com/office/drawing/2014/main" id="{C760D3A6-D9EC-458E-B8B0-0F2C4F2E6BC3}"/>
              </a:ext>
            </a:extLst>
          </p:cNvPr>
          <p:cNvPicPr>
            <a:picLocks noChangeAspect="1"/>
          </p:cNvPicPr>
          <p:nvPr/>
        </p:nvPicPr>
        <p:blipFill rotWithShape="1">
          <a:blip r:embed="rId2"/>
          <a:srcRect b="6713"/>
          <a:stretch/>
        </p:blipFill>
        <p:spPr>
          <a:xfrm>
            <a:off x="5428013" y="1081596"/>
            <a:ext cx="5975029" cy="4240113"/>
          </a:xfrm>
          <a:prstGeom prst="rect">
            <a:avLst/>
          </a:prstGeom>
        </p:spPr>
      </p:pic>
      <p:sp>
        <p:nvSpPr>
          <p:cNvPr id="3" name="TextBox 2">
            <a:extLst>
              <a:ext uri="{FF2B5EF4-FFF2-40B4-BE49-F238E27FC236}">
                <a16:creationId xmlns:a16="http://schemas.microsoft.com/office/drawing/2014/main" id="{F23FA890-8033-4563-90CB-700A198A6FB7}"/>
              </a:ext>
            </a:extLst>
          </p:cNvPr>
          <p:cNvSpPr txBox="1"/>
          <p:nvPr/>
        </p:nvSpPr>
        <p:spPr>
          <a:xfrm>
            <a:off x="5428013" y="5321709"/>
            <a:ext cx="421882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i="1" dirty="0"/>
              <a:t>*assuming a 4% annual rate of return</a:t>
            </a:r>
            <a:endParaRPr kumimoji="0" lang="en-US" sz="1400" b="0" i="1"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8600439"/>
      </p:ext>
    </p:extLst>
  </p:cSld>
  <p:clrMapOvr>
    <a:masterClrMapping/>
  </p:clrMapOvr>
  <p:transition spd="med"/>
</p:sld>
</file>

<file path=ppt/theme/theme1.xml><?xml version="1.0" encoding="utf-8"?>
<a:theme xmlns:a="http://schemas.openxmlformats.org/drawingml/2006/main" name="Office Theme">
  <a:themeElements>
    <a:clrScheme name="Custom 1">
      <a:dk1>
        <a:srgbClr val="D7D7D7"/>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ustom 1">
      <a:majorFont>
        <a:latin typeface="Tw Cen MT"/>
        <a:ea typeface=""/>
        <a:cs typeface=""/>
      </a:majorFont>
      <a:minorFont>
        <a:latin typeface="Rockwell"/>
        <a:ea typeface=""/>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CC2936"/>
      </a:accent1>
      <a:accent2>
        <a:srgbClr val="0D7F76"/>
      </a:accent2>
      <a:accent3>
        <a:srgbClr val="403365"/>
      </a:accent3>
      <a:accent4>
        <a:srgbClr val="FF6600"/>
      </a:accent4>
      <a:accent5>
        <a:srgbClr val="777777"/>
      </a:accent5>
      <a:accent6>
        <a:srgbClr val="7F0D1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2483</TotalTime>
  <Words>3098</Words>
  <Application>Microsoft Office PowerPoint</Application>
  <PresentationFormat>Widescreen</PresentationFormat>
  <Paragraphs>258</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Arial Narrow</vt:lpstr>
      <vt:lpstr>Boton Bold</vt:lpstr>
      <vt:lpstr>Courier New</vt:lpstr>
      <vt:lpstr>Rockwell</vt:lpstr>
      <vt:lpstr>Tw Cen MT</vt:lpstr>
      <vt:lpstr>Wingdings</vt:lpstr>
      <vt:lpstr>Office Theme</vt:lpstr>
      <vt:lpstr>Notes to presenter</vt:lpstr>
      <vt:lpstr>Funding your future paycheck 4 steps you can take today</vt:lpstr>
      <vt:lpstr>The When I’m 65 program</vt:lpstr>
      <vt:lpstr>When I’m 65 program partners</vt:lpstr>
      <vt:lpstr>Introduction</vt:lpstr>
      <vt:lpstr>The DIY retirement</vt:lpstr>
      <vt:lpstr>4 steps to take today</vt:lpstr>
      <vt:lpstr>Step 1: Start saving early and often</vt:lpstr>
      <vt:lpstr>The compounding effect</vt:lpstr>
      <vt:lpstr>ACTION STEP</vt:lpstr>
      <vt:lpstr>   Step 2: Understand your retirement options</vt:lpstr>
      <vt:lpstr>   Understand your retirement options</vt:lpstr>
      <vt:lpstr>Traditional vs. Roth</vt:lpstr>
      <vt:lpstr>Traditional vs. Roth</vt:lpstr>
      <vt:lpstr>Key decision point</vt:lpstr>
      <vt:lpstr>   Understand your retirement options</vt:lpstr>
      <vt:lpstr>Understand your retirement options</vt:lpstr>
      <vt:lpstr>ACTION STEP</vt:lpstr>
      <vt:lpstr>Step 3: Create your ideal portfolio</vt:lpstr>
      <vt:lpstr>   Create your ideal portfolio</vt:lpstr>
      <vt:lpstr>   Create your ideal portfolio</vt:lpstr>
      <vt:lpstr>Asset allocation</vt:lpstr>
      <vt:lpstr>   Create your ideal portfolio</vt:lpstr>
      <vt:lpstr>   Create your ideal portfolio</vt:lpstr>
      <vt:lpstr>ACTION STEP</vt:lpstr>
      <vt:lpstr>Step 4: Get great financial advice </vt:lpstr>
      <vt:lpstr>Going ‘robo’</vt:lpstr>
      <vt:lpstr>   Get great financial advice</vt:lpstr>
      <vt:lpstr>ACTION STEP</vt:lpstr>
      <vt:lpstr>Quiz: Test your financial know-how</vt:lpstr>
      <vt:lpstr>Quiz: Test your financial know-how</vt:lpstr>
      <vt:lpstr>Quiz: Test your financial know-how</vt:lpstr>
      <vt:lpstr>Quiz: Test your financial know-how</vt:lpstr>
      <vt:lpstr>Quiz: Test your financial know-how</vt:lpstr>
      <vt:lpstr>Quiz: Test your financial know-how</vt:lpstr>
      <vt:lpstr>Quiz: Test your financial know-how</vt:lpstr>
      <vt:lpstr>Quiz: Test your financial know-how</vt:lpstr>
      <vt:lpstr>Quiz: Test your financial know-how</vt:lpstr>
      <vt:lpstr>Quiz: Test your financial know-how</vt:lpstr>
      <vt:lpstr>Quiz: Test your financial know-how</vt:lpstr>
      <vt:lpstr>Quiz: Test your financial know-how</vt:lpstr>
      <vt:lpstr>Quiz: Test your financial know-how</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Clark</dc:creator>
  <cp:lastModifiedBy>Barbara Clark</cp:lastModifiedBy>
  <cp:revision>210</cp:revision>
  <cp:lastPrinted>2018-06-08T18:42:50Z</cp:lastPrinted>
  <dcterms:modified xsi:type="dcterms:W3CDTF">2018-07-13T15:54:32Z</dcterms:modified>
</cp:coreProperties>
</file>