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85" r:id="rId3"/>
    <p:sldId id="258" r:id="rId4"/>
    <p:sldId id="260" r:id="rId5"/>
    <p:sldId id="257" r:id="rId6"/>
    <p:sldId id="259" r:id="rId7"/>
    <p:sldId id="263"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1" r:id="rId28"/>
    <p:sldId id="284" r:id="rId29"/>
    <p:sldId id="283" r:id="rId30"/>
    <p:sldId id="288" r:id="rId31"/>
    <p:sldId id="289" r:id="rId32"/>
    <p:sldId id="290" r:id="rId33"/>
    <p:sldId id="291" r:id="rId34"/>
    <p:sldId id="292" r:id="rId35"/>
    <p:sldId id="293" r:id="rId36"/>
    <p:sldId id="295" r:id="rId37"/>
    <p:sldId id="296" r:id="rId38"/>
    <p:sldId id="29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4" d="100"/>
          <a:sy n="104" d="100"/>
        </p:scale>
        <p:origin x="14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FA45EA-E168-4A9B-9218-0454D1B07F4C}"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C5C037-7FD9-4F64-9978-E5A9733BEE41}" type="slidenum">
              <a:rPr lang="en-US" smtClean="0"/>
              <a:t>‹#›</a:t>
            </a:fld>
            <a:endParaRPr lang="en-US"/>
          </a:p>
        </p:txBody>
      </p:sp>
    </p:spTree>
    <p:extLst>
      <p:ext uri="{BB962C8B-B14F-4D97-AF65-F5344CB8AC3E}">
        <p14:creationId xmlns:p14="http://schemas.microsoft.com/office/powerpoint/2010/main" val="1027739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C5C037-7FD9-4F64-9978-E5A9733BEE41}" type="slidenum">
              <a:rPr lang="en-US" smtClean="0"/>
              <a:t>15</a:t>
            </a:fld>
            <a:endParaRPr lang="en-US"/>
          </a:p>
        </p:txBody>
      </p:sp>
    </p:spTree>
    <p:extLst>
      <p:ext uri="{BB962C8B-B14F-4D97-AF65-F5344CB8AC3E}">
        <p14:creationId xmlns:p14="http://schemas.microsoft.com/office/powerpoint/2010/main" val="3693891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C5C037-7FD9-4F64-9978-E5A9733BEE41}" type="slidenum">
              <a:rPr lang="en-US" smtClean="0"/>
              <a:t>18</a:t>
            </a:fld>
            <a:endParaRPr lang="en-US"/>
          </a:p>
        </p:txBody>
      </p:sp>
    </p:spTree>
    <p:extLst>
      <p:ext uri="{BB962C8B-B14F-4D97-AF65-F5344CB8AC3E}">
        <p14:creationId xmlns:p14="http://schemas.microsoft.com/office/powerpoint/2010/main" val="2654091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C5C037-7FD9-4F64-9978-E5A9733BEE41}" type="slidenum">
              <a:rPr lang="en-US" smtClean="0"/>
              <a:t>19</a:t>
            </a:fld>
            <a:endParaRPr lang="en-US"/>
          </a:p>
        </p:txBody>
      </p:sp>
    </p:spTree>
    <p:extLst>
      <p:ext uri="{BB962C8B-B14F-4D97-AF65-F5344CB8AC3E}">
        <p14:creationId xmlns:p14="http://schemas.microsoft.com/office/powerpoint/2010/main" val="1811744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C5C037-7FD9-4F64-9978-E5A9733BEE41}" type="slidenum">
              <a:rPr lang="en-US" smtClean="0"/>
              <a:t>21</a:t>
            </a:fld>
            <a:endParaRPr lang="en-US"/>
          </a:p>
        </p:txBody>
      </p:sp>
    </p:spTree>
    <p:extLst>
      <p:ext uri="{BB962C8B-B14F-4D97-AF65-F5344CB8AC3E}">
        <p14:creationId xmlns:p14="http://schemas.microsoft.com/office/powerpoint/2010/main" val="1475453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E0E19-1213-3595-F26C-0254E374A4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DFEB72-24D1-F6D1-1302-532A4E57CB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BD6EAF-6FA1-BCD3-832E-5F95C2FA4281}"/>
              </a:ext>
            </a:extLst>
          </p:cNvPr>
          <p:cNvSpPr>
            <a:spLocks noGrp="1"/>
          </p:cNvSpPr>
          <p:nvPr>
            <p:ph type="dt" sz="half" idx="10"/>
          </p:nvPr>
        </p:nvSpPr>
        <p:spPr/>
        <p:txBody>
          <a:bodyPr/>
          <a:lstStyle/>
          <a:p>
            <a:fld id="{B6139BA2-0729-4CFF-94A1-0882AF6B7A6B}" type="datetimeFigureOut">
              <a:rPr lang="en-US" smtClean="0"/>
              <a:t>4/2/2024</a:t>
            </a:fld>
            <a:endParaRPr lang="en-US"/>
          </a:p>
        </p:txBody>
      </p:sp>
      <p:sp>
        <p:nvSpPr>
          <p:cNvPr id="5" name="Footer Placeholder 4">
            <a:extLst>
              <a:ext uri="{FF2B5EF4-FFF2-40B4-BE49-F238E27FC236}">
                <a16:creationId xmlns:a16="http://schemas.microsoft.com/office/drawing/2014/main" id="{643B8770-41FA-584A-D47B-A01CC9F91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7C70A4-FF9A-F32C-D9AC-1DE950A7879C}"/>
              </a:ext>
            </a:extLst>
          </p:cNvPr>
          <p:cNvSpPr>
            <a:spLocks noGrp="1"/>
          </p:cNvSpPr>
          <p:nvPr>
            <p:ph type="sldNum" sz="quarter" idx="12"/>
          </p:nvPr>
        </p:nvSpPr>
        <p:spPr/>
        <p:txBody>
          <a:bodyPr/>
          <a:lstStyle/>
          <a:p>
            <a:fld id="{D05F29B8-F9EE-4648-A5C0-246AEEF85010}" type="slidenum">
              <a:rPr lang="en-US" smtClean="0"/>
              <a:t>‹#›</a:t>
            </a:fld>
            <a:endParaRPr lang="en-US"/>
          </a:p>
        </p:txBody>
      </p:sp>
    </p:spTree>
    <p:extLst>
      <p:ext uri="{BB962C8B-B14F-4D97-AF65-F5344CB8AC3E}">
        <p14:creationId xmlns:p14="http://schemas.microsoft.com/office/powerpoint/2010/main" val="849369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8B65-323B-20D5-8BFC-9515840014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D804E8-F10F-7481-498D-766C8CCDD1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67CB1-74EE-24DC-1542-068281226E9D}"/>
              </a:ext>
            </a:extLst>
          </p:cNvPr>
          <p:cNvSpPr>
            <a:spLocks noGrp="1"/>
          </p:cNvSpPr>
          <p:nvPr>
            <p:ph type="dt" sz="half" idx="10"/>
          </p:nvPr>
        </p:nvSpPr>
        <p:spPr/>
        <p:txBody>
          <a:bodyPr/>
          <a:lstStyle/>
          <a:p>
            <a:fld id="{B6139BA2-0729-4CFF-94A1-0882AF6B7A6B}" type="datetimeFigureOut">
              <a:rPr lang="en-US" smtClean="0"/>
              <a:t>4/2/2024</a:t>
            </a:fld>
            <a:endParaRPr lang="en-US"/>
          </a:p>
        </p:txBody>
      </p:sp>
      <p:sp>
        <p:nvSpPr>
          <p:cNvPr id="5" name="Footer Placeholder 4">
            <a:extLst>
              <a:ext uri="{FF2B5EF4-FFF2-40B4-BE49-F238E27FC236}">
                <a16:creationId xmlns:a16="http://schemas.microsoft.com/office/drawing/2014/main" id="{873F6C2F-FE3F-E968-257F-85E520373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B2687-6EEC-9974-6403-EEC5EBBADA7A}"/>
              </a:ext>
            </a:extLst>
          </p:cNvPr>
          <p:cNvSpPr>
            <a:spLocks noGrp="1"/>
          </p:cNvSpPr>
          <p:nvPr>
            <p:ph type="sldNum" sz="quarter" idx="12"/>
          </p:nvPr>
        </p:nvSpPr>
        <p:spPr/>
        <p:txBody>
          <a:bodyPr/>
          <a:lstStyle/>
          <a:p>
            <a:fld id="{D05F29B8-F9EE-4648-A5C0-246AEEF85010}" type="slidenum">
              <a:rPr lang="en-US" smtClean="0"/>
              <a:t>‹#›</a:t>
            </a:fld>
            <a:endParaRPr lang="en-US"/>
          </a:p>
        </p:txBody>
      </p:sp>
    </p:spTree>
    <p:extLst>
      <p:ext uri="{BB962C8B-B14F-4D97-AF65-F5344CB8AC3E}">
        <p14:creationId xmlns:p14="http://schemas.microsoft.com/office/powerpoint/2010/main" val="2881857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EE5998-CD0C-8520-26B6-5933F23247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5772DC-068E-0BF7-0399-BB51CEEF8A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33EE67-C504-3D2D-00C7-BD07CCBCBC27}"/>
              </a:ext>
            </a:extLst>
          </p:cNvPr>
          <p:cNvSpPr>
            <a:spLocks noGrp="1"/>
          </p:cNvSpPr>
          <p:nvPr>
            <p:ph type="dt" sz="half" idx="10"/>
          </p:nvPr>
        </p:nvSpPr>
        <p:spPr/>
        <p:txBody>
          <a:bodyPr/>
          <a:lstStyle/>
          <a:p>
            <a:fld id="{B6139BA2-0729-4CFF-94A1-0882AF6B7A6B}" type="datetimeFigureOut">
              <a:rPr lang="en-US" smtClean="0"/>
              <a:t>4/2/2024</a:t>
            </a:fld>
            <a:endParaRPr lang="en-US"/>
          </a:p>
        </p:txBody>
      </p:sp>
      <p:sp>
        <p:nvSpPr>
          <p:cNvPr id="5" name="Footer Placeholder 4">
            <a:extLst>
              <a:ext uri="{FF2B5EF4-FFF2-40B4-BE49-F238E27FC236}">
                <a16:creationId xmlns:a16="http://schemas.microsoft.com/office/drawing/2014/main" id="{E9F21D2F-6462-9BC8-2CA6-7714C9C0C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9BC6F-93DC-490F-8B8B-5E9EBDD07584}"/>
              </a:ext>
            </a:extLst>
          </p:cNvPr>
          <p:cNvSpPr>
            <a:spLocks noGrp="1"/>
          </p:cNvSpPr>
          <p:nvPr>
            <p:ph type="sldNum" sz="quarter" idx="12"/>
          </p:nvPr>
        </p:nvSpPr>
        <p:spPr/>
        <p:txBody>
          <a:bodyPr/>
          <a:lstStyle/>
          <a:p>
            <a:fld id="{D05F29B8-F9EE-4648-A5C0-246AEEF85010}" type="slidenum">
              <a:rPr lang="en-US" smtClean="0"/>
              <a:t>‹#›</a:t>
            </a:fld>
            <a:endParaRPr lang="en-US"/>
          </a:p>
        </p:txBody>
      </p:sp>
    </p:spTree>
    <p:extLst>
      <p:ext uri="{BB962C8B-B14F-4D97-AF65-F5344CB8AC3E}">
        <p14:creationId xmlns:p14="http://schemas.microsoft.com/office/powerpoint/2010/main" val="265544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BC943-48CC-3840-66FA-C29509649D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FFA288-569F-9529-B811-1134D5FF05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4ABA-FD24-3649-D10D-57AAD96C94DF}"/>
              </a:ext>
            </a:extLst>
          </p:cNvPr>
          <p:cNvSpPr>
            <a:spLocks noGrp="1"/>
          </p:cNvSpPr>
          <p:nvPr>
            <p:ph type="dt" sz="half" idx="10"/>
          </p:nvPr>
        </p:nvSpPr>
        <p:spPr/>
        <p:txBody>
          <a:bodyPr/>
          <a:lstStyle/>
          <a:p>
            <a:fld id="{B6139BA2-0729-4CFF-94A1-0882AF6B7A6B}" type="datetimeFigureOut">
              <a:rPr lang="en-US" smtClean="0"/>
              <a:t>4/2/2024</a:t>
            </a:fld>
            <a:endParaRPr lang="en-US"/>
          </a:p>
        </p:txBody>
      </p:sp>
      <p:sp>
        <p:nvSpPr>
          <p:cNvPr id="5" name="Footer Placeholder 4">
            <a:extLst>
              <a:ext uri="{FF2B5EF4-FFF2-40B4-BE49-F238E27FC236}">
                <a16:creationId xmlns:a16="http://schemas.microsoft.com/office/drawing/2014/main" id="{B339ED60-FBB6-2BCC-DE1E-C57109F450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8746FA-0ED0-4032-21F5-61FFAC146F6E}"/>
              </a:ext>
            </a:extLst>
          </p:cNvPr>
          <p:cNvSpPr>
            <a:spLocks noGrp="1"/>
          </p:cNvSpPr>
          <p:nvPr>
            <p:ph type="sldNum" sz="quarter" idx="12"/>
          </p:nvPr>
        </p:nvSpPr>
        <p:spPr/>
        <p:txBody>
          <a:bodyPr/>
          <a:lstStyle/>
          <a:p>
            <a:fld id="{D05F29B8-F9EE-4648-A5C0-246AEEF85010}" type="slidenum">
              <a:rPr lang="en-US" smtClean="0"/>
              <a:t>‹#›</a:t>
            </a:fld>
            <a:endParaRPr lang="en-US"/>
          </a:p>
        </p:txBody>
      </p:sp>
    </p:spTree>
    <p:extLst>
      <p:ext uri="{BB962C8B-B14F-4D97-AF65-F5344CB8AC3E}">
        <p14:creationId xmlns:p14="http://schemas.microsoft.com/office/powerpoint/2010/main" val="717740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4AA5-3251-33A7-9CBF-391441B9D1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5BF6BC-5719-BFDD-007D-6AC86E05D3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999335-F710-8373-286C-BAC538A52837}"/>
              </a:ext>
            </a:extLst>
          </p:cNvPr>
          <p:cNvSpPr>
            <a:spLocks noGrp="1"/>
          </p:cNvSpPr>
          <p:nvPr>
            <p:ph type="dt" sz="half" idx="10"/>
          </p:nvPr>
        </p:nvSpPr>
        <p:spPr/>
        <p:txBody>
          <a:bodyPr/>
          <a:lstStyle/>
          <a:p>
            <a:fld id="{B6139BA2-0729-4CFF-94A1-0882AF6B7A6B}" type="datetimeFigureOut">
              <a:rPr lang="en-US" smtClean="0"/>
              <a:t>4/2/2024</a:t>
            </a:fld>
            <a:endParaRPr lang="en-US"/>
          </a:p>
        </p:txBody>
      </p:sp>
      <p:sp>
        <p:nvSpPr>
          <p:cNvPr id="5" name="Footer Placeholder 4">
            <a:extLst>
              <a:ext uri="{FF2B5EF4-FFF2-40B4-BE49-F238E27FC236}">
                <a16:creationId xmlns:a16="http://schemas.microsoft.com/office/drawing/2014/main" id="{D3523569-2599-A545-CB21-82EE41F88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74F4D7-75C0-A065-E2EC-0D635847896E}"/>
              </a:ext>
            </a:extLst>
          </p:cNvPr>
          <p:cNvSpPr>
            <a:spLocks noGrp="1"/>
          </p:cNvSpPr>
          <p:nvPr>
            <p:ph type="sldNum" sz="quarter" idx="12"/>
          </p:nvPr>
        </p:nvSpPr>
        <p:spPr/>
        <p:txBody>
          <a:bodyPr/>
          <a:lstStyle/>
          <a:p>
            <a:fld id="{D05F29B8-F9EE-4648-A5C0-246AEEF85010}" type="slidenum">
              <a:rPr lang="en-US" smtClean="0"/>
              <a:t>‹#›</a:t>
            </a:fld>
            <a:endParaRPr lang="en-US"/>
          </a:p>
        </p:txBody>
      </p:sp>
    </p:spTree>
    <p:extLst>
      <p:ext uri="{BB962C8B-B14F-4D97-AF65-F5344CB8AC3E}">
        <p14:creationId xmlns:p14="http://schemas.microsoft.com/office/powerpoint/2010/main" val="1368217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FE484-5BE4-3EFA-7A1D-B13D7003C5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DE9EF-EA79-769A-8506-01A863A3AC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4BB1D3-B48C-EB29-0957-1C0A8C33CC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08F4DE-9745-ACAA-F5BE-7BA8C8B18216}"/>
              </a:ext>
            </a:extLst>
          </p:cNvPr>
          <p:cNvSpPr>
            <a:spLocks noGrp="1"/>
          </p:cNvSpPr>
          <p:nvPr>
            <p:ph type="dt" sz="half" idx="10"/>
          </p:nvPr>
        </p:nvSpPr>
        <p:spPr/>
        <p:txBody>
          <a:bodyPr/>
          <a:lstStyle/>
          <a:p>
            <a:fld id="{B6139BA2-0729-4CFF-94A1-0882AF6B7A6B}" type="datetimeFigureOut">
              <a:rPr lang="en-US" smtClean="0"/>
              <a:t>4/2/2024</a:t>
            </a:fld>
            <a:endParaRPr lang="en-US"/>
          </a:p>
        </p:txBody>
      </p:sp>
      <p:sp>
        <p:nvSpPr>
          <p:cNvPr id="6" name="Footer Placeholder 5">
            <a:extLst>
              <a:ext uri="{FF2B5EF4-FFF2-40B4-BE49-F238E27FC236}">
                <a16:creationId xmlns:a16="http://schemas.microsoft.com/office/drawing/2014/main" id="{7039EF66-9663-2BF8-8BFB-4DFCD85CAF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8F5F88-92D9-C634-3701-6ED3408FC3A9}"/>
              </a:ext>
            </a:extLst>
          </p:cNvPr>
          <p:cNvSpPr>
            <a:spLocks noGrp="1"/>
          </p:cNvSpPr>
          <p:nvPr>
            <p:ph type="sldNum" sz="quarter" idx="12"/>
          </p:nvPr>
        </p:nvSpPr>
        <p:spPr/>
        <p:txBody>
          <a:bodyPr/>
          <a:lstStyle/>
          <a:p>
            <a:fld id="{D05F29B8-F9EE-4648-A5C0-246AEEF85010}" type="slidenum">
              <a:rPr lang="en-US" smtClean="0"/>
              <a:t>‹#›</a:t>
            </a:fld>
            <a:endParaRPr lang="en-US"/>
          </a:p>
        </p:txBody>
      </p:sp>
    </p:spTree>
    <p:extLst>
      <p:ext uri="{BB962C8B-B14F-4D97-AF65-F5344CB8AC3E}">
        <p14:creationId xmlns:p14="http://schemas.microsoft.com/office/powerpoint/2010/main" val="3632599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35061-B99B-4227-9E24-413B8B3D88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D3FCBB-36BF-AD5E-0977-C9D155BDED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2DF734-23AD-8B9C-F521-D754F81044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A9E916-4434-D0DB-118B-155EEAFD49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47CD34-AF81-3154-7698-43E357015E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B0531C-0585-5E39-6A60-98524885EDF7}"/>
              </a:ext>
            </a:extLst>
          </p:cNvPr>
          <p:cNvSpPr>
            <a:spLocks noGrp="1"/>
          </p:cNvSpPr>
          <p:nvPr>
            <p:ph type="dt" sz="half" idx="10"/>
          </p:nvPr>
        </p:nvSpPr>
        <p:spPr/>
        <p:txBody>
          <a:bodyPr/>
          <a:lstStyle/>
          <a:p>
            <a:fld id="{B6139BA2-0729-4CFF-94A1-0882AF6B7A6B}" type="datetimeFigureOut">
              <a:rPr lang="en-US" smtClean="0"/>
              <a:t>4/2/2024</a:t>
            </a:fld>
            <a:endParaRPr lang="en-US"/>
          </a:p>
        </p:txBody>
      </p:sp>
      <p:sp>
        <p:nvSpPr>
          <p:cNvPr id="8" name="Footer Placeholder 7">
            <a:extLst>
              <a:ext uri="{FF2B5EF4-FFF2-40B4-BE49-F238E27FC236}">
                <a16:creationId xmlns:a16="http://schemas.microsoft.com/office/drawing/2014/main" id="{989DF65D-EB5C-0785-481B-AB79CA4158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59FABE-7FA8-9C2B-8B05-E6FC46FDB041}"/>
              </a:ext>
            </a:extLst>
          </p:cNvPr>
          <p:cNvSpPr>
            <a:spLocks noGrp="1"/>
          </p:cNvSpPr>
          <p:nvPr>
            <p:ph type="sldNum" sz="quarter" idx="12"/>
          </p:nvPr>
        </p:nvSpPr>
        <p:spPr/>
        <p:txBody>
          <a:bodyPr/>
          <a:lstStyle/>
          <a:p>
            <a:fld id="{D05F29B8-F9EE-4648-A5C0-246AEEF85010}" type="slidenum">
              <a:rPr lang="en-US" smtClean="0"/>
              <a:t>‹#›</a:t>
            </a:fld>
            <a:endParaRPr lang="en-US"/>
          </a:p>
        </p:txBody>
      </p:sp>
    </p:spTree>
    <p:extLst>
      <p:ext uri="{BB962C8B-B14F-4D97-AF65-F5344CB8AC3E}">
        <p14:creationId xmlns:p14="http://schemas.microsoft.com/office/powerpoint/2010/main" val="2783021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0EE3C-A404-8080-62BF-C8FC385C94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758F86-98D3-925C-20DC-60DC9F495B38}"/>
              </a:ext>
            </a:extLst>
          </p:cNvPr>
          <p:cNvSpPr>
            <a:spLocks noGrp="1"/>
          </p:cNvSpPr>
          <p:nvPr>
            <p:ph type="dt" sz="half" idx="10"/>
          </p:nvPr>
        </p:nvSpPr>
        <p:spPr/>
        <p:txBody>
          <a:bodyPr/>
          <a:lstStyle/>
          <a:p>
            <a:fld id="{B6139BA2-0729-4CFF-94A1-0882AF6B7A6B}" type="datetimeFigureOut">
              <a:rPr lang="en-US" smtClean="0"/>
              <a:t>4/2/2024</a:t>
            </a:fld>
            <a:endParaRPr lang="en-US"/>
          </a:p>
        </p:txBody>
      </p:sp>
      <p:sp>
        <p:nvSpPr>
          <p:cNvPr id="4" name="Footer Placeholder 3">
            <a:extLst>
              <a:ext uri="{FF2B5EF4-FFF2-40B4-BE49-F238E27FC236}">
                <a16:creationId xmlns:a16="http://schemas.microsoft.com/office/drawing/2014/main" id="{11BDCB4D-ADB1-A8D2-7F7C-AB82CCF04C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880D4F-A951-5AC0-2402-82F40A21C020}"/>
              </a:ext>
            </a:extLst>
          </p:cNvPr>
          <p:cNvSpPr>
            <a:spLocks noGrp="1"/>
          </p:cNvSpPr>
          <p:nvPr>
            <p:ph type="sldNum" sz="quarter" idx="12"/>
          </p:nvPr>
        </p:nvSpPr>
        <p:spPr/>
        <p:txBody>
          <a:bodyPr/>
          <a:lstStyle/>
          <a:p>
            <a:fld id="{D05F29B8-F9EE-4648-A5C0-246AEEF85010}" type="slidenum">
              <a:rPr lang="en-US" smtClean="0"/>
              <a:t>‹#›</a:t>
            </a:fld>
            <a:endParaRPr lang="en-US"/>
          </a:p>
        </p:txBody>
      </p:sp>
    </p:spTree>
    <p:extLst>
      <p:ext uri="{BB962C8B-B14F-4D97-AF65-F5344CB8AC3E}">
        <p14:creationId xmlns:p14="http://schemas.microsoft.com/office/powerpoint/2010/main" val="439990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007105-FD80-D90E-5D54-5E0FBE979DD3}"/>
              </a:ext>
            </a:extLst>
          </p:cNvPr>
          <p:cNvSpPr>
            <a:spLocks noGrp="1"/>
          </p:cNvSpPr>
          <p:nvPr>
            <p:ph type="dt" sz="half" idx="10"/>
          </p:nvPr>
        </p:nvSpPr>
        <p:spPr/>
        <p:txBody>
          <a:bodyPr/>
          <a:lstStyle/>
          <a:p>
            <a:fld id="{B6139BA2-0729-4CFF-94A1-0882AF6B7A6B}" type="datetimeFigureOut">
              <a:rPr lang="en-US" smtClean="0"/>
              <a:t>4/2/2024</a:t>
            </a:fld>
            <a:endParaRPr lang="en-US"/>
          </a:p>
        </p:txBody>
      </p:sp>
      <p:sp>
        <p:nvSpPr>
          <p:cNvPr id="3" name="Footer Placeholder 2">
            <a:extLst>
              <a:ext uri="{FF2B5EF4-FFF2-40B4-BE49-F238E27FC236}">
                <a16:creationId xmlns:a16="http://schemas.microsoft.com/office/drawing/2014/main" id="{8EE37C42-6670-0D55-08AB-5B3CB148F4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0159DB-A01E-5C11-72CF-B3DACEB7B872}"/>
              </a:ext>
            </a:extLst>
          </p:cNvPr>
          <p:cNvSpPr>
            <a:spLocks noGrp="1"/>
          </p:cNvSpPr>
          <p:nvPr>
            <p:ph type="sldNum" sz="quarter" idx="12"/>
          </p:nvPr>
        </p:nvSpPr>
        <p:spPr/>
        <p:txBody>
          <a:bodyPr/>
          <a:lstStyle/>
          <a:p>
            <a:fld id="{D05F29B8-F9EE-4648-A5C0-246AEEF85010}" type="slidenum">
              <a:rPr lang="en-US" smtClean="0"/>
              <a:t>‹#›</a:t>
            </a:fld>
            <a:endParaRPr lang="en-US"/>
          </a:p>
        </p:txBody>
      </p:sp>
    </p:spTree>
    <p:extLst>
      <p:ext uri="{BB962C8B-B14F-4D97-AF65-F5344CB8AC3E}">
        <p14:creationId xmlns:p14="http://schemas.microsoft.com/office/powerpoint/2010/main" val="2842252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640EC-DE3E-B3E8-5514-08ECAB29D2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DD100C-8031-D890-355E-11E7FB785C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AAFD57-C99A-6B78-5897-3921E1F51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D7D6A1-E4A7-1D73-36E4-B971D39E2E92}"/>
              </a:ext>
            </a:extLst>
          </p:cNvPr>
          <p:cNvSpPr>
            <a:spLocks noGrp="1"/>
          </p:cNvSpPr>
          <p:nvPr>
            <p:ph type="dt" sz="half" idx="10"/>
          </p:nvPr>
        </p:nvSpPr>
        <p:spPr/>
        <p:txBody>
          <a:bodyPr/>
          <a:lstStyle/>
          <a:p>
            <a:fld id="{B6139BA2-0729-4CFF-94A1-0882AF6B7A6B}" type="datetimeFigureOut">
              <a:rPr lang="en-US" smtClean="0"/>
              <a:t>4/2/2024</a:t>
            </a:fld>
            <a:endParaRPr lang="en-US"/>
          </a:p>
        </p:txBody>
      </p:sp>
      <p:sp>
        <p:nvSpPr>
          <p:cNvPr id="6" name="Footer Placeholder 5">
            <a:extLst>
              <a:ext uri="{FF2B5EF4-FFF2-40B4-BE49-F238E27FC236}">
                <a16:creationId xmlns:a16="http://schemas.microsoft.com/office/drawing/2014/main" id="{724BDA72-9D46-18B5-F12F-42EBDCD538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363495-C1CC-47A3-7C79-B355EC5F292B}"/>
              </a:ext>
            </a:extLst>
          </p:cNvPr>
          <p:cNvSpPr>
            <a:spLocks noGrp="1"/>
          </p:cNvSpPr>
          <p:nvPr>
            <p:ph type="sldNum" sz="quarter" idx="12"/>
          </p:nvPr>
        </p:nvSpPr>
        <p:spPr/>
        <p:txBody>
          <a:bodyPr/>
          <a:lstStyle/>
          <a:p>
            <a:fld id="{D05F29B8-F9EE-4648-A5C0-246AEEF85010}" type="slidenum">
              <a:rPr lang="en-US" smtClean="0"/>
              <a:t>‹#›</a:t>
            </a:fld>
            <a:endParaRPr lang="en-US"/>
          </a:p>
        </p:txBody>
      </p:sp>
    </p:spTree>
    <p:extLst>
      <p:ext uri="{BB962C8B-B14F-4D97-AF65-F5344CB8AC3E}">
        <p14:creationId xmlns:p14="http://schemas.microsoft.com/office/powerpoint/2010/main" val="2494171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6F720-AA06-CDBC-045A-AFA9D2DA08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D3C9BA-7D10-B5F8-01E6-553182B8A3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C665F7-1C41-A398-BCEC-E6B8AD399E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C5AEAB-85CE-9C3F-6AD1-46A2CF37C40C}"/>
              </a:ext>
            </a:extLst>
          </p:cNvPr>
          <p:cNvSpPr>
            <a:spLocks noGrp="1"/>
          </p:cNvSpPr>
          <p:nvPr>
            <p:ph type="dt" sz="half" idx="10"/>
          </p:nvPr>
        </p:nvSpPr>
        <p:spPr/>
        <p:txBody>
          <a:bodyPr/>
          <a:lstStyle/>
          <a:p>
            <a:fld id="{B6139BA2-0729-4CFF-94A1-0882AF6B7A6B}" type="datetimeFigureOut">
              <a:rPr lang="en-US" smtClean="0"/>
              <a:t>4/2/2024</a:t>
            </a:fld>
            <a:endParaRPr lang="en-US"/>
          </a:p>
        </p:txBody>
      </p:sp>
      <p:sp>
        <p:nvSpPr>
          <p:cNvPr id="6" name="Footer Placeholder 5">
            <a:extLst>
              <a:ext uri="{FF2B5EF4-FFF2-40B4-BE49-F238E27FC236}">
                <a16:creationId xmlns:a16="http://schemas.microsoft.com/office/drawing/2014/main" id="{F19D5E3D-BED6-9AC0-1FB9-6B7C27A95A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D0ABA8-EA59-CDD8-259F-D6A35C651FC8}"/>
              </a:ext>
            </a:extLst>
          </p:cNvPr>
          <p:cNvSpPr>
            <a:spLocks noGrp="1"/>
          </p:cNvSpPr>
          <p:nvPr>
            <p:ph type="sldNum" sz="quarter" idx="12"/>
          </p:nvPr>
        </p:nvSpPr>
        <p:spPr/>
        <p:txBody>
          <a:bodyPr/>
          <a:lstStyle/>
          <a:p>
            <a:fld id="{D05F29B8-F9EE-4648-A5C0-246AEEF85010}" type="slidenum">
              <a:rPr lang="en-US" smtClean="0"/>
              <a:t>‹#›</a:t>
            </a:fld>
            <a:endParaRPr lang="en-US"/>
          </a:p>
        </p:txBody>
      </p:sp>
    </p:spTree>
    <p:extLst>
      <p:ext uri="{BB962C8B-B14F-4D97-AF65-F5344CB8AC3E}">
        <p14:creationId xmlns:p14="http://schemas.microsoft.com/office/powerpoint/2010/main" val="244486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E4B0CF-45EB-1EFA-B5F8-B4258AB4D3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4D4113-A495-C659-D225-911EF1D85E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5FB756-DB04-30BB-11D5-7B652125A0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39BA2-0729-4CFF-94A1-0882AF6B7A6B}" type="datetimeFigureOut">
              <a:rPr lang="en-US" smtClean="0"/>
              <a:t>4/2/2024</a:t>
            </a:fld>
            <a:endParaRPr lang="en-US"/>
          </a:p>
        </p:txBody>
      </p:sp>
      <p:sp>
        <p:nvSpPr>
          <p:cNvPr id="5" name="Footer Placeholder 4">
            <a:extLst>
              <a:ext uri="{FF2B5EF4-FFF2-40B4-BE49-F238E27FC236}">
                <a16:creationId xmlns:a16="http://schemas.microsoft.com/office/drawing/2014/main" id="{EF31E070-D1CA-43FC-F430-56ACF59B69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A49C0A-2428-FA11-BC73-CC4339614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F29B8-F9EE-4648-A5C0-246AEEF85010}" type="slidenum">
              <a:rPr lang="en-US" smtClean="0"/>
              <a:t>‹#›</a:t>
            </a:fld>
            <a:endParaRPr lang="en-US"/>
          </a:p>
        </p:txBody>
      </p:sp>
    </p:spTree>
    <p:extLst>
      <p:ext uri="{BB962C8B-B14F-4D97-AF65-F5344CB8AC3E}">
        <p14:creationId xmlns:p14="http://schemas.microsoft.com/office/powerpoint/2010/main" val="1467516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11.jpeg"/><Relationship Id="rId4" Type="http://schemas.openxmlformats.org/officeDocument/2006/relationships/image" Target="../media/image4.png"/><Relationship Id="rId9"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6.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jp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23.jpg"/><Relationship Id="rId5" Type="http://schemas.openxmlformats.org/officeDocument/2006/relationships/image" Target="../media/image4.png"/><Relationship Id="rId10" Type="http://schemas.openxmlformats.org/officeDocument/2006/relationships/image" Target="../media/image22.jpeg"/><Relationship Id="rId4" Type="http://schemas.openxmlformats.org/officeDocument/2006/relationships/image" Target="../media/image3.png"/><Relationship Id="rId9" Type="http://schemas.openxmlformats.org/officeDocument/2006/relationships/image" Target="../media/image21.jpg"/><Relationship Id="rId1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png"/><Relationship Id="rId7" Type="http://schemas.openxmlformats.org/officeDocument/2006/relationships/image" Target="../media/image27.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jp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jp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34.jpg"/><Relationship Id="rId5" Type="http://schemas.openxmlformats.org/officeDocument/2006/relationships/image" Target="../media/image4.png"/><Relationship Id="rId10" Type="http://schemas.openxmlformats.org/officeDocument/2006/relationships/image" Target="../media/image33.jpg"/><Relationship Id="rId4" Type="http://schemas.openxmlformats.org/officeDocument/2006/relationships/image" Target="../media/image3.png"/><Relationship Id="rId9" Type="http://schemas.openxmlformats.org/officeDocument/2006/relationships/image" Target="../media/image32.jpg"/><Relationship Id="rId1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png"/><Relationship Id="rId7" Type="http://schemas.openxmlformats.org/officeDocument/2006/relationships/image" Target="../media/image38.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11.jpeg"/><Relationship Id="rId4" Type="http://schemas.openxmlformats.org/officeDocument/2006/relationships/image" Target="../media/image4.png"/><Relationship Id="rId9"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6.jpg"/><Relationship Id="rId3" Type="http://schemas.openxmlformats.org/officeDocument/2006/relationships/image" Target="../media/image3.png"/><Relationship Id="rId7" Type="http://schemas.openxmlformats.org/officeDocument/2006/relationships/image" Target="../media/image42.jpg"/><Relationship Id="rId12" Type="http://schemas.openxmlformats.org/officeDocument/2006/relationships/image" Target="../media/image47.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46.jpg"/><Relationship Id="rId5" Type="http://schemas.openxmlformats.org/officeDocument/2006/relationships/image" Target="../media/image2.png"/><Relationship Id="rId10" Type="http://schemas.openxmlformats.org/officeDocument/2006/relationships/image" Target="../media/image45.jpg"/><Relationship Id="rId4" Type="http://schemas.openxmlformats.org/officeDocument/2006/relationships/image" Target="../media/image4.png"/><Relationship Id="rId9" Type="http://schemas.openxmlformats.org/officeDocument/2006/relationships/image" Target="../media/image44.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3.png"/><Relationship Id="rId7" Type="http://schemas.openxmlformats.org/officeDocument/2006/relationships/image" Target="../media/image6.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51.jpeg"/><Relationship Id="rId5" Type="http://schemas.openxmlformats.org/officeDocument/2006/relationships/image" Target="../media/image2.png"/><Relationship Id="rId10" Type="http://schemas.openxmlformats.org/officeDocument/2006/relationships/image" Target="../media/image50.jpg"/><Relationship Id="rId4" Type="http://schemas.openxmlformats.org/officeDocument/2006/relationships/image" Target="../media/image4.png"/><Relationship Id="rId9"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2.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8.png"/><Relationship Id="rId3" Type="http://schemas.openxmlformats.org/officeDocument/2006/relationships/image" Target="../media/image54.jpeg"/><Relationship Id="rId7" Type="http://schemas.openxmlformats.org/officeDocument/2006/relationships/image" Target="../media/image58.png"/><Relationship Id="rId12"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4.png"/><Relationship Id="rId5" Type="http://schemas.openxmlformats.org/officeDocument/2006/relationships/image" Target="../media/image56.png"/><Relationship Id="rId10" Type="http://schemas.openxmlformats.org/officeDocument/2006/relationships/image" Target="../media/image3.png"/><Relationship Id="rId4" Type="http://schemas.openxmlformats.org/officeDocument/2006/relationships/image" Target="../media/image55.jpeg"/><Relationship Id="rId9"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1.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3.png"/><Relationship Id="rId7"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3.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pic>
        <p:nvPicPr>
          <p:cNvPr id="7" name="Picture 6" descr="A red text on a black background&#10;&#10;Description automatically generated">
            <a:extLst>
              <a:ext uri="{FF2B5EF4-FFF2-40B4-BE49-F238E27FC236}">
                <a16:creationId xmlns:a16="http://schemas.microsoft.com/office/drawing/2014/main" id="{6EED9F77-6B8B-A1B2-2DAA-8F020C59D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25" y="262041"/>
            <a:ext cx="10676750" cy="2785964"/>
          </a:xfrm>
          <a:prstGeom prst="rect">
            <a:avLst/>
          </a:prstGeom>
        </p:spPr>
      </p:pic>
      <p:pic>
        <p:nvPicPr>
          <p:cNvPr id="9" name="Picture 8" descr="A blue and white logo&#10;&#10;Description automatically generated">
            <a:extLst>
              <a:ext uri="{FF2B5EF4-FFF2-40B4-BE49-F238E27FC236}">
                <a16:creationId xmlns:a16="http://schemas.microsoft.com/office/drawing/2014/main" id="{E1B6F4B8-A196-FEB9-35B3-6778E5D6E9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1060" y="3415849"/>
            <a:ext cx="2757947" cy="2147307"/>
          </a:xfrm>
          <a:prstGeom prst="rect">
            <a:avLst/>
          </a:prstGeom>
        </p:spPr>
      </p:pic>
      <p:pic>
        <p:nvPicPr>
          <p:cNvPr id="15" name="Picture 14" descr="A logo with a white column and red and blue text&#10;&#10;Description automatically generated">
            <a:extLst>
              <a:ext uri="{FF2B5EF4-FFF2-40B4-BE49-F238E27FC236}">
                <a16:creationId xmlns:a16="http://schemas.microsoft.com/office/drawing/2014/main" id="{5132DA77-C2AE-EE13-1BB5-8C5AAB0169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2863" y="3429000"/>
            <a:ext cx="3199711" cy="2151066"/>
          </a:xfrm>
          <a:prstGeom prst="rect">
            <a:avLst/>
          </a:prstGeom>
        </p:spPr>
      </p:pic>
    </p:spTree>
    <p:extLst>
      <p:ext uri="{BB962C8B-B14F-4D97-AF65-F5344CB8AC3E}">
        <p14:creationId xmlns:p14="http://schemas.microsoft.com/office/powerpoint/2010/main" val="3709490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white paper&#10;&#10;Description automatically generated">
            <a:extLst>
              <a:ext uri="{FF2B5EF4-FFF2-40B4-BE49-F238E27FC236}">
                <a16:creationId xmlns:a16="http://schemas.microsoft.com/office/drawing/2014/main" id="{EC8E4701-4461-603A-DD9A-A029335A0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3271942" y="5840797"/>
            <a:ext cx="5837855" cy="954107"/>
          </a:xfrm>
          <a:prstGeom prst="rect">
            <a:avLst/>
          </a:prstGeom>
          <a:noFill/>
        </p:spPr>
        <p:txBody>
          <a:bodyPr wrap="square" rtlCol="0">
            <a:spAutoFit/>
          </a:bodyPr>
          <a:lstStyle/>
          <a:p>
            <a:pPr algn="ctr"/>
            <a:r>
              <a:rPr lang="en-US" sz="2800" b="0" i="0" dirty="0">
                <a:solidFill>
                  <a:srgbClr val="C00000"/>
                </a:solidFill>
                <a:effectLst/>
                <a:latin typeface="Calisto MT" panose="02040603050505030304" pitchFamily="18" charset="0"/>
              </a:rPr>
              <a:t>The 75th Anniversary of the Desegregation of the Armed Forces</a:t>
            </a:r>
            <a:endParaRPr lang="en-US" sz="2800" dirty="0">
              <a:solidFill>
                <a:srgbClr val="C00000"/>
              </a:solidFill>
              <a:latin typeface="Calisto MT" panose="02040603050505030304" pitchFamily="18" charset="0"/>
            </a:endParaRPr>
          </a:p>
        </p:txBody>
      </p:sp>
      <p:sp>
        <p:nvSpPr>
          <p:cNvPr id="13" name="TextBox 12">
            <a:extLst>
              <a:ext uri="{FF2B5EF4-FFF2-40B4-BE49-F238E27FC236}">
                <a16:creationId xmlns:a16="http://schemas.microsoft.com/office/drawing/2014/main" id="{162D811A-F1C4-CC6C-4FF3-3E04BA5BA8FC}"/>
              </a:ext>
            </a:extLst>
          </p:cNvPr>
          <p:cNvSpPr txBox="1"/>
          <p:nvPr/>
        </p:nvSpPr>
        <p:spPr>
          <a:xfrm>
            <a:off x="6821288" y="1672967"/>
            <a:ext cx="5319597" cy="3693319"/>
          </a:xfrm>
          <a:prstGeom prst="rect">
            <a:avLst/>
          </a:prstGeom>
          <a:noFill/>
        </p:spPr>
        <p:txBody>
          <a:bodyPr wrap="square">
            <a:spAutoFit/>
          </a:bodyPr>
          <a:lstStyle/>
          <a:p>
            <a:pPr algn="l"/>
            <a:r>
              <a:rPr lang="en-US" sz="1800" dirty="0">
                <a:solidFill>
                  <a:srgbClr val="333333"/>
                </a:solidFill>
                <a:latin typeface="-apple-system"/>
              </a:rPr>
              <a:t>C</a:t>
            </a:r>
            <a:r>
              <a:rPr lang="en-US" sz="1800" b="0" i="0" dirty="0">
                <a:solidFill>
                  <a:srgbClr val="333333"/>
                </a:solidFill>
                <a:effectLst/>
                <a:latin typeface="-apple-system"/>
              </a:rPr>
              <a:t>ommemorating the 75th anniversary of the desegregation of the Armed Forces. This conversation will explore the role people of color played in the armed forces from the Revolutionary War through the passage of President Harry Truman’s Executive Order 9981, which created the President's Committee on Equality of Treatment and Opportunity in the Armed Services and beyond. Connecting to our earlier conversations about our country’s promises and obligations, this program will highlight the important role of African Americans and people of color in our country’s history and wars, which has often been overlooked. Join us to explore this important topic.</a:t>
            </a:r>
          </a:p>
        </p:txBody>
      </p:sp>
      <p:pic>
        <p:nvPicPr>
          <p:cNvPr id="8" name="Picture 7" descr="A collage of men in suits&#10;&#10;Description automatically generated">
            <a:extLst>
              <a:ext uri="{FF2B5EF4-FFF2-40B4-BE49-F238E27FC236}">
                <a16:creationId xmlns:a16="http://schemas.microsoft.com/office/drawing/2014/main" id="{FF2CEB91-4153-9126-F972-F635373567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391" y="1736313"/>
            <a:ext cx="6403782" cy="3602127"/>
          </a:xfrm>
          <a:prstGeom prst="rect">
            <a:avLst/>
          </a:prstGeom>
        </p:spPr>
      </p:pic>
    </p:spTree>
    <p:extLst>
      <p:ext uri="{BB962C8B-B14F-4D97-AF65-F5344CB8AC3E}">
        <p14:creationId xmlns:p14="http://schemas.microsoft.com/office/powerpoint/2010/main" val="388623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white paper&#10;&#10;Description automatically generated">
            <a:extLst>
              <a:ext uri="{FF2B5EF4-FFF2-40B4-BE49-F238E27FC236}">
                <a16:creationId xmlns:a16="http://schemas.microsoft.com/office/drawing/2014/main" id="{EC8E4701-4461-603A-DD9A-A029335A0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3282417" y="5850091"/>
            <a:ext cx="5837855" cy="1384995"/>
          </a:xfrm>
          <a:prstGeom prst="rect">
            <a:avLst/>
          </a:prstGeom>
          <a:noFill/>
        </p:spPr>
        <p:txBody>
          <a:bodyPr wrap="square" rtlCol="0">
            <a:spAutoFit/>
          </a:bodyPr>
          <a:lstStyle/>
          <a:p>
            <a:pPr algn="ctr"/>
            <a:r>
              <a:rPr lang="en-US" sz="2800" b="0" i="0" dirty="0">
                <a:solidFill>
                  <a:srgbClr val="C00000"/>
                </a:solidFill>
                <a:effectLst/>
                <a:latin typeface="Calisto MT" panose="02040603050505030304" pitchFamily="18" charset="0"/>
              </a:rPr>
              <a:t>The 75th Anniversary of the Desegregation of the Armed Forces</a:t>
            </a:r>
            <a:endParaRPr lang="en-US" sz="2800" dirty="0">
              <a:solidFill>
                <a:srgbClr val="C00000"/>
              </a:solidFill>
              <a:latin typeface="Calisto MT" panose="02040603050505030304" pitchFamily="18" charset="0"/>
            </a:endParaRPr>
          </a:p>
          <a:p>
            <a:pPr algn="ctr"/>
            <a:endParaRPr lang="en-US" sz="2800" dirty="0">
              <a:solidFill>
                <a:srgbClr val="C00000"/>
              </a:solidFill>
              <a:latin typeface="PBS Sans" panose="020B0503030404020204" pitchFamily="34" charset="0"/>
            </a:endParaRPr>
          </a:p>
        </p:txBody>
      </p:sp>
      <p:sp>
        <p:nvSpPr>
          <p:cNvPr id="17" name="TextBox 16">
            <a:extLst>
              <a:ext uri="{FF2B5EF4-FFF2-40B4-BE49-F238E27FC236}">
                <a16:creationId xmlns:a16="http://schemas.microsoft.com/office/drawing/2014/main" id="{C6E54918-F2A2-323C-30C7-27B3228A293A}"/>
              </a:ext>
            </a:extLst>
          </p:cNvPr>
          <p:cNvSpPr txBox="1"/>
          <p:nvPr/>
        </p:nvSpPr>
        <p:spPr>
          <a:xfrm>
            <a:off x="-54346" y="4022132"/>
            <a:ext cx="2805240" cy="399447"/>
          </a:xfrm>
          <a:prstGeom prst="rect">
            <a:avLst/>
          </a:prstGeom>
          <a:noFill/>
        </p:spPr>
        <p:txBody>
          <a:bodyPr wrap="square" rtlCol="0">
            <a:spAutoFit/>
          </a:bodyPr>
          <a:lstStyle/>
          <a:p>
            <a:pPr algn="ctr"/>
            <a:r>
              <a:rPr lang="en-US" sz="2000" dirty="0">
                <a:solidFill>
                  <a:schemeClr val="accent1">
                    <a:lumMod val="50000"/>
                  </a:schemeClr>
                </a:solidFill>
                <a:latin typeface="Calisto MT" panose="02040603050505030304" pitchFamily="18" charset="0"/>
              </a:rPr>
              <a:t>Crosby Kemper</a:t>
            </a:r>
          </a:p>
        </p:txBody>
      </p:sp>
      <p:sp>
        <p:nvSpPr>
          <p:cNvPr id="18" name="TextBox 17">
            <a:extLst>
              <a:ext uri="{FF2B5EF4-FFF2-40B4-BE49-F238E27FC236}">
                <a16:creationId xmlns:a16="http://schemas.microsoft.com/office/drawing/2014/main" id="{6812DCC0-A0BC-59CC-B0F2-1FACB15BCFC3}"/>
              </a:ext>
            </a:extLst>
          </p:cNvPr>
          <p:cNvSpPr txBox="1"/>
          <p:nvPr/>
        </p:nvSpPr>
        <p:spPr>
          <a:xfrm>
            <a:off x="3248205" y="4043311"/>
            <a:ext cx="2720446" cy="400110"/>
          </a:xfrm>
          <a:prstGeom prst="rect">
            <a:avLst/>
          </a:prstGeom>
          <a:noFill/>
        </p:spPr>
        <p:txBody>
          <a:bodyPr wrap="square" rtlCol="0">
            <a:spAutoFit/>
          </a:bodyPr>
          <a:lstStyle/>
          <a:p>
            <a:pPr algn="ctr"/>
            <a:r>
              <a:rPr lang="en-US" sz="2000" dirty="0">
                <a:solidFill>
                  <a:schemeClr val="accent1">
                    <a:lumMod val="50000"/>
                  </a:schemeClr>
                </a:solidFill>
                <a:latin typeface="Calisto MT" panose="02040603050505030304" pitchFamily="18" charset="0"/>
              </a:rPr>
              <a:t>Jeffrey Sammons, PhD.</a:t>
            </a:r>
          </a:p>
        </p:txBody>
      </p:sp>
      <p:sp>
        <p:nvSpPr>
          <p:cNvPr id="19" name="TextBox 18">
            <a:extLst>
              <a:ext uri="{FF2B5EF4-FFF2-40B4-BE49-F238E27FC236}">
                <a16:creationId xmlns:a16="http://schemas.microsoft.com/office/drawing/2014/main" id="{B1B46B1D-EBD0-02CF-2069-873F8A56321E}"/>
              </a:ext>
            </a:extLst>
          </p:cNvPr>
          <p:cNvSpPr txBox="1"/>
          <p:nvPr/>
        </p:nvSpPr>
        <p:spPr>
          <a:xfrm>
            <a:off x="-138890" y="4416359"/>
            <a:ext cx="2795209" cy="646331"/>
          </a:xfrm>
          <a:prstGeom prst="rect">
            <a:avLst/>
          </a:prstGeom>
          <a:noFill/>
        </p:spPr>
        <p:txBody>
          <a:bodyPr wrap="square" rtlCol="0">
            <a:spAutoFit/>
          </a:bodyPr>
          <a:lstStyle/>
          <a:p>
            <a:pPr algn="ctr"/>
            <a:r>
              <a:rPr lang="en-US" dirty="0">
                <a:solidFill>
                  <a:srgbClr val="C00000"/>
                </a:solidFill>
                <a:latin typeface="PBS Sans" panose="020B0503030404020204" pitchFamily="34" charset="0"/>
              </a:rPr>
              <a:t>Former Director, </a:t>
            </a:r>
          </a:p>
          <a:p>
            <a:pPr algn="ctr"/>
            <a:r>
              <a:rPr lang="en-US" dirty="0">
                <a:solidFill>
                  <a:srgbClr val="C00000"/>
                </a:solidFill>
                <a:latin typeface="PBS Sans" panose="020B0503030404020204" pitchFamily="34" charset="0"/>
              </a:rPr>
              <a:t>IMLS</a:t>
            </a:r>
          </a:p>
        </p:txBody>
      </p:sp>
      <p:sp>
        <p:nvSpPr>
          <p:cNvPr id="20" name="TextBox 19">
            <a:extLst>
              <a:ext uri="{FF2B5EF4-FFF2-40B4-BE49-F238E27FC236}">
                <a16:creationId xmlns:a16="http://schemas.microsoft.com/office/drawing/2014/main" id="{748D5738-2224-2DA1-AABF-44A4CF3BD92B}"/>
              </a:ext>
            </a:extLst>
          </p:cNvPr>
          <p:cNvSpPr txBox="1"/>
          <p:nvPr/>
        </p:nvSpPr>
        <p:spPr>
          <a:xfrm>
            <a:off x="3055884" y="4442758"/>
            <a:ext cx="3105088" cy="830997"/>
          </a:xfrm>
          <a:prstGeom prst="rect">
            <a:avLst/>
          </a:prstGeom>
          <a:noFill/>
        </p:spPr>
        <p:txBody>
          <a:bodyPr wrap="square" rtlCol="0">
            <a:spAutoFit/>
          </a:bodyPr>
          <a:lstStyle/>
          <a:p>
            <a:pPr algn="ctr"/>
            <a:r>
              <a:rPr lang="en-US" sz="1600" dirty="0">
                <a:solidFill>
                  <a:srgbClr val="C00000"/>
                </a:solidFill>
                <a:latin typeface="PBS Sans" panose="020B0503030404020204" pitchFamily="34" charset="0"/>
              </a:rPr>
              <a:t>Author &amp; </a:t>
            </a:r>
          </a:p>
          <a:p>
            <a:pPr algn="ctr"/>
            <a:r>
              <a:rPr lang="en-US" sz="1600" dirty="0">
                <a:solidFill>
                  <a:srgbClr val="C00000"/>
                </a:solidFill>
                <a:latin typeface="PBS Sans" panose="020B0503030404020204" pitchFamily="34" charset="0"/>
              </a:rPr>
              <a:t>Professor Emeritus of History,</a:t>
            </a:r>
          </a:p>
          <a:p>
            <a:pPr algn="ctr"/>
            <a:r>
              <a:rPr lang="en-US" sz="1600" b="0" i="0" dirty="0">
                <a:solidFill>
                  <a:srgbClr val="C00000"/>
                </a:solidFill>
                <a:effectLst/>
                <a:latin typeface="PBS Sans" panose="020B0503030404020204" pitchFamily="34" charset="0"/>
              </a:rPr>
              <a:t>New York University</a:t>
            </a:r>
          </a:p>
        </p:txBody>
      </p:sp>
      <p:pic>
        <p:nvPicPr>
          <p:cNvPr id="5" name="Picture 4" descr="A person smiling at the camera&#10;&#10;Description automatically generated">
            <a:extLst>
              <a:ext uri="{FF2B5EF4-FFF2-40B4-BE49-F238E27FC236}">
                <a16:creationId xmlns:a16="http://schemas.microsoft.com/office/drawing/2014/main" id="{C48D86DC-3511-4A67-96E3-AA7AFC2B0ABF}"/>
              </a:ext>
            </a:extLst>
          </p:cNvPr>
          <p:cNvPicPr>
            <a:picLocks noChangeAspect="1"/>
          </p:cNvPicPr>
          <p:nvPr/>
        </p:nvPicPr>
        <p:blipFill rotWithShape="1">
          <a:blip r:embed="rId7">
            <a:extLst>
              <a:ext uri="{28A0092B-C50C-407E-A947-70E740481C1C}">
                <a14:useLocalDpi xmlns:a14="http://schemas.microsoft.com/office/drawing/2010/main" val="0"/>
              </a:ext>
            </a:extLst>
          </a:blip>
          <a:srcRect l="32747" r="22323"/>
          <a:stretch/>
        </p:blipFill>
        <p:spPr>
          <a:xfrm>
            <a:off x="9930224" y="1562864"/>
            <a:ext cx="1941476" cy="2427253"/>
          </a:xfrm>
          <a:prstGeom prst="rect">
            <a:avLst/>
          </a:prstGeom>
        </p:spPr>
      </p:pic>
      <p:pic>
        <p:nvPicPr>
          <p:cNvPr id="13" name="Picture 12" descr="A person in a suit and tie&#10;&#10;Description automatically generated">
            <a:extLst>
              <a:ext uri="{FF2B5EF4-FFF2-40B4-BE49-F238E27FC236}">
                <a16:creationId xmlns:a16="http://schemas.microsoft.com/office/drawing/2014/main" id="{2473BF54-039A-A7D2-5ACF-52277A742A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3222" y="1575261"/>
            <a:ext cx="1814735" cy="2424373"/>
          </a:xfrm>
          <a:prstGeom prst="rect">
            <a:avLst/>
          </a:prstGeom>
        </p:spPr>
      </p:pic>
      <p:pic>
        <p:nvPicPr>
          <p:cNvPr id="23" name="Picture 22" descr="A person wearing glasses and a suit&#10;&#10;Description automatically generated">
            <a:extLst>
              <a:ext uri="{FF2B5EF4-FFF2-40B4-BE49-F238E27FC236}">
                <a16:creationId xmlns:a16="http://schemas.microsoft.com/office/drawing/2014/main" id="{9D3EE76B-5CF1-C9AC-6942-82C56E9D78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9487" y="1571491"/>
            <a:ext cx="1597882" cy="2435519"/>
          </a:xfrm>
          <a:prstGeom prst="rect">
            <a:avLst/>
          </a:prstGeom>
        </p:spPr>
      </p:pic>
      <p:pic>
        <p:nvPicPr>
          <p:cNvPr id="25" name="Picture 24" descr="A person in a suit and tie&#10;&#10;Description automatically generated">
            <a:extLst>
              <a:ext uri="{FF2B5EF4-FFF2-40B4-BE49-F238E27FC236}">
                <a16:creationId xmlns:a16="http://schemas.microsoft.com/office/drawing/2014/main" id="{DF7C88FA-E90F-3714-3185-90DC49DFB0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2914" y="1562865"/>
            <a:ext cx="1950720" cy="2438400"/>
          </a:xfrm>
          <a:prstGeom prst="rect">
            <a:avLst/>
          </a:prstGeom>
        </p:spPr>
      </p:pic>
      <p:sp>
        <p:nvSpPr>
          <p:cNvPr id="26" name="TextBox 25">
            <a:extLst>
              <a:ext uri="{FF2B5EF4-FFF2-40B4-BE49-F238E27FC236}">
                <a16:creationId xmlns:a16="http://schemas.microsoft.com/office/drawing/2014/main" id="{CA94FE1A-E358-7A4C-E490-3102A3A05058}"/>
              </a:ext>
            </a:extLst>
          </p:cNvPr>
          <p:cNvSpPr txBox="1"/>
          <p:nvPr/>
        </p:nvSpPr>
        <p:spPr>
          <a:xfrm>
            <a:off x="9524147" y="4008347"/>
            <a:ext cx="2720446" cy="369332"/>
          </a:xfrm>
          <a:prstGeom prst="rect">
            <a:avLst/>
          </a:prstGeom>
          <a:noFill/>
        </p:spPr>
        <p:txBody>
          <a:bodyPr wrap="square" rtlCol="0">
            <a:spAutoFit/>
          </a:bodyPr>
          <a:lstStyle/>
          <a:p>
            <a:pPr algn="ctr"/>
            <a:r>
              <a:rPr lang="en-US" dirty="0">
                <a:solidFill>
                  <a:schemeClr val="accent1">
                    <a:lumMod val="50000"/>
                  </a:schemeClr>
                </a:solidFill>
                <a:latin typeface="Calisto MT" panose="02040603050505030304" pitchFamily="18" charset="0"/>
              </a:rPr>
              <a:t>Matthew Delmont, PhD.</a:t>
            </a:r>
          </a:p>
        </p:txBody>
      </p:sp>
      <p:sp>
        <p:nvSpPr>
          <p:cNvPr id="27" name="TextBox 26">
            <a:extLst>
              <a:ext uri="{FF2B5EF4-FFF2-40B4-BE49-F238E27FC236}">
                <a16:creationId xmlns:a16="http://schemas.microsoft.com/office/drawing/2014/main" id="{043AFAC8-F8C7-756F-79F9-4369F909C342}"/>
              </a:ext>
            </a:extLst>
          </p:cNvPr>
          <p:cNvSpPr txBox="1"/>
          <p:nvPr/>
        </p:nvSpPr>
        <p:spPr>
          <a:xfrm>
            <a:off x="6442175" y="4021469"/>
            <a:ext cx="2720446" cy="400110"/>
          </a:xfrm>
          <a:prstGeom prst="rect">
            <a:avLst/>
          </a:prstGeom>
          <a:noFill/>
        </p:spPr>
        <p:txBody>
          <a:bodyPr wrap="square" rtlCol="0">
            <a:spAutoFit/>
          </a:bodyPr>
          <a:lstStyle/>
          <a:p>
            <a:pPr algn="ctr"/>
            <a:r>
              <a:rPr lang="en-US" sz="2000" dirty="0">
                <a:solidFill>
                  <a:schemeClr val="accent1">
                    <a:lumMod val="50000"/>
                  </a:schemeClr>
                </a:solidFill>
                <a:latin typeface="Calisto MT" panose="02040603050505030304" pitchFamily="18" charset="0"/>
              </a:rPr>
              <a:t>Terry V. Williams</a:t>
            </a:r>
            <a:endParaRPr lang="en-US" sz="2000" i="1" dirty="0">
              <a:solidFill>
                <a:schemeClr val="accent1">
                  <a:lumMod val="50000"/>
                </a:schemeClr>
              </a:solidFill>
              <a:latin typeface="Calisto MT" panose="02040603050505030304" pitchFamily="18" charset="0"/>
            </a:endParaRPr>
          </a:p>
        </p:txBody>
      </p:sp>
      <p:sp>
        <p:nvSpPr>
          <p:cNvPr id="28" name="TextBox 27">
            <a:extLst>
              <a:ext uri="{FF2B5EF4-FFF2-40B4-BE49-F238E27FC236}">
                <a16:creationId xmlns:a16="http://schemas.microsoft.com/office/drawing/2014/main" id="{7D981AA7-0833-6A4E-599E-CD071DD724A0}"/>
              </a:ext>
            </a:extLst>
          </p:cNvPr>
          <p:cNvSpPr txBox="1"/>
          <p:nvPr/>
        </p:nvSpPr>
        <p:spPr>
          <a:xfrm>
            <a:off x="9460899" y="4377679"/>
            <a:ext cx="2720446" cy="923330"/>
          </a:xfrm>
          <a:prstGeom prst="rect">
            <a:avLst/>
          </a:prstGeom>
          <a:noFill/>
        </p:spPr>
        <p:txBody>
          <a:bodyPr wrap="square" rtlCol="0">
            <a:spAutoFit/>
          </a:bodyPr>
          <a:lstStyle/>
          <a:p>
            <a:pPr algn="ctr"/>
            <a:r>
              <a:rPr lang="en-US" dirty="0">
                <a:solidFill>
                  <a:srgbClr val="C00000"/>
                </a:solidFill>
                <a:latin typeface="PBS Sans" panose="020B0503030404020204" pitchFamily="34" charset="0"/>
              </a:rPr>
              <a:t>Distinguished Professor, Sherman Fairchild Professor of History</a:t>
            </a:r>
          </a:p>
        </p:txBody>
      </p:sp>
      <p:sp>
        <p:nvSpPr>
          <p:cNvPr id="29" name="TextBox 28">
            <a:extLst>
              <a:ext uri="{FF2B5EF4-FFF2-40B4-BE49-F238E27FC236}">
                <a16:creationId xmlns:a16="http://schemas.microsoft.com/office/drawing/2014/main" id="{851481DC-1DF1-FB63-B1D7-12ED8EF0CADA}"/>
              </a:ext>
            </a:extLst>
          </p:cNvPr>
          <p:cNvSpPr txBox="1"/>
          <p:nvPr/>
        </p:nvSpPr>
        <p:spPr>
          <a:xfrm>
            <a:off x="6201345" y="4421579"/>
            <a:ext cx="3105088" cy="646331"/>
          </a:xfrm>
          <a:prstGeom prst="rect">
            <a:avLst/>
          </a:prstGeom>
          <a:noFill/>
        </p:spPr>
        <p:txBody>
          <a:bodyPr wrap="square" rtlCol="0">
            <a:spAutoFit/>
          </a:bodyPr>
          <a:lstStyle/>
          <a:p>
            <a:pPr algn="ctr"/>
            <a:r>
              <a:rPr lang="en-US" dirty="0">
                <a:solidFill>
                  <a:srgbClr val="C00000"/>
                </a:solidFill>
                <a:latin typeface="PBS Sans" panose="020B0503030404020204" pitchFamily="34" charset="0"/>
              </a:rPr>
              <a:t>Brigadier General</a:t>
            </a:r>
          </a:p>
          <a:p>
            <a:pPr algn="ctr"/>
            <a:r>
              <a:rPr lang="en-US" dirty="0">
                <a:solidFill>
                  <a:srgbClr val="C00000"/>
                </a:solidFill>
                <a:latin typeface="PBS Sans" panose="020B0503030404020204" pitchFamily="34" charset="0"/>
              </a:rPr>
              <a:t>USMC </a:t>
            </a:r>
            <a:r>
              <a:rPr lang="en-US" i="1" dirty="0">
                <a:solidFill>
                  <a:srgbClr val="C00000"/>
                </a:solidFill>
                <a:latin typeface="PBS Sans" panose="020B0503030404020204" pitchFamily="34" charset="0"/>
              </a:rPr>
              <a:t>(Ret)</a:t>
            </a:r>
          </a:p>
        </p:txBody>
      </p:sp>
    </p:spTree>
    <p:extLst>
      <p:ext uri="{BB962C8B-B14F-4D97-AF65-F5344CB8AC3E}">
        <p14:creationId xmlns:p14="http://schemas.microsoft.com/office/powerpoint/2010/main" val="1181102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white paper&#10;&#10;Description automatically generated">
            <a:extLst>
              <a:ext uri="{FF2B5EF4-FFF2-40B4-BE49-F238E27FC236}">
                <a16:creationId xmlns:a16="http://schemas.microsoft.com/office/drawing/2014/main" id="{EC8E4701-4461-603A-DD9A-A029335A0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3285929" y="5840797"/>
            <a:ext cx="5837855" cy="1015663"/>
          </a:xfrm>
          <a:prstGeom prst="rect">
            <a:avLst/>
          </a:prstGeom>
          <a:noFill/>
        </p:spPr>
        <p:txBody>
          <a:bodyPr wrap="square" rtlCol="0">
            <a:spAutoFit/>
          </a:bodyPr>
          <a:lstStyle/>
          <a:p>
            <a:pPr algn="ctr"/>
            <a:r>
              <a:rPr lang="en-US" sz="3200" dirty="0">
                <a:solidFill>
                  <a:srgbClr val="C00000"/>
                </a:solidFill>
                <a:latin typeface="Calisto MT" panose="02040603050505030304" pitchFamily="18" charset="0"/>
              </a:rPr>
              <a:t>Matthew Delmont, PhD.</a:t>
            </a:r>
          </a:p>
          <a:p>
            <a:pPr algn="ctr"/>
            <a:endParaRPr lang="en-US" sz="2800" dirty="0">
              <a:solidFill>
                <a:srgbClr val="C00000"/>
              </a:solidFill>
              <a:latin typeface="PBS Sans" panose="020B0503030404020204" pitchFamily="34" charset="0"/>
            </a:endParaRPr>
          </a:p>
        </p:txBody>
      </p:sp>
      <p:sp>
        <p:nvSpPr>
          <p:cNvPr id="9" name="TextBox 8">
            <a:extLst>
              <a:ext uri="{FF2B5EF4-FFF2-40B4-BE49-F238E27FC236}">
                <a16:creationId xmlns:a16="http://schemas.microsoft.com/office/drawing/2014/main" id="{60571E9A-5A81-D817-5E59-6798215E5BAF}"/>
              </a:ext>
            </a:extLst>
          </p:cNvPr>
          <p:cNvSpPr txBox="1"/>
          <p:nvPr/>
        </p:nvSpPr>
        <p:spPr>
          <a:xfrm>
            <a:off x="3537200" y="6369820"/>
            <a:ext cx="5335312" cy="369331"/>
          </a:xfrm>
          <a:prstGeom prst="rect">
            <a:avLst/>
          </a:prstGeom>
          <a:noFill/>
        </p:spPr>
        <p:txBody>
          <a:bodyPr wrap="square" rtlCol="0">
            <a:spAutoFit/>
          </a:bodyPr>
          <a:lstStyle/>
          <a:p>
            <a:pPr algn="ctr"/>
            <a:r>
              <a:rPr lang="en-US" dirty="0">
                <a:solidFill>
                  <a:schemeClr val="accent1">
                    <a:lumMod val="50000"/>
                  </a:schemeClr>
                </a:solidFill>
                <a:latin typeface="PBS Sans" panose="020B0503030404020204" pitchFamily="34" charset="0"/>
              </a:rPr>
              <a:t>Author, Half American</a:t>
            </a:r>
          </a:p>
        </p:txBody>
      </p:sp>
      <p:pic>
        <p:nvPicPr>
          <p:cNvPr id="5" name="Picture 4" descr="A book cover with a person in a military uniform&#10;&#10;Description automatically generated">
            <a:extLst>
              <a:ext uri="{FF2B5EF4-FFF2-40B4-BE49-F238E27FC236}">
                <a16:creationId xmlns:a16="http://schemas.microsoft.com/office/drawing/2014/main" id="{062BC207-86DE-BFA7-6F58-50A1280249A1}"/>
              </a:ext>
            </a:extLst>
          </p:cNvPr>
          <p:cNvPicPr>
            <a:picLocks noChangeAspect="1"/>
          </p:cNvPicPr>
          <p:nvPr/>
        </p:nvPicPr>
        <p:blipFill rotWithShape="1">
          <a:blip r:embed="rId7">
            <a:extLst>
              <a:ext uri="{28A0092B-C50C-407E-A947-70E740481C1C}">
                <a14:useLocalDpi xmlns:a14="http://schemas.microsoft.com/office/drawing/2010/main" val="0"/>
              </a:ext>
            </a:extLst>
          </a:blip>
          <a:srcRect l="4246" r="6748"/>
          <a:stretch/>
        </p:blipFill>
        <p:spPr>
          <a:xfrm>
            <a:off x="94026" y="1571491"/>
            <a:ext cx="6383805" cy="4034435"/>
          </a:xfrm>
          <a:prstGeom prst="rect">
            <a:avLst/>
          </a:prstGeom>
        </p:spPr>
      </p:pic>
      <p:sp>
        <p:nvSpPr>
          <p:cNvPr id="12" name="TextBox 11">
            <a:extLst>
              <a:ext uri="{FF2B5EF4-FFF2-40B4-BE49-F238E27FC236}">
                <a16:creationId xmlns:a16="http://schemas.microsoft.com/office/drawing/2014/main" id="{64B41E9F-50F9-B209-F198-D2F35B102FED}"/>
              </a:ext>
            </a:extLst>
          </p:cNvPr>
          <p:cNvSpPr txBox="1"/>
          <p:nvPr/>
        </p:nvSpPr>
        <p:spPr>
          <a:xfrm>
            <a:off x="6795339" y="1571491"/>
            <a:ext cx="5077629" cy="3892284"/>
          </a:xfrm>
          <a:prstGeom prst="rect">
            <a:avLst/>
          </a:prstGeom>
          <a:noFill/>
        </p:spPr>
        <p:txBody>
          <a:bodyPr wrap="square">
            <a:spAutoFit/>
          </a:bodyPr>
          <a:lstStyle/>
          <a:p>
            <a:pPr>
              <a:lnSpc>
                <a:spcPct val="200000"/>
              </a:lnSpc>
            </a:pPr>
            <a:r>
              <a:rPr lang="en-US" dirty="0">
                <a:latin typeface="PBS Sans" panose="020B0503030404020204" pitchFamily="34" charset="0"/>
              </a:rPr>
              <a:t>Matthew F. Delmont, who is the Sherman Fairchild Distinguished Professor of History at Dartmouth College. A Guggenheim Fellow and expert on African American history and the history of civil rights, shares about his critically acclaimed and award-wining book, Half American</a:t>
            </a:r>
          </a:p>
        </p:txBody>
      </p:sp>
    </p:spTree>
    <p:extLst>
      <p:ext uri="{BB962C8B-B14F-4D97-AF65-F5344CB8AC3E}">
        <p14:creationId xmlns:p14="http://schemas.microsoft.com/office/powerpoint/2010/main" val="1827304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white paper&#10;&#10;Description automatically generated">
            <a:extLst>
              <a:ext uri="{FF2B5EF4-FFF2-40B4-BE49-F238E27FC236}">
                <a16:creationId xmlns:a16="http://schemas.microsoft.com/office/drawing/2014/main" id="{EC8E4701-4461-603A-DD9A-A029335A0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341523" y="5806170"/>
            <a:ext cx="12751237"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3285929" y="5840797"/>
            <a:ext cx="5837855" cy="1015663"/>
          </a:xfrm>
          <a:prstGeom prst="rect">
            <a:avLst/>
          </a:prstGeom>
          <a:noFill/>
        </p:spPr>
        <p:txBody>
          <a:bodyPr wrap="square" rtlCol="0">
            <a:spAutoFit/>
          </a:bodyPr>
          <a:lstStyle/>
          <a:p>
            <a:pPr algn="ctr"/>
            <a:r>
              <a:rPr lang="en-US" sz="3200" dirty="0">
                <a:solidFill>
                  <a:srgbClr val="C00000"/>
                </a:solidFill>
                <a:latin typeface="Calisto MT" panose="02040603050505030304" pitchFamily="18" charset="0"/>
              </a:rPr>
              <a:t>Matthew Delmont, PhD.</a:t>
            </a:r>
          </a:p>
          <a:p>
            <a:pPr algn="ctr"/>
            <a:endParaRPr lang="en-US" sz="2800" dirty="0">
              <a:solidFill>
                <a:srgbClr val="C00000"/>
              </a:solidFill>
              <a:latin typeface="PBS Sans" panose="020B0503030404020204" pitchFamily="34" charset="0"/>
            </a:endParaRPr>
          </a:p>
        </p:txBody>
      </p:sp>
      <p:sp>
        <p:nvSpPr>
          <p:cNvPr id="9" name="TextBox 8">
            <a:extLst>
              <a:ext uri="{FF2B5EF4-FFF2-40B4-BE49-F238E27FC236}">
                <a16:creationId xmlns:a16="http://schemas.microsoft.com/office/drawing/2014/main" id="{60571E9A-5A81-D817-5E59-6798215E5BAF}"/>
              </a:ext>
            </a:extLst>
          </p:cNvPr>
          <p:cNvSpPr txBox="1"/>
          <p:nvPr/>
        </p:nvSpPr>
        <p:spPr>
          <a:xfrm>
            <a:off x="3537200" y="6369820"/>
            <a:ext cx="5335312" cy="369331"/>
          </a:xfrm>
          <a:prstGeom prst="rect">
            <a:avLst/>
          </a:prstGeom>
          <a:noFill/>
        </p:spPr>
        <p:txBody>
          <a:bodyPr wrap="square" rtlCol="0">
            <a:spAutoFit/>
          </a:bodyPr>
          <a:lstStyle/>
          <a:p>
            <a:pPr algn="ctr"/>
            <a:r>
              <a:rPr lang="en-US" dirty="0">
                <a:solidFill>
                  <a:schemeClr val="accent1">
                    <a:lumMod val="50000"/>
                  </a:schemeClr>
                </a:solidFill>
                <a:latin typeface="PBS Sans" panose="020B0503030404020204" pitchFamily="34" charset="0"/>
              </a:rPr>
              <a:t>Author, Half American</a:t>
            </a:r>
          </a:p>
        </p:txBody>
      </p:sp>
      <p:sp>
        <p:nvSpPr>
          <p:cNvPr id="2" name="TextBox 1">
            <a:extLst>
              <a:ext uri="{FF2B5EF4-FFF2-40B4-BE49-F238E27FC236}">
                <a16:creationId xmlns:a16="http://schemas.microsoft.com/office/drawing/2014/main" id="{B58E46D9-F6C0-151E-987D-CC1157796661}"/>
              </a:ext>
            </a:extLst>
          </p:cNvPr>
          <p:cNvSpPr txBox="1"/>
          <p:nvPr/>
        </p:nvSpPr>
        <p:spPr>
          <a:xfrm>
            <a:off x="1138182" y="4363343"/>
            <a:ext cx="4087257" cy="400110"/>
          </a:xfrm>
          <a:prstGeom prst="rect">
            <a:avLst/>
          </a:prstGeom>
          <a:noFill/>
        </p:spPr>
        <p:txBody>
          <a:bodyPr wrap="square" rtlCol="0">
            <a:spAutoFit/>
          </a:bodyPr>
          <a:lstStyle/>
          <a:p>
            <a:pPr algn="ctr"/>
            <a:r>
              <a:rPr lang="en-US" sz="2000" dirty="0">
                <a:solidFill>
                  <a:schemeClr val="accent1">
                    <a:lumMod val="50000"/>
                  </a:schemeClr>
                </a:solidFill>
                <a:latin typeface="Calisto MT" panose="02040603050505030304" pitchFamily="18" charset="0"/>
              </a:rPr>
              <a:t>Heather-Marie </a:t>
            </a:r>
            <a:r>
              <a:rPr lang="en-US" sz="2000" dirty="0" err="1">
                <a:solidFill>
                  <a:schemeClr val="accent1">
                    <a:lumMod val="50000"/>
                  </a:schemeClr>
                </a:solidFill>
                <a:latin typeface="Calisto MT" panose="02040603050505030304" pitchFamily="18" charset="0"/>
              </a:rPr>
              <a:t>Montilla</a:t>
            </a:r>
            <a:endParaRPr lang="en-US" sz="2000" dirty="0">
              <a:solidFill>
                <a:schemeClr val="accent1">
                  <a:lumMod val="50000"/>
                </a:schemeClr>
              </a:solidFill>
              <a:latin typeface="Calisto MT" panose="02040603050505030304" pitchFamily="18" charset="0"/>
            </a:endParaRPr>
          </a:p>
        </p:txBody>
      </p:sp>
      <p:pic>
        <p:nvPicPr>
          <p:cNvPr id="12" name="Picture 11" descr="A person smiling at camera&#10;&#10;Description automatically generated">
            <a:extLst>
              <a:ext uri="{FF2B5EF4-FFF2-40B4-BE49-F238E27FC236}">
                <a16:creationId xmlns:a16="http://schemas.microsoft.com/office/drawing/2014/main" id="{63B560B5-BA72-3D26-9619-392CD07825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7385" y="1456961"/>
            <a:ext cx="2228850" cy="2794000"/>
          </a:xfrm>
          <a:prstGeom prst="rect">
            <a:avLst/>
          </a:prstGeom>
        </p:spPr>
      </p:pic>
      <p:sp>
        <p:nvSpPr>
          <p:cNvPr id="13" name="TextBox 12">
            <a:extLst>
              <a:ext uri="{FF2B5EF4-FFF2-40B4-BE49-F238E27FC236}">
                <a16:creationId xmlns:a16="http://schemas.microsoft.com/office/drawing/2014/main" id="{7635F9BD-CDFD-D378-F657-0C3164D0A7C3}"/>
              </a:ext>
            </a:extLst>
          </p:cNvPr>
          <p:cNvSpPr txBox="1"/>
          <p:nvPr/>
        </p:nvSpPr>
        <p:spPr>
          <a:xfrm>
            <a:off x="1214931" y="4765449"/>
            <a:ext cx="3933758" cy="646331"/>
          </a:xfrm>
          <a:prstGeom prst="rect">
            <a:avLst/>
          </a:prstGeom>
          <a:noFill/>
        </p:spPr>
        <p:txBody>
          <a:bodyPr wrap="square" rtlCol="0">
            <a:spAutoFit/>
          </a:bodyPr>
          <a:lstStyle/>
          <a:p>
            <a:pPr algn="ctr"/>
            <a:r>
              <a:rPr lang="en-US" b="0" i="0" dirty="0">
                <a:solidFill>
                  <a:srgbClr val="C00000"/>
                </a:solidFill>
                <a:effectLst/>
                <a:latin typeface="PBS Sans" panose="020B0503030404020204" pitchFamily="34" charset="0"/>
              </a:rPr>
              <a:t>National Director, </a:t>
            </a:r>
          </a:p>
          <a:p>
            <a:pPr algn="ctr"/>
            <a:r>
              <a:rPr lang="en-US" b="0" i="0" dirty="0">
                <a:solidFill>
                  <a:srgbClr val="C00000"/>
                </a:solidFill>
                <a:effectLst/>
                <a:latin typeface="PBS Sans" panose="020B0503030404020204" pitchFamily="34" charset="0"/>
              </a:rPr>
              <a:t>PBS Books</a:t>
            </a:r>
          </a:p>
        </p:txBody>
      </p:sp>
      <p:pic>
        <p:nvPicPr>
          <p:cNvPr id="15" name="Picture 14" descr="A person smiling at the camera&#10;&#10;Description automatically generated">
            <a:extLst>
              <a:ext uri="{FF2B5EF4-FFF2-40B4-BE49-F238E27FC236}">
                <a16:creationId xmlns:a16="http://schemas.microsoft.com/office/drawing/2014/main" id="{D184A670-7314-4D4B-A822-53CF701800AE}"/>
              </a:ext>
            </a:extLst>
          </p:cNvPr>
          <p:cNvPicPr>
            <a:picLocks noChangeAspect="1"/>
          </p:cNvPicPr>
          <p:nvPr/>
        </p:nvPicPr>
        <p:blipFill rotWithShape="1">
          <a:blip r:embed="rId8">
            <a:extLst>
              <a:ext uri="{28A0092B-C50C-407E-A947-70E740481C1C}">
                <a14:useLocalDpi xmlns:a14="http://schemas.microsoft.com/office/drawing/2010/main" val="0"/>
              </a:ext>
            </a:extLst>
          </a:blip>
          <a:srcRect l="32747" r="22323"/>
          <a:stretch/>
        </p:blipFill>
        <p:spPr>
          <a:xfrm>
            <a:off x="8138982" y="1464430"/>
            <a:ext cx="2228850" cy="2786531"/>
          </a:xfrm>
          <a:prstGeom prst="rect">
            <a:avLst/>
          </a:prstGeom>
        </p:spPr>
      </p:pic>
      <p:sp>
        <p:nvSpPr>
          <p:cNvPr id="18" name="TextBox 17">
            <a:extLst>
              <a:ext uri="{FF2B5EF4-FFF2-40B4-BE49-F238E27FC236}">
                <a16:creationId xmlns:a16="http://schemas.microsoft.com/office/drawing/2014/main" id="{7E088D5E-FF47-78B4-D016-603B8562B427}"/>
              </a:ext>
            </a:extLst>
          </p:cNvPr>
          <p:cNvSpPr txBox="1"/>
          <p:nvPr/>
        </p:nvSpPr>
        <p:spPr>
          <a:xfrm>
            <a:off x="6096000" y="4363343"/>
            <a:ext cx="6318172" cy="400110"/>
          </a:xfrm>
          <a:prstGeom prst="rect">
            <a:avLst/>
          </a:prstGeom>
          <a:noFill/>
        </p:spPr>
        <p:txBody>
          <a:bodyPr wrap="square">
            <a:spAutoFit/>
          </a:bodyPr>
          <a:lstStyle/>
          <a:p>
            <a:pPr algn="ctr"/>
            <a:r>
              <a:rPr lang="en-US" sz="2000" dirty="0">
                <a:solidFill>
                  <a:schemeClr val="accent1">
                    <a:lumMod val="50000"/>
                  </a:schemeClr>
                </a:solidFill>
                <a:latin typeface="Calisto MT" panose="02040603050505030304" pitchFamily="18" charset="0"/>
              </a:rPr>
              <a:t>Matthew Delmont, PhD.</a:t>
            </a:r>
          </a:p>
        </p:txBody>
      </p:sp>
      <p:sp>
        <p:nvSpPr>
          <p:cNvPr id="20" name="TextBox 19">
            <a:extLst>
              <a:ext uri="{FF2B5EF4-FFF2-40B4-BE49-F238E27FC236}">
                <a16:creationId xmlns:a16="http://schemas.microsoft.com/office/drawing/2014/main" id="{F2D772C5-8C3F-22DC-22D3-D1652826660D}"/>
              </a:ext>
            </a:extLst>
          </p:cNvPr>
          <p:cNvSpPr txBox="1"/>
          <p:nvPr/>
        </p:nvSpPr>
        <p:spPr>
          <a:xfrm>
            <a:off x="7645052" y="4720314"/>
            <a:ext cx="3216710" cy="923330"/>
          </a:xfrm>
          <a:prstGeom prst="rect">
            <a:avLst/>
          </a:prstGeom>
          <a:noFill/>
        </p:spPr>
        <p:txBody>
          <a:bodyPr wrap="square">
            <a:spAutoFit/>
          </a:bodyPr>
          <a:lstStyle/>
          <a:p>
            <a:pPr algn="ctr"/>
            <a:r>
              <a:rPr lang="en-US" dirty="0">
                <a:solidFill>
                  <a:srgbClr val="C00000"/>
                </a:solidFill>
                <a:latin typeface="PBS Sans" panose="020B0503030404020204" pitchFamily="34" charset="0"/>
              </a:rPr>
              <a:t>Distinguished Professor, Sherman Fairchild Professor of History</a:t>
            </a:r>
          </a:p>
        </p:txBody>
      </p:sp>
    </p:spTree>
    <p:extLst>
      <p:ext uri="{BB962C8B-B14F-4D97-AF65-F5344CB8AC3E}">
        <p14:creationId xmlns:p14="http://schemas.microsoft.com/office/powerpoint/2010/main" val="3438651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2916725" y="5840797"/>
            <a:ext cx="6358550" cy="1015663"/>
          </a:xfrm>
          <a:prstGeom prst="rect">
            <a:avLst/>
          </a:prstGeom>
          <a:noFill/>
        </p:spPr>
        <p:txBody>
          <a:bodyPr wrap="square" rtlCol="0">
            <a:spAutoFit/>
          </a:bodyPr>
          <a:lstStyle/>
          <a:p>
            <a:pPr algn="ctr"/>
            <a:r>
              <a:rPr lang="en-US" sz="3200" dirty="0">
                <a:solidFill>
                  <a:srgbClr val="C00000"/>
                </a:solidFill>
                <a:latin typeface="Calisto MT" panose="02040603050505030304" pitchFamily="18" charset="0"/>
              </a:rPr>
              <a:t>A Journey to the Freedom Tower</a:t>
            </a:r>
          </a:p>
          <a:p>
            <a:pPr algn="ctr"/>
            <a:endParaRPr lang="en-US" sz="2800" dirty="0">
              <a:solidFill>
                <a:srgbClr val="C00000"/>
              </a:solidFill>
              <a:latin typeface="PBS Sans" panose="020B0503030404020204" pitchFamily="34" charset="0"/>
            </a:endParaRPr>
          </a:p>
        </p:txBody>
      </p:sp>
      <p:sp>
        <p:nvSpPr>
          <p:cNvPr id="9" name="TextBox 8">
            <a:extLst>
              <a:ext uri="{FF2B5EF4-FFF2-40B4-BE49-F238E27FC236}">
                <a16:creationId xmlns:a16="http://schemas.microsoft.com/office/drawing/2014/main" id="{60571E9A-5A81-D817-5E59-6798215E5BAF}"/>
              </a:ext>
            </a:extLst>
          </p:cNvPr>
          <p:cNvSpPr txBox="1"/>
          <p:nvPr/>
        </p:nvSpPr>
        <p:spPr>
          <a:xfrm>
            <a:off x="2333740" y="6360193"/>
            <a:ext cx="7524520" cy="369332"/>
          </a:xfrm>
          <a:prstGeom prst="rect">
            <a:avLst/>
          </a:prstGeom>
          <a:noFill/>
        </p:spPr>
        <p:txBody>
          <a:bodyPr wrap="square" rtlCol="0">
            <a:spAutoFit/>
          </a:bodyPr>
          <a:lstStyle/>
          <a:p>
            <a:pPr algn="ctr"/>
            <a:r>
              <a:rPr lang="en-US" dirty="0">
                <a:solidFill>
                  <a:schemeClr val="accent1">
                    <a:lumMod val="50000"/>
                  </a:schemeClr>
                </a:solidFill>
                <a:latin typeface="PBS Sans" panose="020B0503030404020204" pitchFamily="34" charset="0"/>
              </a:rPr>
              <a:t>Stories of Cuban Migration to Miami  </a:t>
            </a:r>
          </a:p>
        </p:txBody>
      </p:sp>
      <p:pic>
        <p:nvPicPr>
          <p:cNvPr id="8" name="Picture 7" descr="A close up of a building&#10;&#10;Description automatically generated">
            <a:extLst>
              <a:ext uri="{FF2B5EF4-FFF2-40B4-BE49-F238E27FC236}">
                <a16:creationId xmlns:a16="http://schemas.microsoft.com/office/drawing/2014/main" id="{C6478F56-31B0-D3B8-FDCD-5E475B5254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827" y="1784551"/>
            <a:ext cx="6345716" cy="3569465"/>
          </a:xfrm>
          <a:prstGeom prst="rect">
            <a:avLst/>
          </a:prstGeom>
        </p:spPr>
      </p:pic>
      <p:sp>
        <p:nvSpPr>
          <p:cNvPr id="19" name="TextBox 18">
            <a:extLst>
              <a:ext uri="{FF2B5EF4-FFF2-40B4-BE49-F238E27FC236}">
                <a16:creationId xmlns:a16="http://schemas.microsoft.com/office/drawing/2014/main" id="{FFC56016-5672-F111-C765-88AB1D12A97C}"/>
              </a:ext>
            </a:extLst>
          </p:cNvPr>
          <p:cNvSpPr txBox="1"/>
          <p:nvPr/>
        </p:nvSpPr>
        <p:spPr>
          <a:xfrm>
            <a:off x="7075648" y="1749925"/>
            <a:ext cx="4657315" cy="3372911"/>
          </a:xfrm>
          <a:prstGeom prst="rect">
            <a:avLst/>
          </a:prstGeom>
          <a:noFill/>
        </p:spPr>
        <p:txBody>
          <a:bodyPr wrap="square">
            <a:spAutoFit/>
          </a:bodyPr>
          <a:lstStyle/>
          <a:p>
            <a:pPr>
              <a:lnSpc>
                <a:spcPct val="150000"/>
              </a:lnSpc>
            </a:pPr>
            <a:r>
              <a:rPr lang="en-US" dirty="0">
                <a:latin typeface="PBS Sans" panose="020B0503030404020204" pitchFamily="34" charset="0"/>
              </a:rPr>
              <a:t>The Freedom Tower (or Torre de la Libertad) in Miami has graced the city’s skyline for nearly a century, but it wasn’t until it played a crucial role in hosting Cuban refugees who fled their home country in the wake of the Cuban Revolution in 1959 that it became an important national landmark.</a:t>
            </a:r>
          </a:p>
        </p:txBody>
      </p:sp>
    </p:spTree>
    <p:extLst>
      <p:ext uri="{BB962C8B-B14F-4D97-AF65-F5344CB8AC3E}">
        <p14:creationId xmlns:p14="http://schemas.microsoft.com/office/powerpoint/2010/main" val="2452094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473725" y="5806170"/>
            <a:ext cx="12883439"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2916725" y="5840797"/>
            <a:ext cx="6358550" cy="1015663"/>
          </a:xfrm>
          <a:prstGeom prst="rect">
            <a:avLst/>
          </a:prstGeom>
          <a:noFill/>
        </p:spPr>
        <p:txBody>
          <a:bodyPr wrap="square" rtlCol="0">
            <a:spAutoFit/>
          </a:bodyPr>
          <a:lstStyle/>
          <a:p>
            <a:pPr algn="ctr"/>
            <a:r>
              <a:rPr lang="en-US" sz="3200" dirty="0">
                <a:solidFill>
                  <a:srgbClr val="C00000"/>
                </a:solidFill>
                <a:latin typeface="Calisto MT" panose="02040603050505030304" pitchFamily="18" charset="0"/>
              </a:rPr>
              <a:t>A Journey to the Freedom Tower</a:t>
            </a:r>
          </a:p>
          <a:p>
            <a:pPr algn="ctr"/>
            <a:endParaRPr lang="en-US" sz="2800" dirty="0">
              <a:solidFill>
                <a:srgbClr val="C00000"/>
              </a:solidFill>
              <a:latin typeface="PBS Sans" panose="020B0503030404020204" pitchFamily="34" charset="0"/>
            </a:endParaRPr>
          </a:p>
        </p:txBody>
      </p:sp>
      <p:sp>
        <p:nvSpPr>
          <p:cNvPr id="9" name="TextBox 8">
            <a:extLst>
              <a:ext uri="{FF2B5EF4-FFF2-40B4-BE49-F238E27FC236}">
                <a16:creationId xmlns:a16="http://schemas.microsoft.com/office/drawing/2014/main" id="{60571E9A-5A81-D817-5E59-6798215E5BAF}"/>
              </a:ext>
            </a:extLst>
          </p:cNvPr>
          <p:cNvSpPr txBox="1"/>
          <p:nvPr/>
        </p:nvSpPr>
        <p:spPr>
          <a:xfrm>
            <a:off x="2333740" y="6360193"/>
            <a:ext cx="7524520" cy="369332"/>
          </a:xfrm>
          <a:prstGeom prst="rect">
            <a:avLst/>
          </a:prstGeom>
          <a:noFill/>
        </p:spPr>
        <p:txBody>
          <a:bodyPr wrap="square" rtlCol="0">
            <a:spAutoFit/>
          </a:bodyPr>
          <a:lstStyle/>
          <a:p>
            <a:pPr algn="ctr"/>
            <a:r>
              <a:rPr lang="en-US" dirty="0">
                <a:solidFill>
                  <a:schemeClr val="accent1">
                    <a:lumMod val="50000"/>
                  </a:schemeClr>
                </a:solidFill>
                <a:latin typeface="PBS Sans" panose="020B0503030404020204" pitchFamily="34" charset="0"/>
              </a:rPr>
              <a:t>Stories of Cuban Migration to Miami  </a:t>
            </a:r>
          </a:p>
        </p:txBody>
      </p:sp>
      <p:sp>
        <p:nvSpPr>
          <p:cNvPr id="2" name="TextBox 1">
            <a:extLst>
              <a:ext uri="{FF2B5EF4-FFF2-40B4-BE49-F238E27FC236}">
                <a16:creationId xmlns:a16="http://schemas.microsoft.com/office/drawing/2014/main" id="{B58E46D9-F6C0-151E-987D-CC1157796661}"/>
              </a:ext>
            </a:extLst>
          </p:cNvPr>
          <p:cNvSpPr txBox="1"/>
          <p:nvPr/>
        </p:nvSpPr>
        <p:spPr>
          <a:xfrm>
            <a:off x="124186" y="3031566"/>
            <a:ext cx="1227142" cy="646331"/>
          </a:xfrm>
          <a:prstGeom prst="rect">
            <a:avLst/>
          </a:prstGeom>
          <a:noFill/>
        </p:spPr>
        <p:txBody>
          <a:bodyPr wrap="square" rtlCol="0">
            <a:spAutoFit/>
          </a:bodyPr>
          <a:lstStyle/>
          <a:p>
            <a:pPr algn="ctr"/>
            <a:r>
              <a:rPr lang="en-US" dirty="0">
                <a:solidFill>
                  <a:schemeClr val="accent1">
                    <a:lumMod val="50000"/>
                  </a:schemeClr>
                </a:solidFill>
                <a:latin typeface="Calisto MT" panose="02040603050505030304" pitchFamily="18" charset="0"/>
              </a:rPr>
              <a:t>Crosby</a:t>
            </a:r>
          </a:p>
          <a:p>
            <a:pPr algn="ctr"/>
            <a:r>
              <a:rPr lang="en-US" dirty="0">
                <a:solidFill>
                  <a:schemeClr val="accent1">
                    <a:lumMod val="50000"/>
                  </a:schemeClr>
                </a:solidFill>
                <a:latin typeface="Calisto MT" panose="02040603050505030304" pitchFamily="18" charset="0"/>
              </a:rPr>
              <a:t>Kemper</a:t>
            </a:r>
          </a:p>
        </p:txBody>
      </p:sp>
      <p:sp>
        <p:nvSpPr>
          <p:cNvPr id="13" name="TextBox 12">
            <a:extLst>
              <a:ext uri="{FF2B5EF4-FFF2-40B4-BE49-F238E27FC236}">
                <a16:creationId xmlns:a16="http://schemas.microsoft.com/office/drawing/2014/main" id="{7635F9BD-CDFD-D378-F657-0C3164D0A7C3}"/>
              </a:ext>
            </a:extLst>
          </p:cNvPr>
          <p:cNvSpPr txBox="1"/>
          <p:nvPr/>
        </p:nvSpPr>
        <p:spPr>
          <a:xfrm>
            <a:off x="88625" y="3726371"/>
            <a:ext cx="1431885" cy="461665"/>
          </a:xfrm>
          <a:prstGeom prst="rect">
            <a:avLst/>
          </a:prstGeom>
          <a:noFill/>
        </p:spPr>
        <p:txBody>
          <a:bodyPr wrap="square" rtlCol="0">
            <a:spAutoFit/>
          </a:bodyPr>
          <a:lstStyle/>
          <a:p>
            <a:pPr algn="ctr"/>
            <a:r>
              <a:rPr lang="en-US" sz="1200" b="0" i="0" dirty="0">
                <a:solidFill>
                  <a:srgbClr val="C00000"/>
                </a:solidFill>
                <a:effectLst/>
                <a:latin typeface="PBS Sans" panose="020B0503030404020204" pitchFamily="34" charset="0"/>
              </a:rPr>
              <a:t>Former Director, IMLS</a:t>
            </a:r>
          </a:p>
        </p:txBody>
      </p:sp>
      <p:sp>
        <p:nvSpPr>
          <p:cNvPr id="18" name="TextBox 17">
            <a:extLst>
              <a:ext uri="{FF2B5EF4-FFF2-40B4-BE49-F238E27FC236}">
                <a16:creationId xmlns:a16="http://schemas.microsoft.com/office/drawing/2014/main" id="{7E088D5E-FF47-78B4-D016-603B8562B427}"/>
              </a:ext>
            </a:extLst>
          </p:cNvPr>
          <p:cNvSpPr txBox="1"/>
          <p:nvPr/>
        </p:nvSpPr>
        <p:spPr>
          <a:xfrm>
            <a:off x="10634297" y="3010522"/>
            <a:ext cx="1508092" cy="707886"/>
          </a:xfrm>
          <a:prstGeom prst="rect">
            <a:avLst/>
          </a:prstGeom>
          <a:noFill/>
        </p:spPr>
        <p:txBody>
          <a:bodyPr wrap="square">
            <a:spAutoFit/>
          </a:bodyPr>
          <a:lstStyle/>
          <a:p>
            <a:pPr algn="ctr"/>
            <a:r>
              <a:rPr lang="en-US" sz="2000" dirty="0">
                <a:solidFill>
                  <a:schemeClr val="accent1">
                    <a:lumMod val="50000"/>
                  </a:schemeClr>
                </a:solidFill>
                <a:latin typeface="Calisto MT" panose="02040603050505030304" pitchFamily="18" charset="0"/>
              </a:rPr>
              <a:t>Sam Verdeja</a:t>
            </a:r>
          </a:p>
        </p:txBody>
      </p:sp>
      <p:sp>
        <p:nvSpPr>
          <p:cNvPr id="20" name="TextBox 19">
            <a:extLst>
              <a:ext uri="{FF2B5EF4-FFF2-40B4-BE49-F238E27FC236}">
                <a16:creationId xmlns:a16="http://schemas.microsoft.com/office/drawing/2014/main" id="{F2D772C5-8C3F-22DC-22D3-D1652826660D}"/>
              </a:ext>
            </a:extLst>
          </p:cNvPr>
          <p:cNvSpPr txBox="1"/>
          <p:nvPr/>
        </p:nvSpPr>
        <p:spPr>
          <a:xfrm>
            <a:off x="10625871" y="3713289"/>
            <a:ext cx="1593773" cy="369332"/>
          </a:xfrm>
          <a:prstGeom prst="rect">
            <a:avLst/>
          </a:prstGeom>
          <a:noFill/>
        </p:spPr>
        <p:txBody>
          <a:bodyPr wrap="square">
            <a:spAutoFit/>
          </a:bodyPr>
          <a:lstStyle/>
          <a:p>
            <a:pPr algn="ctr"/>
            <a:r>
              <a:rPr lang="en-US" dirty="0">
                <a:solidFill>
                  <a:srgbClr val="C00000"/>
                </a:solidFill>
                <a:latin typeface="PBS Sans" panose="020B0503030404020204" pitchFamily="34" charset="0"/>
              </a:rPr>
              <a:t>Author</a:t>
            </a:r>
          </a:p>
        </p:txBody>
      </p:sp>
      <p:pic>
        <p:nvPicPr>
          <p:cNvPr id="8" name="Picture 7" descr="A person with curly hair wearing a suit&#10;&#10;Description automatically generated">
            <a:extLst>
              <a:ext uri="{FF2B5EF4-FFF2-40B4-BE49-F238E27FC236}">
                <a16:creationId xmlns:a16="http://schemas.microsoft.com/office/drawing/2014/main" id="{4630B90B-9833-7564-A7F7-BB844D3DF9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7218" y="1619683"/>
            <a:ext cx="1459877" cy="1430679"/>
          </a:xfrm>
          <a:prstGeom prst="rect">
            <a:avLst/>
          </a:prstGeom>
        </p:spPr>
      </p:pic>
      <p:pic>
        <p:nvPicPr>
          <p:cNvPr id="19" name="Picture 18" descr="A person with her arms crossed&#10;&#10;Description automatically generated">
            <a:extLst>
              <a:ext uri="{FF2B5EF4-FFF2-40B4-BE49-F238E27FC236}">
                <a16:creationId xmlns:a16="http://schemas.microsoft.com/office/drawing/2014/main" id="{A13A9F0D-9547-85ED-8FBA-C6E3B564FD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8829" y="1632445"/>
            <a:ext cx="951017" cy="1430679"/>
          </a:xfrm>
          <a:prstGeom prst="rect">
            <a:avLst/>
          </a:prstGeom>
        </p:spPr>
      </p:pic>
      <p:pic>
        <p:nvPicPr>
          <p:cNvPr id="24" name="Picture 23" descr="A person in a suit&#10;&#10;Description automatically generated">
            <a:extLst>
              <a:ext uri="{FF2B5EF4-FFF2-40B4-BE49-F238E27FC236}">
                <a16:creationId xmlns:a16="http://schemas.microsoft.com/office/drawing/2014/main" id="{F39E7211-B26B-790D-743E-7A0B523AEF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84638" y="1646108"/>
            <a:ext cx="1414806" cy="1414806"/>
          </a:xfrm>
          <a:prstGeom prst="rect">
            <a:avLst/>
          </a:prstGeom>
        </p:spPr>
      </p:pic>
      <p:pic>
        <p:nvPicPr>
          <p:cNvPr id="26" name="Picture 25" descr="A person in a suit and tie&#10;&#10;Description automatically generated">
            <a:extLst>
              <a:ext uri="{FF2B5EF4-FFF2-40B4-BE49-F238E27FC236}">
                <a16:creationId xmlns:a16="http://schemas.microsoft.com/office/drawing/2014/main" id="{19DC3947-205D-AC79-3C23-648190E862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07260" y="1635556"/>
            <a:ext cx="1414806" cy="1414806"/>
          </a:xfrm>
          <a:prstGeom prst="rect">
            <a:avLst/>
          </a:prstGeom>
        </p:spPr>
      </p:pic>
      <p:pic>
        <p:nvPicPr>
          <p:cNvPr id="28" name="Picture 27" descr="A person wearing a necklace and earrings&#10;&#10;Description automatically generated">
            <a:extLst>
              <a:ext uri="{FF2B5EF4-FFF2-40B4-BE49-F238E27FC236}">
                <a16:creationId xmlns:a16="http://schemas.microsoft.com/office/drawing/2014/main" id="{00605FF1-29A3-99D7-936D-ED1C07D10E7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24682" y="1637092"/>
            <a:ext cx="1021282" cy="1417118"/>
          </a:xfrm>
          <a:prstGeom prst="rect">
            <a:avLst/>
          </a:prstGeom>
        </p:spPr>
      </p:pic>
      <p:pic>
        <p:nvPicPr>
          <p:cNvPr id="30" name="Picture 29" descr="A person wearing glasses and smiling&#10;&#10;Description automatically generated">
            <a:extLst>
              <a:ext uri="{FF2B5EF4-FFF2-40B4-BE49-F238E27FC236}">
                <a16:creationId xmlns:a16="http://schemas.microsoft.com/office/drawing/2014/main" id="{16110CDC-F745-3E2D-BFD8-FFE3C4F72C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58437" y="1611221"/>
            <a:ext cx="1167434" cy="1430679"/>
          </a:xfrm>
          <a:prstGeom prst="rect">
            <a:avLst/>
          </a:prstGeom>
        </p:spPr>
      </p:pic>
      <p:pic>
        <p:nvPicPr>
          <p:cNvPr id="32" name="Picture 31" descr="A person in a suit and tie&#10;&#10;Description automatically generated">
            <a:extLst>
              <a:ext uri="{FF2B5EF4-FFF2-40B4-BE49-F238E27FC236}">
                <a16:creationId xmlns:a16="http://schemas.microsoft.com/office/drawing/2014/main" id="{F267AA86-659C-0047-D65E-93A9BA026C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9651" y="1599998"/>
            <a:ext cx="1148600" cy="1435750"/>
          </a:xfrm>
          <a:prstGeom prst="rect">
            <a:avLst/>
          </a:prstGeom>
        </p:spPr>
      </p:pic>
      <p:sp>
        <p:nvSpPr>
          <p:cNvPr id="33" name="TextBox 32">
            <a:extLst>
              <a:ext uri="{FF2B5EF4-FFF2-40B4-BE49-F238E27FC236}">
                <a16:creationId xmlns:a16="http://schemas.microsoft.com/office/drawing/2014/main" id="{CD1F600A-00FA-2FE4-3483-3EBFFB4F69EB}"/>
              </a:ext>
            </a:extLst>
          </p:cNvPr>
          <p:cNvSpPr txBox="1"/>
          <p:nvPr/>
        </p:nvSpPr>
        <p:spPr>
          <a:xfrm>
            <a:off x="10861761" y="2015968"/>
            <a:ext cx="1150587" cy="646331"/>
          </a:xfrm>
          <a:prstGeom prst="rect">
            <a:avLst/>
          </a:prstGeom>
          <a:noFill/>
          <a:ln>
            <a:solidFill>
              <a:schemeClr val="accent1"/>
            </a:solidFill>
          </a:ln>
        </p:spPr>
        <p:txBody>
          <a:bodyPr wrap="square" rtlCol="0">
            <a:spAutoFit/>
          </a:bodyPr>
          <a:lstStyle/>
          <a:p>
            <a:pPr algn="ctr"/>
            <a:r>
              <a:rPr lang="en-US" dirty="0"/>
              <a:t>Also</a:t>
            </a:r>
          </a:p>
          <a:p>
            <a:pPr algn="ctr"/>
            <a:r>
              <a:rPr lang="en-US" dirty="0"/>
              <a:t>Featured:</a:t>
            </a:r>
          </a:p>
        </p:txBody>
      </p:sp>
      <p:sp>
        <p:nvSpPr>
          <p:cNvPr id="34" name="TextBox 33">
            <a:extLst>
              <a:ext uri="{FF2B5EF4-FFF2-40B4-BE49-F238E27FC236}">
                <a16:creationId xmlns:a16="http://schemas.microsoft.com/office/drawing/2014/main" id="{802EDBE4-8E70-4478-6AAA-F706698207A3}"/>
              </a:ext>
            </a:extLst>
          </p:cNvPr>
          <p:cNvSpPr txBox="1"/>
          <p:nvPr/>
        </p:nvSpPr>
        <p:spPr>
          <a:xfrm>
            <a:off x="1676120" y="3031565"/>
            <a:ext cx="1227142" cy="523220"/>
          </a:xfrm>
          <a:prstGeom prst="rect">
            <a:avLst/>
          </a:prstGeom>
          <a:noFill/>
        </p:spPr>
        <p:txBody>
          <a:bodyPr wrap="square" rtlCol="0">
            <a:spAutoFit/>
          </a:bodyPr>
          <a:lstStyle/>
          <a:p>
            <a:pPr algn="ctr"/>
            <a:r>
              <a:rPr lang="en-US" sz="1400" dirty="0">
                <a:solidFill>
                  <a:schemeClr val="accent1">
                    <a:lumMod val="50000"/>
                  </a:schemeClr>
                </a:solidFill>
                <a:latin typeface="Calisto MT" panose="02040603050505030304" pitchFamily="18" charset="0"/>
              </a:rPr>
              <a:t>Dean Magda </a:t>
            </a:r>
            <a:r>
              <a:rPr lang="en-US" sz="1400" dirty="0" err="1">
                <a:solidFill>
                  <a:schemeClr val="accent1">
                    <a:lumMod val="50000"/>
                  </a:schemeClr>
                </a:solidFill>
                <a:latin typeface="Calisto MT" panose="02040603050505030304" pitchFamily="18" charset="0"/>
              </a:rPr>
              <a:t>Castineyra</a:t>
            </a:r>
            <a:endParaRPr lang="en-US" sz="1400" dirty="0">
              <a:solidFill>
                <a:schemeClr val="accent1">
                  <a:lumMod val="50000"/>
                </a:schemeClr>
              </a:solidFill>
              <a:latin typeface="Calisto MT" panose="02040603050505030304" pitchFamily="18" charset="0"/>
            </a:endParaRPr>
          </a:p>
        </p:txBody>
      </p:sp>
      <p:sp>
        <p:nvSpPr>
          <p:cNvPr id="35" name="TextBox 34">
            <a:extLst>
              <a:ext uri="{FF2B5EF4-FFF2-40B4-BE49-F238E27FC236}">
                <a16:creationId xmlns:a16="http://schemas.microsoft.com/office/drawing/2014/main" id="{F73BC3CB-9D19-ABAB-5CA4-B301FD5B7AFF}"/>
              </a:ext>
            </a:extLst>
          </p:cNvPr>
          <p:cNvSpPr txBox="1"/>
          <p:nvPr/>
        </p:nvSpPr>
        <p:spPr>
          <a:xfrm>
            <a:off x="3237232" y="3033006"/>
            <a:ext cx="1293919" cy="646331"/>
          </a:xfrm>
          <a:prstGeom prst="rect">
            <a:avLst/>
          </a:prstGeom>
          <a:noFill/>
        </p:spPr>
        <p:txBody>
          <a:bodyPr wrap="square" rtlCol="0">
            <a:spAutoFit/>
          </a:bodyPr>
          <a:lstStyle/>
          <a:p>
            <a:pPr algn="ctr"/>
            <a:r>
              <a:rPr lang="en-US" dirty="0">
                <a:solidFill>
                  <a:schemeClr val="accent1">
                    <a:lumMod val="50000"/>
                  </a:schemeClr>
                </a:solidFill>
                <a:latin typeface="Calisto MT" panose="02040603050505030304" pitchFamily="18" charset="0"/>
              </a:rPr>
              <a:t>Madeline </a:t>
            </a:r>
            <a:r>
              <a:rPr lang="en-US" dirty="0" err="1">
                <a:solidFill>
                  <a:schemeClr val="accent1">
                    <a:lumMod val="50000"/>
                  </a:schemeClr>
                </a:solidFill>
                <a:latin typeface="Calisto MT" panose="02040603050505030304" pitchFamily="18" charset="0"/>
              </a:rPr>
              <a:t>Pumariega</a:t>
            </a:r>
            <a:endParaRPr lang="en-US" dirty="0">
              <a:solidFill>
                <a:schemeClr val="accent1">
                  <a:lumMod val="50000"/>
                </a:schemeClr>
              </a:solidFill>
              <a:latin typeface="Calisto MT" panose="02040603050505030304" pitchFamily="18" charset="0"/>
            </a:endParaRPr>
          </a:p>
        </p:txBody>
      </p:sp>
      <p:sp>
        <p:nvSpPr>
          <p:cNvPr id="36" name="TextBox 35">
            <a:extLst>
              <a:ext uri="{FF2B5EF4-FFF2-40B4-BE49-F238E27FC236}">
                <a16:creationId xmlns:a16="http://schemas.microsoft.com/office/drawing/2014/main" id="{A3A10846-A8DC-196E-560F-7BFF576E91A0}"/>
              </a:ext>
            </a:extLst>
          </p:cNvPr>
          <p:cNvSpPr txBox="1"/>
          <p:nvPr/>
        </p:nvSpPr>
        <p:spPr>
          <a:xfrm>
            <a:off x="4773675" y="3030965"/>
            <a:ext cx="1227142" cy="523220"/>
          </a:xfrm>
          <a:prstGeom prst="rect">
            <a:avLst/>
          </a:prstGeom>
          <a:noFill/>
        </p:spPr>
        <p:txBody>
          <a:bodyPr wrap="square" rtlCol="0">
            <a:spAutoFit/>
          </a:bodyPr>
          <a:lstStyle/>
          <a:p>
            <a:pPr algn="ctr"/>
            <a:r>
              <a:rPr lang="en-US" sz="1400" dirty="0">
                <a:solidFill>
                  <a:schemeClr val="accent1">
                    <a:lumMod val="50000"/>
                  </a:schemeClr>
                </a:solidFill>
                <a:latin typeface="Calisto MT" panose="02040603050505030304" pitchFamily="18" charset="0"/>
              </a:rPr>
              <a:t>Alessandro D’Amico</a:t>
            </a:r>
          </a:p>
        </p:txBody>
      </p:sp>
      <p:sp>
        <p:nvSpPr>
          <p:cNvPr id="37" name="TextBox 36">
            <a:extLst>
              <a:ext uri="{FF2B5EF4-FFF2-40B4-BE49-F238E27FC236}">
                <a16:creationId xmlns:a16="http://schemas.microsoft.com/office/drawing/2014/main" id="{7DE37597-BBB2-DA62-CFC5-1BE82EA42955}"/>
              </a:ext>
            </a:extLst>
          </p:cNvPr>
          <p:cNvSpPr txBox="1"/>
          <p:nvPr/>
        </p:nvSpPr>
        <p:spPr>
          <a:xfrm>
            <a:off x="6472920" y="3030964"/>
            <a:ext cx="1227142" cy="646331"/>
          </a:xfrm>
          <a:prstGeom prst="rect">
            <a:avLst/>
          </a:prstGeom>
          <a:noFill/>
        </p:spPr>
        <p:txBody>
          <a:bodyPr wrap="square" rtlCol="0">
            <a:spAutoFit/>
          </a:bodyPr>
          <a:lstStyle/>
          <a:p>
            <a:pPr algn="ctr"/>
            <a:r>
              <a:rPr lang="en-US" dirty="0">
                <a:solidFill>
                  <a:schemeClr val="accent1">
                    <a:lumMod val="50000"/>
                  </a:schemeClr>
                </a:solidFill>
                <a:latin typeface="Calisto MT" panose="02040603050505030304" pitchFamily="18" charset="0"/>
              </a:rPr>
              <a:t>Alberto Ibargüen</a:t>
            </a:r>
          </a:p>
        </p:txBody>
      </p:sp>
      <p:sp>
        <p:nvSpPr>
          <p:cNvPr id="38" name="TextBox 37">
            <a:extLst>
              <a:ext uri="{FF2B5EF4-FFF2-40B4-BE49-F238E27FC236}">
                <a16:creationId xmlns:a16="http://schemas.microsoft.com/office/drawing/2014/main" id="{E6E789CE-8505-9D65-228B-C3081BD8F906}"/>
              </a:ext>
            </a:extLst>
          </p:cNvPr>
          <p:cNvSpPr txBox="1"/>
          <p:nvPr/>
        </p:nvSpPr>
        <p:spPr>
          <a:xfrm>
            <a:off x="8018479" y="3041299"/>
            <a:ext cx="1227142" cy="523220"/>
          </a:xfrm>
          <a:prstGeom prst="rect">
            <a:avLst/>
          </a:prstGeom>
          <a:noFill/>
        </p:spPr>
        <p:txBody>
          <a:bodyPr wrap="square" rtlCol="0">
            <a:spAutoFit/>
          </a:bodyPr>
          <a:lstStyle/>
          <a:p>
            <a:pPr algn="ctr"/>
            <a:r>
              <a:rPr lang="en-US" sz="1400" dirty="0">
                <a:solidFill>
                  <a:schemeClr val="accent1">
                    <a:lumMod val="50000"/>
                  </a:schemeClr>
                </a:solidFill>
                <a:latin typeface="Calisto MT" panose="02040603050505030304" pitchFamily="18" charset="0"/>
              </a:rPr>
              <a:t>Aida Levitan, Ph.D.</a:t>
            </a:r>
          </a:p>
        </p:txBody>
      </p:sp>
      <p:sp>
        <p:nvSpPr>
          <p:cNvPr id="39" name="TextBox 38">
            <a:extLst>
              <a:ext uri="{FF2B5EF4-FFF2-40B4-BE49-F238E27FC236}">
                <a16:creationId xmlns:a16="http://schemas.microsoft.com/office/drawing/2014/main" id="{8BF59950-CB98-67A2-FC7B-4F11A9DCA2E9}"/>
              </a:ext>
            </a:extLst>
          </p:cNvPr>
          <p:cNvSpPr txBox="1"/>
          <p:nvPr/>
        </p:nvSpPr>
        <p:spPr>
          <a:xfrm>
            <a:off x="9466863" y="3041300"/>
            <a:ext cx="1227142" cy="646331"/>
          </a:xfrm>
          <a:prstGeom prst="rect">
            <a:avLst/>
          </a:prstGeom>
          <a:noFill/>
        </p:spPr>
        <p:txBody>
          <a:bodyPr wrap="square" rtlCol="0">
            <a:spAutoFit/>
          </a:bodyPr>
          <a:lstStyle/>
          <a:p>
            <a:pPr algn="ctr"/>
            <a:r>
              <a:rPr lang="en-US" dirty="0">
                <a:solidFill>
                  <a:schemeClr val="accent1">
                    <a:lumMod val="50000"/>
                  </a:schemeClr>
                </a:solidFill>
                <a:latin typeface="Calisto MT" panose="02040603050505030304" pitchFamily="18" charset="0"/>
              </a:rPr>
              <a:t>Ada Ferrer</a:t>
            </a:r>
          </a:p>
        </p:txBody>
      </p:sp>
      <p:sp>
        <p:nvSpPr>
          <p:cNvPr id="40" name="TextBox 39">
            <a:extLst>
              <a:ext uri="{FF2B5EF4-FFF2-40B4-BE49-F238E27FC236}">
                <a16:creationId xmlns:a16="http://schemas.microsoft.com/office/drawing/2014/main" id="{A5B44BF5-0310-40DD-10CB-18DA13F987A1}"/>
              </a:ext>
            </a:extLst>
          </p:cNvPr>
          <p:cNvSpPr txBox="1"/>
          <p:nvPr/>
        </p:nvSpPr>
        <p:spPr>
          <a:xfrm>
            <a:off x="9384931" y="3674759"/>
            <a:ext cx="1286558" cy="1692771"/>
          </a:xfrm>
          <a:prstGeom prst="rect">
            <a:avLst/>
          </a:prstGeom>
          <a:noFill/>
        </p:spPr>
        <p:txBody>
          <a:bodyPr wrap="square" rtlCol="0">
            <a:spAutoFit/>
          </a:bodyPr>
          <a:lstStyle/>
          <a:p>
            <a:pPr algn="ctr"/>
            <a:r>
              <a:rPr lang="en-US" sz="1300" b="0" i="0" dirty="0">
                <a:solidFill>
                  <a:srgbClr val="C00000"/>
                </a:solidFill>
                <a:effectLst/>
                <a:latin typeface="PBS Sans" panose="020B0503030404020204" pitchFamily="34" charset="0"/>
              </a:rPr>
              <a:t>Julius Silver Professor of History </a:t>
            </a:r>
            <a:r>
              <a:rPr lang="en-US" sz="1300" dirty="0">
                <a:solidFill>
                  <a:srgbClr val="C00000"/>
                </a:solidFill>
                <a:latin typeface="PBS Sans" panose="020B0503030404020204" pitchFamily="34" charset="0"/>
              </a:rPr>
              <a:t>&amp;</a:t>
            </a:r>
            <a:r>
              <a:rPr lang="en-US" sz="1300" b="0" i="0" dirty="0">
                <a:solidFill>
                  <a:srgbClr val="C00000"/>
                </a:solidFill>
                <a:effectLst/>
                <a:latin typeface="PBS Sans" panose="020B0503030404020204" pitchFamily="34" charset="0"/>
              </a:rPr>
              <a:t> Latin American and Caribbean Studies at New York University</a:t>
            </a:r>
          </a:p>
        </p:txBody>
      </p:sp>
      <p:sp>
        <p:nvSpPr>
          <p:cNvPr id="41" name="TextBox 40">
            <a:extLst>
              <a:ext uri="{FF2B5EF4-FFF2-40B4-BE49-F238E27FC236}">
                <a16:creationId xmlns:a16="http://schemas.microsoft.com/office/drawing/2014/main" id="{5A0A3CC6-DC26-5B0C-91A0-E77465793437}"/>
              </a:ext>
            </a:extLst>
          </p:cNvPr>
          <p:cNvSpPr txBox="1"/>
          <p:nvPr/>
        </p:nvSpPr>
        <p:spPr>
          <a:xfrm>
            <a:off x="7996990" y="3668070"/>
            <a:ext cx="1286558" cy="1600438"/>
          </a:xfrm>
          <a:prstGeom prst="rect">
            <a:avLst/>
          </a:prstGeom>
          <a:noFill/>
        </p:spPr>
        <p:txBody>
          <a:bodyPr wrap="square" rtlCol="0">
            <a:spAutoFit/>
          </a:bodyPr>
          <a:lstStyle/>
          <a:p>
            <a:pPr algn="ctr"/>
            <a:r>
              <a:rPr lang="en-US" sz="1400" b="0" i="0" dirty="0">
                <a:solidFill>
                  <a:srgbClr val="C00000"/>
                </a:solidFill>
                <a:effectLst/>
                <a:latin typeface="PBS Sans" panose="020B0503030404020204" pitchFamily="34" charset="0"/>
              </a:rPr>
              <a:t>Member of the Board </a:t>
            </a:r>
            <a:r>
              <a:rPr lang="en-US" sz="1400" dirty="0">
                <a:solidFill>
                  <a:srgbClr val="C00000"/>
                </a:solidFill>
                <a:latin typeface="PBS Sans" panose="020B0503030404020204" pitchFamily="34" charset="0"/>
              </a:rPr>
              <a:t>&amp;</a:t>
            </a:r>
            <a:r>
              <a:rPr lang="en-US" sz="1400" b="0" i="0" dirty="0">
                <a:solidFill>
                  <a:srgbClr val="C00000"/>
                </a:solidFill>
                <a:effectLst/>
                <a:latin typeface="PBS Sans" panose="020B0503030404020204" pitchFamily="34" charset="0"/>
              </a:rPr>
              <a:t> immediate past Chair, USCB Financial Holdings </a:t>
            </a:r>
          </a:p>
        </p:txBody>
      </p:sp>
      <p:sp>
        <p:nvSpPr>
          <p:cNvPr id="42" name="TextBox 41">
            <a:extLst>
              <a:ext uri="{FF2B5EF4-FFF2-40B4-BE49-F238E27FC236}">
                <a16:creationId xmlns:a16="http://schemas.microsoft.com/office/drawing/2014/main" id="{D2CEE220-A947-7852-91E1-6F56F318CAC0}"/>
              </a:ext>
            </a:extLst>
          </p:cNvPr>
          <p:cNvSpPr txBox="1"/>
          <p:nvPr/>
        </p:nvSpPr>
        <p:spPr>
          <a:xfrm>
            <a:off x="6445056" y="3668070"/>
            <a:ext cx="1286558" cy="1169551"/>
          </a:xfrm>
          <a:prstGeom prst="rect">
            <a:avLst/>
          </a:prstGeom>
          <a:noFill/>
        </p:spPr>
        <p:txBody>
          <a:bodyPr wrap="square" rtlCol="0">
            <a:spAutoFit/>
          </a:bodyPr>
          <a:lstStyle/>
          <a:p>
            <a:pPr algn="ctr"/>
            <a:r>
              <a:rPr lang="en-US" sz="1400" b="0" i="0" dirty="0">
                <a:solidFill>
                  <a:srgbClr val="C00000"/>
                </a:solidFill>
                <a:effectLst/>
                <a:latin typeface="PBS Sans" panose="020B0503030404020204" pitchFamily="34" charset="0"/>
              </a:rPr>
              <a:t>Pres. &amp; CEO, </a:t>
            </a:r>
            <a:r>
              <a:rPr lang="en-US" sz="1400" dirty="0">
                <a:solidFill>
                  <a:srgbClr val="C00000"/>
                </a:solidFill>
                <a:latin typeface="PBS Sans" panose="020B0503030404020204" pitchFamily="34" charset="0"/>
              </a:rPr>
              <a:t>T</a:t>
            </a:r>
            <a:r>
              <a:rPr lang="en-US" sz="1400" b="0" i="0" dirty="0">
                <a:solidFill>
                  <a:srgbClr val="C00000"/>
                </a:solidFill>
                <a:effectLst/>
                <a:latin typeface="PBS Sans" panose="020B0503030404020204" pitchFamily="34" charset="0"/>
              </a:rPr>
              <a:t>he John S. and James L. Knight Foundation</a:t>
            </a:r>
          </a:p>
        </p:txBody>
      </p:sp>
      <p:sp>
        <p:nvSpPr>
          <p:cNvPr id="43" name="TextBox 42">
            <a:extLst>
              <a:ext uri="{FF2B5EF4-FFF2-40B4-BE49-F238E27FC236}">
                <a16:creationId xmlns:a16="http://schemas.microsoft.com/office/drawing/2014/main" id="{CED31402-5474-8AB4-70E2-BB46C661B738}"/>
              </a:ext>
            </a:extLst>
          </p:cNvPr>
          <p:cNvSpPr txBox="1"/>
          <p:nvPr/>
        </p:nvSpPr>
        <p:spPr>
          <a:xfrm>
            <a:off x="4743967" y="3668070"/>
            <a:ext cx="1286558" cy="1384995"/>
          </a:xfrm>
          <a:prstGeom prst="rect">
            <a:avLst/>
          </a:prstGeom>
          <a:noFill/>
        </p:spPr>
        <p:txBody>
          <a:bodyPr wrap="square" rtlCol="0">
            <a:spAutoFit/>
          </a:bodyPr>
          <a:lstStyle/>
          <a:p>
            <a:pPr algn="ctr"/>
            <a:r>
              <a:rPr lang="en-US" sz="1400" b="0" i="0" dirty="0">
                <a:solidFill>
                  <a:srgbClr val="C00000"/>
                </a:solidFill>
                <a:effectLst/>
                <a:latin typeface="PBS Sans" panose="020B0503030404020204" pitchFamily="34" charset="0"/>
              </a:rPr>
              <a:t>Dir. Media &amp; Democracy, John S. and James L. Knight Foundation</a:t>
            </a:r>
          </a:p>
        </p:txBody>
      </p:sp>
      <p:sp>
        <p:nvSpPr>
          <p:cNvPr id="44" name="TextBox 43">
            <a:extLst>
              <a:ext uri="{FF2B5EF4-FFF2-40B4-BE49-F238E27FC236}">
                <a16:creationId xmlns:a16="http://schemas.microsoft.com/office/drawing/2014/main" id="{2737086D-E30B-4993-7378-77A2048C1A2D}"/>
              </a:ext>
            </a:extLst>
          </p:cNvPr>
          <p:cNvSpPr txBox="1"/>
          <p:nvPr/>
        </p:nvSpPr>
        <p:spPr>
          <a:xfrm>
            <a:off x="3238924" y="3682537"/>
            <a:ext cx="1286558" cy="738664"/>
          </a:xfrm>
          <a:prstGeom prst="rect">
            <a:avLst/>
          </a:prstGeom>
          <a:noFill/>
        </p:spPr>
        <p:txBody>
          <a:bodyPr wrap="square" rtlCol="0">
            <a:spAutoFit/>
          </a:bodyPr>
          <a:lstStyle/>
          <a:p>
            <a:pPr algn="ctr"/>
            <a:r>
              <a:rPr lang="en-US" sz="1400" b="0" i="0" dirty="0">
                <a:solidFill>
                  <a:srgbClr val="C00000"/>
                </a:solidFill>
                <a:effectLst/>
                <a:latin typeface="PBS Sans" panose="020B0503030404020204" pitchFamily="34" charset="0"/>
              </a:rPr>
              <a:t>President, Miami Dade College </a:t>
            </a:r>
          </a:p>
        </p:txBody>
      </p:sp>
      <p:sp>
        <p:nvSpPr>
          <p:cNvPr id="45" name="TextBox 44">
            <a:extLst>
              <a:ext uri="{FF2B5EF4-FFF2-40B4-BE49-F238E27FC236}">
                <a16:creationId xmlns:a16="http://schemas.microsoft.com/office/drawing/2014/main" id="{06D9BFBF-2556-6D79-7467-77359819119E}"/>
              </a:ext>
            </a:extLst>
          </p:cNvPr>
          <p:cNvSpPr txBox="1"/>
          <p:nvPr/>
        </p:nvSpPr>
        <p:spPr>
          <a:xfrm>
            <a:off x="1684139" y="3682536"/>
            <a:ext cx="1286558" cy="1384995"/>
          </a:xfrm>
          <a:prstGeom prst="rect">
            <a:avLst/>
          </a:prstGeom>
          <a:noFill/>
        </p:spPr>
        <p:txBody>
          <a:bodyPr wrap="square" rtlCol="0">
            <a:spAutoFit/>
          </a:bodyPr>
          <a:lstStyle/>
          <a:p>
            <a:pPr algn="ctr"/>
            <a:r>
              <a:rPr lang="en-US" sz="1400" b="0" i="0" dirty="0">
                <a:solidFill>
                  <a:srgbClr val="C00000"/>
                </a:solidFill>
                <a:effectLst/>
                <a:latin typeface="PBS Sans" panose="020B0503030404020204" pitchFamily="34" charset="0"/>
              </a:rPr>
              <a:t>Dir. Honors College Dual Language Program, Miami Dade College</a:t>
            </a:r>
          </a:p>
        </p:txBody>
      </p:sp>
    </p:spTree>
    <p:extLst>
      <p:ext uri="{BB962C8B-B14F-4D97-AF65-F5344CB8AC3E}">
        <p14:creationId xmlns:p14="http://schemas.microsoft.com/office/powerpoint/2010/main" val="471554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white paper&#10;&#10;Description automatically generated">
            <a:extLst>
              <a:ext uri="{FF2B5EF4-FFF2-40B4-BE49-F238E27FC236}">
                <a16:creationId xmlns:a16="http://schemas.microsoft.com/office/drawing/2014/main" id="{EC8E4701-4461-603A-DD9A-A029335A0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2916725" y="5840797"/>
            <a:ext cx="6358550" cy="1015663"/>
          </a:xfrm>
          <a:prstGeom prst="rect">
            <a:avLst/>
          </a:prstGeom>
          <a:noFill/>
        </p:spPr>
        <p:txBody>
          <a:bodyPr wrap="square" rtlCol="0">
            <a:spAutoFit/>
          </a:bodyPr>
          <a:lstStyle/>
          <a:p>
            <a:pPr algn="ctr"/>
            <a:r>
              <a:rPr lang="en-US" sz="3200" dirty="0">
                <a:solidFill>
                  <a:srgbClr val="C00000"/>
                </a:solidFill>
                <a:latin typeface="Calisto MT" panose="02040603050505030304" pitchFamily="18" charset="0"/>
              </a:rPr>
              <a:t>Carlos Erie</a:t>
            </a:r>
          </a:p>
          <a:p>
            <a:pPr algn="ctr"/>
            <a:endParaRPr lang="en-US" sz="2800" dirty="0">
              <a:solidFill>
                <a:srgbClr val="C00000"/>
              </a:solidFill>
              <a:latin typeface="PBS Sans" panose="020B0503030404020204" pitchFamily="34" charset="0"/>
            </a:endParaRPr>
          </a:p>
        </p:txBody>
      </p:sp>
      <p:sp>
        <p:nvSpPr>
          <p:cNvPr id="9" name="TextBox 8">
            <a:extLst>
              <a:ext uri="{FF2B5EF4-FFF2-40B4-BE49-F238E27FC236}">
                <a16:creationId xmlns:a16="http://schemas.microsoft.com/office/drawing/2014/main" id="{60571E9A-5A81-D817-5E59-6798215E5BAF}"/>
              </a:ext>
            </a:extLst>
          </p:cNvPr>
          <p:cNvSpPr txBox="1"/>
          <p:nvPr/>
        </p:nvSpPr>
        <p:spPr>
          <a:xfrm>
            <a:off x="2333740" y="6360193"/>
            <a:ext cx="7524520" cy="369332"/>
          </a:xfrm>
          <a:prstGeom prst="rect">
            <a:avLst/>
          </a:prstGeom>
          <a:noFill/>
        </p:spPr>
        <p:txBody>
          <a:bodyPr wrap="square" rtlCol="0">
            <a:spAutoFit/>
          </a:bodyPr>
          <a:lstStyle/>
          <a:p>
            <a:pPr algn="ctr"/>
            <a:r>
              <a:rPr lang="en-US" dirty="0">
                <a:solidFill>
                  <a:schemeClr val="accent1">
                    <a:lumMod val="50000"/>
                  </a:schemeClr>
                </a:solidFill>
                <a:latin typeface="PBS Sans" panose="020B0503030404020204" pitchFamily="34" charset="0"/>
              </a:rPr>
              <a:t>Author, Waiting for Snow in Havana and Learning to Die in Miami  </a:t>
            </a:r>
          </a:p>
        </p:txBody>
      </p:sp>
      <p:sp>
        <p:nvSpPr>
          <p:cNvPr id="19" name="TextBox 18">
            <a:extLst>
              <a:ext uri="{FF2B5EF4-FFF2-40B4-BE49-F238E27FC236}">
                <a16:creationId xmlns:a16="http://schemas.microsoft.com/office/drawing/2014/main" id="{FFC56016-5672-F111-C765-88AB1D12A97C}"/>
              </a:ext>
            </a:extLst>
          </p:cNvPr>
          <p:cNvSpPr txBox="1"/>
          <p:nvPr/>
        </p:nvSpPr>
        <p:spPr>
          <a:xfrm>
            <a:off x="7075648" y="1749925"/>
            <a:ext cx="4657315" cy="3693319"/>
          </a:xfrm>
          <a:prstGeom prst="rect">
            <a:avLst/>
          </a:prstGeom>
          <a:noFill/>
        </p:spPr>
        <p:txBody>
          <a:bodyPr wrap="square">
            <a:spAutoFit/>
          </a:bodyPr>
          <a:lstStyle/>
          <a:p>
            <a:r>
              <a:rPr lang="en-US" dirty="0">
                <a:latin typeface="PBS Sans" panose="020B0503030404020204" pitchFamily="34" charset="0"/>
              </a:rPr>
              <a:t>PBS Books premiered VISIONS OF AMERICA: A JOURNEY TO THE FREEDOM TOWER Stories of Cuban Migration to Miami in September.  The inspiration for this episode is Carlos Eire’s Waiting for Snow in Havana and Learning to Die in Miami. Award-winning writer and scholar Carlos Eire, discuss his books, his life, and his experiences as an immigrant, an exile and an American. Gain personal insights into a Cuban’s experience and Pedro Pan, an unaccompanied children’s exodus from Cuba.</a:t>
            </a:r>
          </a:p>
        </p:txBody>
      </p:sp>
      <p:pic>
        <p:nvPicPr>
          <p:cNvPr id="8" name="Picture 7" descr="A close-up of a book&#10;&#10;Description automatically generated">
            <a:extLst>
              <a:ext uri="{FF2B5EF4-FFF2-40B4-BE49-F238E27FC236}">
                <a16:creationId xmlns:a16="http://schemas.microsoft.com/office/drawing/2014/main" id="{F037CBD9-3D50-2DB7-1672-6FCC51DAE0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544" y="1672967"/>
            <a:ext cx="6709257" cy="3773957"/>
          </a:xfrm>
          <a:prstGeom prst="rect">
            <a:avLst/>
          </a:prstGeom>
        </p:spPr>
      </p:pic>
    </p:spTree>
    <p:extLst>
      <p:ext uri="{BB962C8B-B14F-4D97-AF65-F5344CB8AC3E}">
        <p14:creationId xmlns:p14="http://schemas.microsoft.com/office/powerpoint/2010/main" val="900181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white paper&#10;&#10;Description automatically generated">
            <a:extLst>
              <a:ext uri="{FF2B5EF4-FFF2-40B4-BE49-F238E27FC236}">
                <a16:creationId xmlns:a16="http://schemas.microsoft.com/office/drawing/2014/main" id="{EC8E4701-4461-603A-DD9A-A029335A0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2916725" y="5840797"/>
            <a:ext cx="6358550" cy="1015663"/>
          </a:xfrm>
          <a:prstGeom prst="rect">
            <a:avLst/>
          </a:prstGeom>
          <a:noFill/>
        </p:spPr>
        <p:txBody>
          <a:bodyPr wrap="square" rtlCol="0">
            <a:spAutoFit/>
          </a:bodyPr>
          <a:lstStyle/>
          <a:p>
            <a:pPr algn="ctr"/>
            <a:r>
              <a:rPr lang="en-US" sz="3200" dirty="0">
                <a:solidFill>
                  <a:srgbClr val="C00000"/>
                </a:solidFill>
                <a:latin typeface="Calisto MT" panose="02040603050505030304" pitchFamily="18" charset="0"/>
              </a:rPr>
              <a:t>Carlos Erie</a:t>
            </a:r>
          </a:p>
          <a:p>
            <a:pPr algn="ctr"/>
            <a:endParaRPr lang="en-US" sz="2800" dirty="0">
              <a:solidFill>
                <a:srgbClr val="C00000"/>
              </a:solidFill>
              <a:latin typeface="PBS Sans" panose="020B0503030404020204" pitchFamily="34" charset="0"/>
            </a:endParaRPr>
          </a:p>
        </p:txBody>
      </p:sp>
      <p:sp>
        <p:nvSpPr>
          <p:cNvPr id="9" name="TextBox 8">
            <a:extLst>
              <a:ext uri="{FF2B5EF4-FFF2-40B4-BE49-F238E27FC236}">
                <a16:creationId xmlns:a16="http://schemas.microsoft.com/office/drawing/2014/main" id="{60571E9A-5A81-D817-5E59-6798215E5BAF}"/>
              </a:ext>
            </a:extLst>
          </p:cNvPr>
          <p:cNvSpPr txBox="1"/>
          <p:nvPr/>
        </p:nvSpPr>
        <p:spPr>
          <a:xfrm>
            <a:off x="2333740" y="6360193"/>
            <a:ext cx="7524520" cy="369332"/>
          </a:xfrm>
          <a:prstGeom prst="rect">
            <a:avLst/>
          </a:prstGeom>
          <a:noFill/>
        </p:spPr>
        <p:txBody>
          <a:bodyPr wrap="square" rtlCol="0">
            <a:spAutoFit/>
          </a:bodyPr>
          <a:lstStyle/>
          <a:p>
            <a:pPr algn="ctr"/>
            <a:r>
              <a:rPr lang="en-US" dirty="0">
                <a:solidFill>
                  <a:schemeClr val="accent1">
                    <a:lumMod val="50000"/>
                  </a:schemeClr>
                </a:solidFill>
                <a:latin typeface="PBS Sans" panose="020B0503030404020204" pitchFamily="34" charset="0"/>
              </a:rPr>
              <a:t>Author, Waiting for Snow in Havana and Learning to Die in Miami  </a:t>
            </a:r>
          </a:p>
        </p:txBody>
      </p:sp>
      <p:pic>
        <p:nvPicPr>
          <p:cNvPr id="8" name="Picture 7" descr="A person smiling at the camera&#10;&#10;Description automatically generated">
            <a:extLst>
              <a:ext uri="{FF2B5EF4-FFF2-40B4-BE49-F238E27FC236}">
                <a16:creationId xmlns:a16="http://schemas.microsoft.com/office/drawing/2014/main" id="{2F2CE4FF-D0CB-1A6C-F06B-7AB19E2868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6277" y="1672967"/>
            <a:ext cx="1726206" cy="2406680"/>
          </a:xfrm>
          <a:prstGeom prst="rect">
            <a:avLst/>
          </a:prstGeom>
        </p:spPr>
      </p:pic>
      <p:pic>
        <p:nvPicPr>
          <p:cNvPr id="13" name="Picture 12" descr="A person in a suit and tie&#10;&#10;Description automatically generated">
            <a:extLst>
              <a:ext uri="{FF2B5EF4-FFF2-40B4-BE49-F238E27FC236}">
                <a16:creationId xmlns:a16="http://schemas.microsoft.com/office/drawing/2014/main" id="{F05F8250-0E35-C73D-D23C-4DD5230E15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9227" y="1749924"/>
            <a:ext cx="1950720" cy="2438400"/>
          </a:xfrm>
          <a:prstGeom prst="rect">
            <a:avLst/>
          </a:prstGeom>
        </p:spPr>
      </p:pic>
      <p:sp>
        <p:nvSpPr>
          <p:cNvPr id="15" name="TextBox 14">
            <a:extLst>
              <a:ext uri="{FF2B5EF4-FFF2-40B4-BE49-F238E27FC236}">
                <a16:creationId xmlns:a16="http://schemas.microsoft.com/office/drawing/2014/main" id="{D717E2D2-7A66-C373-CB8F-95388771CF5C}"/>
              </a:ext>
            </a:extLst>
          </p:cNvPr>
          <p:cNvSpPr txBox="1"/>
          <p:nvPr/>
        </p:nvSpPr>
        <p:spPr>
          <a:xfrm>
            <a:off x="1980957" y="4315390"/>
            <a:ext cx="4087257" cy="400110"/>
          </a:xfrm>
          <a:prstGeom prst="rect">
            <a:avLst/>
          </a:prstGeom>
          <a:noFill/>
        </p:spPr>
        <p:txBody>
          <a:bodyPr wrap="square" rtlCol="0">
            <a:spAutoFit/>
          </a:bodyPr>
          <a:lstStyle/>
          <a:p>
            <a:pPr algn="ctr"/>
            <a:r>
              <a:rPr lang="en-US" sz="2000" dirty="0">
                <a:solidFill>
                  <a:schemeClr val="accent1">
                    <a:lumMod val="50000"/>
                  </a:schemeClr>
                </a:solidFill>
                <a:latin typeface="Calisto MT" panose="02040603050505030304" pitchFamily="18" charset="0"/>
              </a:rPr>
              <a:t>Crosby Kemper</a:t>
            </a:r>
          </a:p>
        </p:txBody>
      </p:sp>
      <p:sp>
        <p:nvSpPr>
          <p:cNvPr id="17" name="TextBox 16">
            <a:extLst>
              <a:ext uri="{FF2B5EF4-FFF2-40B4-BE49-F238E27FC236}">
                <a16:creationId xmlns:a16="http://schemas.microsoft.com/office/drawing/2014/main" id="{21FD2F34-4992-AA7B-1C39-F9E3BD617D73}"/>
              </a:ext>
            </a:extLst>
          </p:cNvPr>
          <p:cNvSpPr txBox="1"/>
          <p:nvPr/>
        </p:nvSpPr>
        <p:spPr>
          <a:xfrm>
            <a:off x="6071827" y="4249420"/>
            <a:ext cx="4087257" cy="400110"/>
          </a:xfrm>
          <a:prstGeom prst="rect">
            <a:avLst/>
          </a:prstGeom>
          <a:noFill/>
        </p:spPr>
        <p:txBody>
          <a:bodyPr wrap="square" rtlCol="0">
            <a:spAutoFit/>
          </a:bodyPr>
          <a:lstStyle/>
          <a:p>
            <a:pPr algn="ctr"/>
            <a:r>
              <a:rPr lang="en-US" sz="2000" dirty="0">
                <a:solidFill>
                  <a:schemeClr val="accent1">
                    <a:lumMod val="50000"/>
                  </a:schemeClr>
                </a:solidFill>
                <a:latin typeface="Calisto MT" panose="02040603050505030304" pitchFamily="18" charset="0"/>
              </a:rPr>
              <a:t>Carlos Erie</a:t>
            </a:r>
          </a:p>
        </p:txBody>
      </p:sp>
      <p:sp>
        <p:nvSpPr>
          <p:cNvPr id="18" name="TextBox 17">
            <a:extLst>
              <a:ext uri="{FF2B5EF4-FFF2-40B4-BE49-F238E27FC236}">
                <a16:creationId xmlns:a16="http://schemas.microsoft.com/office/drawing/2014/main" id="{16568893-5569-4636-5D15-021AEDBFA283}"/>
              </a:ext>
            </a:extLst>
          </p:cNvPr>
          <p:cNvSpPr txBox="1"/>
          <p:nvPr/>
        </p:nvSpPr>
        <p:spPr>
          <a:xfrm>
            <a:off x="2122268" y="4715500"/>
            <a:ext cx="3804636" cy="923330"/>
          </a:xfrm>
          <a:prstGeom prst="rect">
            <a:avLst/>
          </a:prstGeom>
          <a:noFill/>
        </p:spPr>
        <p:txBody>
          <a:bodyPr wrap="square" rtlCol="0">
            <a:spAutoFit/>
          </a:bodyPr>
          <a:lstStyle/>
          <a:p>
            <a:pPr algn="ctr"/>
            <a:r>
              <a:rPr lang="en-US" b="0" i="0" dirty="0">
                <a:solidFill>
                  <a:srgbClr val="C00000"/>
                </a:solidFill>
                <a:effectLst/>
                <a:latin typeface="PBS Sans" panose="020B0503030404020204" pitchFamily="34" charset="0"/>
              </a:rPr>
              <a:t>Former Director, </a:t>
            </a:r>
          </a:p>
          <a:p>
            <a:pPr algn="ctr"/>
            <a:r>
              <a:rPr lang="en-US" b="0" i="0" dirty="0">
                <a:solidFill>
                  <a:srgbClr val="C00000"/>
                </a:solidFill>
                <a:effectLst/>
                <a:latin typeface="PBS Sans" panose="020B0503030404020204" pitchFamily="34" charset="0"/>
              </a:rPr>
              <a:t>IMLS</a:t>
            </a:r>
          </a:p>
          <a:p>
            <a:endParaRPr lang="en-US" dirty="0">
              <a:latin typeface="PBS Sans" panose="020B0503030404020204" pitchFamily="34" charset="0"/>
            </a:endParaRPr>
          </a:p>
        </p:txBody>
      </p:sp>
      <p:sp>
        <p:nvSpPr>
          <p:cNvPr id="20" name="TextBox 19">
            <a:extLst>
              <a:ext uri="{FF2B5EF4-FFF2-40B4-BE49-F238E27FC236}">
                <a16:creationId xmlns:a16="http://schemas.microsoft.com/office/drawing/2014/main" id="{5E53D14D-D4CD-43D4-C299-C37C7DEF5678}"/>
              </a:ext>
            </a:extLst>
          </p:cNvPr>
          <p:cNvSpPr txBox="1"/>
          <p:nvPr/>
        </p:nvSpPr>
        <p:spPr>
          <a:xfrm>
            <a:off x="6177062" y="4727525"/>
            <a:ext cx="3804636" cy="646331"/>
          </a:xfrm>
          <a:prstGeom prst="rect">
            <a:avLst/>
          </a:prstGeom>
          <a:noFill/>
        </p:spPr>
        <p:txBody>
          <a:bodyPr wrap="square" rtlCol="0">
            <a:spAutoFit/>
          </a:bodyPr>
          <a:lstStyle/>
          <a:p>
            <a:pPr algn="ctr"/>
            <a:r>
              <a:rPr lang="en-US" dirty="0">
                <a:solidFill>
                  <a:srgbClr val="C00000"/>
                </a:solidFill>
                <a:latin typeface="PBS Sans" panose="020B0503030404020204" pitchFamily="34" charset="0"/>
              </a:rPr>
              <a:t>Author</a:t>
            </a:r>
            <a:endParaRPr lang="en-US" b="0" i="0" dirty="0">
              <a:solidFill>
                <a:srgbClr val="C00000"/>
              </a:solidFill>
              <a:effectLst/>
              <a:latin typeface="PBS Sans" panose="020B0503030404020204" pitchFamily="34" charset="0"/>
            </a:endParaRPr>
          </a:p>
          <a:p>
            <a:endParaRPr lang="en-US" dirty="0">
              <a:latin typeface="PBS Sans" panose="020B0503030404020204" pitchFamily="34" charset="0"/>
            </a:endParaRPr>
          </a:p>
        </p:txBody>
      </p:sp>
    </p:spTree>
    <p:extLst>
      <p:ext uri="{BB962C8B-B14F-4D97-AF65-F5344CB8AC3E}">
        <p14:creationId xmlns:p14="http://schemas.microsoft.com/office/powerpoint/2010/main" val="2710278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2028647" y="5840797"/>
            <a:ext cx="8143454" cy="1015663"/>
          </a:xfrm>
          <a:prstGeom prst="rect">
            <a:avLst/>
          </a:prstGeom>
          <a:noFill/>
        </p:spPr>
        <p:txBody>
          <a:bodyPr wrap="square" rtlCol="0">
            <a:spAutoFit/>
          </a:bodyPr>
          <a:lstStyle/>
          <a:p>
            <a:pPr algn="ctr"/>
            <a:r>
              <a:rPr lang="en-US" sz="3200" dirty="0">
                <a:solidFill>
                  <a:srgbClr val="C00000"/>
                </a:solidFill>
                <a:latin typeface="Calisto MT" panose="02040603050505030304" pitchFamily="18" charset="0"/>
              </a:rPr>
              <a:t>Exploring the Wing Luke Museum in Seattle</a:t>
            </a:r>
          </a:p>
          <a:p>
            <a:pPr algn="ctr"/>
            <a:endParaRPr lang="en-US" sz="2800" dirty="0">
              <a:solidFill>
                <a:srgbClr val="C00000"/>
              </a:solidFill>
              <a:latin typeface="PBS Sans" panose="020B0503030404020204" pitchFamily="34" charset="0"/>
            </a:endParaRPr>
          </a:p>
        </p:txBody>
      </p:sp>
      <p:sp>
        <p:nvSpPr>
          <p:cNvPr id="9" name="TextBox 8">
            <a:extLst>
              <a:ext uri="{FF2B5EF4-FFF2-40B4-BE49-F238E27FC236}">
                <a16:creationId xmlns:a16="http://schemas.microsoft.com/office/drawing/2014/main" id="{60571E9A-5A81-D817-5E59-6798215E5BAF}"/>
              </a:ext>
            </a:extLst>
          </p:cNvPr>
          <p:cNvSpPr txBox="1"/>
          <p:nvPr/>
        </p:nvSpPr>
        <p:spPr>
          <a:xfrm>
            <a:off x="2333740" y="6360193"/>
            <a:ext cx="7524520" cy="369332"/>
          </a:xfrm>
          <a:prstGeom prst="rect">
            <a:avLst/>
          </a:prstGeom>
          <a:noFill/>
        </p:spPr>
        <p:txBody>
          <a:bodyPr wrap="square" rtlCol="0">
            <a:spAutoFit/>
          </a:bodyPr>
          <a:lstStyle/>
          <a:p>
            <a:pPr algn="ctr"/>
            <a:r>
              <a:rPr lang="en-US" dirty="0">
                <a:solidFill>
                  <a:schemeClr val="accent1">
                    <a:lumMod val="50000"/>
                  </a:schemeClr>
                </a:solidFill>
                <a:latin typeface="PBS Sans" panose="020B0503030404020204" pitchFamily="34" charset="0"/>
              </a:rPr>
              <a:t>Stories of the Asian Pacific American Experience</a:t>
            </a:r>
          </a:p>
        </p:txBody>
      </p:sp>
      <p:pic>
        <p:nvPicPr>
          <p:cNvPr id="8" name="Picture 7" descr="A poster of a person standing in front of a sign&#10;&#10;Description automatically generated">
            <a:extLst>
              <a:ext uri="{FF2B5EF4-FFF2-40B4-BE49-F238E27FC236}">
                <a16:creationId xmlns:a16="http://schemas.microsoft.com/office/drawing/2014/main" id="{697DB029-02A9-54DE-5740-5B761C01A6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337" y="1863975"/>
            <a:ext cx="6103345" cy="3433131"/>
          </a:xfrm>
          <a:prstGeom prst="rect">
            <a:avLst/>
          </a:prstGeom>
        </p:spPr>
      </p:pic>
      <p:sp>
        <p:nvSpPr>
          <p:cNvPr id="13" name="TextBox 12">
            <a:extLst>
              <a:ext uri="{FF2B5EF4-FFF2-40B4-BE49-F238E27FC236}">
                <a16:creationId xmlns:a16="http://schemas.microsoft.com/office/drawing/2014/main" id="{69DCB52C-9326-F3C6-EBF1-F5E6FE815F58}"/>
              </a:ext>
            </a:extLst>
          </p:cNvPr>
          <p:cNvSpPr txBox="1"/>
          <p:nvPr/>
        </p:nvSpPr>
        <p:spPr>
          <a:xfrm>
            <a:off x="6674644" y="1863975"/>
            <a:ext cx="5132023" cy="3372911"/>
          </a:xfrm>
          <a:prstGeom prst="rect">
            <a:avLst/>
          </a:prstGeom>
          <a:noFill/>
        </p:spPr>
        <p:txBody>
          <a:bodyPr wrap="square">
            <a:spAutoFit/>
          </a:bodyPr>
          <a:lstStyle/>
          <a:p>
            <a:pPr>
              <a:lnSpc>
                <a:spcPct val="150000"/>
              </a:lnSpc>
            </a:pPr>
            <a:r>
              <a:rPr lang="en-US" dirty="0">
                <a:latin typeface="PBS Sans" panose="020B0503030404020204" pitchFamily="34" charset="0"/>
              </a:rPr>
              <a:t>Explore the Asian American Pacific Islander (AAPI) history and culture in Seattle beginning with a visit to the Wing Luke Museum. Established in 1967, Wing Luke Museum is a museum that focuses on art, history, and culture of Asian Americans, Pacific Islanders, and Native Hawaiians; it is the only pan-Asian community-based museum in the US.</a:t>
            </a:r>
          </a:p>
        </p:txBody>
      </p:sp>
    </p:spTree>
    <p:extLst>
      <p:ext uri="{BB962C8B-B14F-4D97-AF65-F5344CB8AC3E}">
        <p14:creationId xmlns:p14="http://schemas.microsoft.com/office/powerpoint/2010/main" val="1350518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1973562" y="5840797"/>
            <a:ext cx="8313872" cy="1015663"/>
          </a:xfrm>
          <a:prstGeom prst="rect">
            <a:avLst/>
          </a:prstGeom>
          <a:noFill/>
        </p:spPr>
        <p:txBody>
          <a:bodyPr wrap="square" rtlCol="0">
            <a:spAutoFit/>
          </a:bodyPr>
          <a:lstStyle/>
          <a:p>
            <a:pPr algn="ctr"/>
            <a:r>
              <a:rPr lang="en-US" sz="3200" dirty="0">
                <a:solidFill>
                  <a:srgbClr val="C00000"/>
                </a:solidFill>
                <a:latin typeface="Calisto MT" panose="02040603050505030304" pitchFamily="18" charset="0"/>
              </a:rPr>
              <a:t>Exploring the Wing Luke Museum in Seattle</a:t>
            </a:r>
          </a:p>
          <a:p>
            <a:pPr algn="ctr"/>
            <a:endParaRPr lang="en-US" sz="2800" dirty="0">
              <a:solidFill>
                <a:srgbClr val="C00000"/>
              </a:solidFill>
              <a:latin typeface="PBS Sans" panose="020B0503030404020204" pitchFamily="34" charset="0"/>
            </a:endParaRPr>
          </a:p>
        </p:txBody>
      </p:sp>
      <p:sp>
        <p:nvSpPr>
          <p:cNvPr id="9" name="TextBox 8">
            <a:extLst>
              <a:ext uri="{FF2B5EF4-FFF2-40B4-BE49-F238E27FC236}">
                <a16:creationId xmlns:a16="http://schemas.microsoft.com/office/drawing/2014/main" id="{60571E9A-5A81-D817-5E59-6798215E5BAF}"/>
              </a:ext>
            </a:extLst>
          </p:cNvPr>
          <p:cNvSpPr txBox="1"/>
          <p:nvPr/>
        </p:nvSpPr>
        <p:spPr>
          <a:xfrm>
            <a:off x="2333740" y="6360193"/>
            <a:ext cx="7524520" cy="369332"/>
          </a:xfrm>
          <a:prstGeom prst="rect">
            <a:avLst/>
          </a:prstGeom>
          <a:noFill/>
        </p:spPr>
        <p:txBody>
          <a:bodyPr wrap="square" rtlCol="0">
            <a:spAutoFit/>
          </a:bodyPr>
          <a:lstStyle/>
          <a:p>
            <a:pPr algn="ctr"/>
            <a:r>
              <a:rPr lang="en-US" dirty="0">
                <a:solidFill>
                  <a:schemeClr val="accent1">
                    <a:lumMod val="50000"/>
                  </a:schemeClr>
                </a:solidFill>
                <a:latin typeface="PBS Sans" panose="020B0503030404020204" pitchFamily="34" charset="0"/>
              </a:rPr>
              <a:t>Stories of the Asian Pacific American Experience</a:t>
            </a:r>
          </a:p>
        </p:txBody>
      </p:sp>
      <p:pic>
        <p:nvPicPr>
          <p:cNvPr id="5" name="Picture 4" descr="A sign on a building&#10;&#10;Description automatically generated">
            <a:extLst>
              <a:ext uri="{FF2B5EF4-FFF2-40B4-BE49-F238E27FC236}">
                <a16:creationId xmlns:a16="http://schemas.microsoft.com/office/drawing/2014/main" id="{7B6A79D9-5A74-3D33-9D4F-536ED58BF58B}"/>
              </a:ext>
            </a:extLst>
          </p:cNvPr>
          <p:cNvPicPr>
            <a:picLocks noChangeAspect="1"/>
          </p:cNvPicPr>
          <p:nvPr/>
        </p:nvPicPr>
        <p:blipFill rotWithShape="1">
          <a:blip r:embed="rId8">
            <a:extLst>
              <a:ext uri="{28A0092B-C50C-407E-A947-70E740481C1C}">
                <a14:useLocalDpi xmlns:a14="http://schemas.microsoft.com/office/drawing/2010/main" val="0"/>
              </a:ext>
            </a:extLst>
          </a:blip>
          <a:srcRect l="15695" r="45944"/>
          <a:stretch/>
        </p:blipFill>
        <p:spPr>
          <a:xfrm>
            <a:off x="0" y="1355744"/>
            <a:ext cx="3056857" cy="4482487"/>
          </a:xfrm>
          <a:prstGeom prst="rect">
            <a:avLst/>
          </a:prstGeom>
        </p:spPr>
      </p:pic>
      <p:sp>
        <p:nvSpPr>
          <p:cNvPr id="12" name="TextBox 11">
            <a:extLst>
              <a:ext uri="{FF2B5EF4-FFF2-40B4-BE49-F238E27FC236}">
                <a16:creationId xmlns:a16="http://schemas.microsoft.com/office/drawing/2014/main" id="{747ED941-7944-AD9D-8A62-DDAF1170858A}"/>
              </a:ext>
            </a:extLst>
          </p:cNvPr>
          <p:cNvSpPr txBox="1"/>
          <p:nvPr/>
        </p:nvSpPr>
        <p:spPr>
          <a:xfrm>
            <a:off x="4286969" y="2171235"/>
            <a:ext cx="1809427" cy="369332"/>
          </a:xfrm>
          <a:prstGeom prst="rect">
            <a:avLst/>
          </a:prstGeom>
          <a:noFill/>
        </p:spPr>
        <p:txBody>
          <a:bodyPr wrap="square" rtlCol="0">
            <a:spAutoFit/>
          </a:bodyPr>
          <a:lstStyle/>
          <a:p>
            <a:pPr algn="r"/>
            <a:r>
              <a:rPr lang="en-US" b="1" dirty="0">
                <a:solidFill>
                  <a:schemeClr val="accent1">
                    <a:lumMod val="50000"/>
                  </a:schemeClr>
                </a:solidFill>
                <a:latin typeface="Calisto MT" panose="02040603050505030304" pitchFamily="18" charset="0"/>
              </a:rPr>
              <a:t>Crosby Kemper</a:t>
            </a:r>
          </a:p>
        </p:txBody>
      </p:sp>
      <p:sp>
        <p:nvSpPr>
          <p:cNvPr id="13" name="TextBox 12">
            <a:extLst>
              <a:ext uri="{FF2B5EF4-FFF2-40B4-BE49-F238E27FC236}">
                <a16:creationId xmlns:a16="http://schemas.microsoft.com/office/drawing/2014/main" id="{65A48864-3AAD-E2AE-6ACF-594625C0CD98}"/>
              </a:ext>
            </a:extLst>
          </p:cNvPr>
          <p:cNvSpPr txBox="1"/>
          <p:nvPr/>
        </p:nvSpPr>
        <p:spPr>
          <a:xfrm>
            <a:off x="6286356" y="2171235"/>
            <a:ext cx="2555552" cy="369332"/>
          </a:xfrm>
          <a:prstGeom prst="rect">
            <a:avLst/>
          </a:prstGeom>
          <a:noFill/>
        </p:spPr>
        <p:txBody>
          <a:bodyPr wrap="square" rtlCol="0">
            <a:spAutoFit/>
          </a:bodyPr>
          <a:lstStyle/>
          <a:p>
            <a:r>
              <a:rPr lang="en-US" b="0" i="0" dirty="0">
                <a:solidFill>
                  <a:srgbClr val="C00000"/>
                </a:solidFill>
                <a:effectLst/>
                <a:latin typeface="PBS Sans" panose="020B0503030404020204" pitchFamily="34" charset="0"/>
              </a:rPr>
              <a:t>Former Director, IMLS</a:t>
            </a:r>
          </a:p>
        </p:txBody>
      </p:sp>
      <p:sp>
        <p:nvSpPr>
          <p:cNvPr id="17" name="TextBox 16">
            <a:extLst>
              <a:ext uri="{FF2B5EF4-FFF2-40B4-BE49-F238E27FC236}">
                <a16:creationId xmlns:a16="http://schemas.microsoft.com/office/drawing/2014/main" id="{9AA50A90-3F23-733D-4638-73BBEFBAE7D1}"/>
              </a:ext>
            </a:extLst>
          </p:cNvPr>
          <p:cNvSpPr txBox="1"/>
          <p:nvPr/>
        </p:nvSpPr>
        <p:spPr>
          <a:xfrm>
            <a:off x="3959352" y="4357847"/>
            <a:ext cx="2137044" cy="369332"/>
          </a:xfrm>
          <a:prstGeom prst="rect">
            <a:avLst/>
          </a:prstGeom>
          <a:noFill/>
        </p:spPr>
        <p:txBody>
          <a:bodyPr wrap="square" rtlCol="0">
            <a:spAutoFit/>
          </a:bodyPr>
          <a:lstStyle/>
          <a:p>
            <a:pPr algn="r"/>
            <a:r>
              <a:rPr lang="en-US" b="1" dirty="0">
                <a:solidFill>
                  <a:schemeClr val="accent1">
                    <a:lumMod val="50000"/>
                  </a:schemeClr>
                </a:solidFill>
                <a:latin typeface="Calisto MT" panose="02040603050505030304" pitchFamily="18" charset="0"/>
              </a:rPr>
              <a:t>Beth </a:t>
            </a:r>
            <a:r>
              <a:rPr lang="en-US" b="1" dirty="0" err="1">
                <a:solidFill>
                  <a:schemeClr val="accent1">
                    <a:lumMod val="50000"/>
                  </a:schemeClr>
                </a:solidFill>
                <a:latin typeface="Calisto MT" panose="02040603050505030304" pitchFamily="18" charset="0"/>
              </a:rPr>
              <a:t>Takekawa</a:t>
            </a:r>
            <a:endParaRPr lang="en-US" b="1" dirty="0">
              <a:solidFill>
                <a:schemeClr val="accent1">
                  <a:lumMod val="50000"/>
                </a:schemeClr>
              </a:solidFill>
              <a:latin typeface="Calisto MT" panose="02040603050505030304" pitchFamily="18" charset="0"/>
            </a:endParaRPr>
          </a:p>
        </p:txBody>
      </p:sp>
      <p:sp>
        <p:nvSpPr>
          <p:cNvPr id="18" name="TextBox 17">
            <a:extLst>
              <a:ext uri="{FF2B5EF4-FFF2-40B4-BE49-F238E27FC236}">
                <a16:creationId xmlns:a16="http://schemas.microsoft.com/office/drawing/2014/main" id="{CA3E5CE8-DE61-29EB-051C-88F36F06DEEF}"/>
              </a:ext>
            </a:extLst>
          </p:cNvPr>
          <p:cNvSpPr txBox="1"/>
          <p:nvPr/>
        </p:nvSpPr>
        <p:spPr>
          <a:xfrm>
            <a:off x="3078577" y="3811194"/>
            <a:ext cx="3017819" cy="369332"/>
          </a:xfrm>
          <a:prstGeom prst="rect">
            <a:avLst/>
          </a:prstGeom>
          <a:noFill/>
        </p:spPr>
        <p:txBody>
          <a:bodyPr wrap="square" rtlCol="0">
            <a:spAutoFit/>
          </a:bodyPr>
          <a:lstStyle/>
          <a:p>
            <a:pPr algn="r"/>
            <a:r>
              <a:rPr lang="en-US" b="1" dirty="0">
                <a:solidFill>
                  <a:schemeClr val="accent1">
                    <a:lumMod val="50000"/>
                  </a:schemeClr>
                </a:solidFill>
                <a:latin typeface="Calisto MT" panose="02040603050505030304" pitchFamily="18" charset="0"/>
              </a:rPr>
              <a:t>Lawrence Matsuda, Ph.D.</a:t>
            </a:r>
          </a:p>
        </p:txBody>
      </p:sp>
      <p:sp>
        <p:nvSpPr>
          <p:cNvPr id="19" name="TextBox 18">
            <a:extLst>
              <a:ext uri="{FF2B5EF4-FFF2-40B4-BE49-F238E27FC236}">
                <a16:creationId xmlns:a16="http://schemas.microsoft.com/office/drawing/2014/main" id="{49631410-1AB2-83D3-53B9-E2040E11AA04}"/>
              </a:ext>
            </a:extLst>
          </p:cNvPr>
          <p:cNvSpPr txBox="1"/>
          <p:nvPr/>
        </p:nvSpPr>
        <p:spPr>
          <a:xfrm>
            <a:off x="4471417" y="4899686"/>
            <a:ext cx="1624980" cy="369332"/>
          </a:xfrm>
          <a:prstGeom prst="rect">
            <a:avLst/>
          </a:prstGeom>
          <a:noFill/>
        </p:spPr>
        <p:txBody>
          <a:bodyPr wrap="square" rtlCol="0">
            <a:spAutoFit/>
          </a:bodyPr>
          <a:lstStyle/>
          <a:p>
            <a:pPr algn="r"/>
            <a:r>
              <a:rPr lang="en-US" b="1" dirty="0">
                <a:solidFill>
                  <a:schemeClr val="accent1">
                    <a:lumMod val="50000"/>
                  </a:schemeClr>
                </a:solidFill>
                <a:latin typeface="Calisto MT" panose="02040603050505030304" pitchFamily="18" charset="0"/>
              </a:rPr>
              <a:t>Gary Locke</a:t>
            </a:r>
          </a:p>
        </p:txBody>
      </p:sp>
      <p:sp>
        <p:nvSpPr>
          <p:cNvPr id="20" name="TextBox 19">
            <a:extLst>
              <a:ext uri="{FF2B5EF4-FFF2-40B4-BE49-F238E27FC236}">
                <a16:creationId xmlns:a16="http://schemas.microsoft.com/office/drawing/2014/main" id="{3C71EFE5-5681-D8DE-F17A-2098ADF16845}"/>
              </a:ext>
            </a:extLst>
          </p:cNvPr>
          <p:cNvSpPr txBox="1"/>
          <p:nvPr/>
        </p:nvSpPr>
        <p:spPr>
          <a:xfrm>
            <a:off x="3787893" y="2717888"/>
            <a:ext cx="2308503" cy="369332"/>
          </a:xfrm>
          <a:prstGeom prst="rect">
            <a:avLst/>
          </a:prstGeom>
          <a:noFill/>
        </p:spPr>
        <p:txBody>
          <a:bodyPr wrap="square" rtlCol="0">
            <a:spAutoFit/>
          </a:bodyPr>
          <a:lstStyle/>
          <a:p>
            <a:pPr algn="r"/>
            <a:r>
              <a:rPr lang="en-US" b="1" dirty="0">
                <a:solidFill>
                  <a:schemeClr val="accent1">
                    <a:lumMod val="50000"/>
                  </a:schemeClr>
                </a:solidFill>
                <a:latin typeface="Calisto MT" panose="02040603050505030304" pitchFamily="18" charset="0"/>
              </a:rPr>
              <a:t>Joël </a:t>
            </a:r>
            <a:r>
              <a:rPr lang="en-US" b="1" dirty="0" err="1">
                <a:solidFill>
                  <a:schemeClr val="accent1">
                    <a:lumMod val="50000"/>
                  </a:schemeClr>
                </a:solidFill>
                <a:latin typeface="Calisto MT" panose="02040603050505030304" pitchFamily="18" charset="0"/>
              </a:rPr>
              <a:t>Barraquiel</a:t>
            </a:r>
            <a:r>
              <a:rPr lang="en-US" b="1" dirty="0">
                <a:solidFill>
                  <a:schemeClr val="accent1">
                    <a:lumMod val="50000"/>
                  </a:schemeClr>
                </a:solidFill>
                <a:latin typeface="Calisto MT" panose="02040603050505030304" pitchFamily="18" charset="0"/>
              </a:rPr>
              <a:t> Tan</a:t>
            </a:r>
          </a:p>
        </p:txBody>
      </p:sp>
      <p:sp>
        <p:nvSpPr>
          <p:cNvPr id="23" name="TextBox 22">
            <a:extLst>
              <a:ext uri="{FF2B5EF4-FFF2-40B4-BE49-F238E27FC236}">
                <a16:creationId xmlns:a16="http://schemas.microsoft.com/office/drawing/2014/main" id="{22C16892-62ED-9A86-AB0C-40869373413A}"/>
              </a:ext>
            </a:extLst>
          </p:cNvPr>
          <p:cNvSpPr txBox="1"/>
          <p:nvPr/>
        </p:nvSpPr>
        <p:spPr>
          <a:xfrm>
            <a:off x="4746569" y="3264541"/>
            <a:ext cx="1349827" cy="369332"/>
          </a:xfrm>
          <a:prstGeom prst="rect">
            <a:avLst/>
          </a:prstGeom>
          <a:noFill/>
        </p:spPr>
        <p:txBody>
          <a:bodyPr wrap="square" rtlCol="0">
            <a:spAutoFit/>
          </a:bodyPr>
          <a:lstStyle/>
          <a:p>
            <a:pPr algn="r"/>
            <a:r>
              <a:rPr lang="en-US" b="1" dirty="0">
                <a:solidFill>
                  <a:schemeClr val="accent1">
                    <a:lumMod val="50000"/>
                  </a:schemeClr>
                </a:solidFill>
                <a:latin typeface="Calisto MT" panose="02040603050505030304" pitchFamily="18" charset="0"/>
              </a:rPr>
              <a:t>Bettie Luke</a:t>
            </a:r>
          </a:p>
        </p:txBody>
      </p:sp>
      <p:sp>
        <p:nvSpPr>
          <p:cNvPr id="24" name="TextBox 23">
            <a:extLst>
              <a:ext uri="{FF2B5EF4-FFF2-40B4-BE49-F238E27FC236}">
                <a16:creationId xmlns:a16="http://schemas.microsoft.com/office/drawing/2014/main" id="{CC99FA2B-6732-3270-C646-7A74C60F0163}"/>
              </a:ext>
            </a:extLst>
          </p:cNvPr>
          <p:cNvSpPr txBox="1"/>
          <p:nvPr/>
        </p:nvSpPr>
        <p:spPr>
          <a:xfrm>
            <a:off x="6322932" y="4357847"/>
            <a:ext cx="5210543" cy="369332"/>
          </a:xfrm>
          <a:prstGeom prst="rect">
            <a:avLst/>
          </a:prstGeom>
          <a:noFill/>
        </p:spPr>
        <p:txBody>
          <a:bodyPr wrap="square" rtlCol="0">
            <a:spAutoFit/>
          </a:bodyPr>
          <a:lstStyle/>
          <a:p>
            <a:r>
              <a:rPr lang="en-US" b="0" i="0" dirty="0">
                <a:solidFill>
                  <a:srgbClr val="C00000"/>
                </a:solidFill>
                <a:effectLst/>
                <a:latin typeface="PBS Sans" panose="020B0503030404020204" pitchFamily="34" charset="0"/>
              </a:rPr>
              <a:t>Former Exe. </a:t>
            </a:r>
            <a:r>
              <a:rPr lang="en-US" b="0" i="0" dirty="0" err="1">
                <a:solidFill>
                  <a:srgbClr val="C00000"/>
                </a:solidFill>
                <a:effectLst/>
                <a:latin typeface="PBS Sans" panose="020B0503030404020204" pitchFamily="34" charset="0"/>
              </a:rPr>
              <a:t>Direc</a:t>
            </a:r>
            <a:r>
              <a:rPr lang="en-US" b="0" i="0" dirty="0">
                <a:solidFill>
                  <a:srgbClr val="C00000"/>
                </a:solidFill>
                <a:effectLst/>
                <a:latin typeface="PBS Sans" panose="020B0503030404020204" pitchFamily="34" charset="0"/>
              </a:rPr>
              <a:t>. Wing Luke Museum</a:t>
            </a:r>
          </a:p>
        </p:txBody>
      </p:sp>
      <p:sp>
        <p:nvSpPr>
          <p:cNvPr id="25" name="TextBox 24">
            <a:extLst>
              <a:ext uri="{FF2B5EF4-FFF2-40B4-BE49-F238E27FC236}">
                <a16:creationId xmlns:a16="http://schemas.microsoft.com/office/drawing/2014/main" id="{E44233D1-1AE5-042F-9169-FFAEDC0E15FA}"/>
              </a:ext>
            </a:extLst>
          </p:cNvPr>
          <p:cNvSpPr txBox="1"/>
          <p:nvPr/>
        </p:nvSpPr>
        <p:spPr>
          <a:xfrm>
            <a:off x="6322932" y="3811194"/>
            <a:ext cx="4486304" cy="369332"/>
          </a:xfrm>
          <a:prstGeom prst="rect">
            <a:avLst/>
          </a:prstGeom>
          <a:noFill/>
        </p:spPr>
        <p:txBody>
          <a:bodyPr wrap="square" rtlCol="0">
            <a:spAutoFit/>
          </a:bodyPr>
          <a:lstStyle/>
          <a:p>
            <a:r>
              <a:rPr lang="en-US" b="0" i="0" dirty="0">
                <a:solidFill>
                  <a:srgbClr val="C00000"/>
                </a:solidFill>
                <a:effectLst/>
                <a:latin typeface="PBS Sans" panose="020B0503030404020204" pitchFamily="34" charset="0"/>
              </a:rPr>
              <a:t>Poet, Author &amp; Fisherman</a:t>
            </a:r>
          </a:p>
        </p:txBody>
      </p:sp>
      <p:sp>
        <p:nvSpPr>
          <p:cNvPr id="26" name="TextBox 25">
            <a:extLst>
              <a:ext uri="{FF2B5EF4-FFF2-40B4-BE49-F238E27FC236}">
                <a16:creationId xmlns:a16="http://schemas.microsoft.com/office/drawing/2014/main" id="{49B31FE1-36ED-A3AC-625C-1E413EA6E11C}"/>
              </a:ext>
            </a:extLst>
          </p:cNvPr>
          <p:cNvSpPr txBox="1"/>
          <p:nvPr/>
        </p:nvSpPr>
        <p:spPr>
          <a:xfrm>
            <a:off x="6322932" y="4899686"/>
            <a:ext cx="5837494" cy="646331"/>
          </a:xfrm>
          <a:prstGeom prst="rect">
            <a:avLst/>
          </a:prstGeom>
          <a:noFill/>
        </p:spPr>
        <p:txBody>
          <a:bodyPr wrap="square" rtlCol="0">
            <a:spAutoFit/>
          </a:bodyPr>
          <a:lstStyle/>
          <a:p>
            <a:r>
              <a:rPr lang="en-US" b="0" i="0" dirty="0">
                <a:solidFill>
                  <a:srgbClr val="C00000"/>
                </a:solidFill>
                <a:effectLst/>
                <a:latin typeface="PBS Sans" panose="020B0503030404020204" pitchFamily="34" charset="0"/>
              </a:rPr>
              <a:t>21st Governor of Washington State, U.S. Secretary of Commerce, and American Ambassador to China</a:t>
            </a:r>
          </a:p>
        </p:txBody>
      </p:sp>
      <p:sp>
        <p:nvSpPr>
          <p:cNvPr id="27" name="TextBox 26">
            <a:extLst>
              <a:ext uri="{FF2B5EF4-FFF2-40B4-BE49-F238E27FC236}">
                <a16:creationId xmlns:a16="http://schemas.microsoft.com/office/drawing/2014/main" id="{189EAA4B-34AC-9C43-516D-A912AEC99410}"/>
              </a:ext>
            </a:extLst>
          </p:cNvPr>
          <p:cNvSpPr txBox="1"/>
          <p:nvPr/>
        </p:nvSpPr>
        <p:spPr>
          <a:xfrm>
            <a:off x="6322932" y="2717888"/>
            <a:ext cx="5431281" cy="369332"/>
          </a:xfrm>
          <a:prstGeom prst="rect">
            <a:avLst/>
          </a:prstGeom>
          <a:noFill/>
        </p:spPr>
        <p:txBody>
          <a:bodyPr wrap="square" rtlCol="0">
            <a:spAutoFit/>
          </a:bodyPr>
          <a:lstStyle/>
          <a:p>
            <a:r>
              <a:rPr lang="en-US" b="0" i="0" dirty="0">
                <a:solidFill>
                  <a:srgbClr val="C00000"/>
                </a:solidFill>
                <a:effectLst/>
                <a:latin typeface="PBS Sans" panose="020B0503030404020204" pitchFamily="34" charset="0"/>
              </a:rPr>
              <a:t>Executive Director of the Wing Luke Museum</a:t>
            </a:r>
          </a:p>
        </p:txBody>
      </p:sp>
      <p:sp>
        <p:nvSpPr>
          <p:cNvPr id="28" name="TextBox 27">
            <a:extLst>
              <a:ext uri="{FF2B5EF4-FFF2-40B4-BE49-F238E27FC236}">
                <a16:creationId xmlns:a16="http://schemas.microsoft.com/office/drawing/2014/main" id="{C66FA88C-48B9-6E3C-9D5F-A0A7C2D89AC0}"/>
              </a:ext>
            </a:extLst>
          </p:cNvPr>
          <p:cNvSpPr txBox="1"/>
          <p:nvPr/>
        </p:nvSpPr>
        <p:spPr>
          <a:xfrm>
            <a:off x="6322932" y="3264541"/>
            <a:ext cx="5837493" cy="369332"/>
          </a:xfrm>
          <a:prstGeom prst="rect">
            <a:avLst/>
          </a:prstGeom>
          <a:noFill/>
        </p:spPr>
        <p:txBody>
          <a:bodyPr wrap="square" rtlCol="0">
            <a:spAutoFit/>
          </a:bodyPr>
          <a:lstStyle/>
          <a:p>
            <a:r>
              <a:rPr lang="en-US" b="0" i="0" dirty="0">
                <a:solidFill>
                  <a:srgbClr val="C00000"/>
                </a:solidFill>
                <a:effectLst/>
                <a:latin typeface="PBS Sans" panose="020B0503030404020204" pitchFamily="34" charset="0"/>
              </a:rPr>
              <a:t>Vice President, Ho Nam - Luke Family Association</a:t>
            </a:r>
          </a:p>
        </p:txBody>
      </p:sp>
      <p:sp>
        <p:nvSpPr>
          <p:cNvPr id="2" name="TextBox 1">
            <a:extLst>
              <a:ext uri="{FF2B5EF4-FFF2-40B4-BE49-F238E27FC236}">
                <a16:creationId xmlns:a16="http://schemas.microsoft.com/office/drawing/2014/main" id="{A027CA5C-D15D-85AB-E377-2ABE6118DD06}"/>
              </a:ext>
            </a:extLst>
          </p:cNvPr>
          <p:cNvSpPr txBox="1"/>
          <p:nvPr/>
        </p:nvSpPr>
        <p:spPr>
          <a:xfrm>
            <a:off x="6286356" y="1447074"/>
            <a:ext cx="1652530" cy="369332"/>
          </a:xfrm>
          <a:prstGeom prst="rect">
            <a:avLst/>
          </a:prstGeom>
          <a:noFill/>
          <a:ln>
            <a:solidFill>
              <a:schemeClr val="accent1">
                <a:lumMod val="50000"/>
              </a:schemeClr>
            </a:solidFill>
          </a:ln>
        </p:spPr>
        <p:txBody>
          <a:bodyPr wrap="square" rtlCol="0">
            <a:spAutoFit/>
          </a:bodyPr>
          <a:lstStyle/>
          <a:p>
            <a:pPr algn="ctr"/>
            <a:r>
              <a:rPr lang="en-US" dirty="0"/>
              <a:t>Featuring</a:t>
            </a:r>
          </a:p>
        </p:txBody>
      </p:sp>
    </p:spTree>
    <p:extLst>
      <p:ext uri="{BB962C8B-B14F-4D97-AF65-F5344CB8AC3E}">
        <p14:creationId xmlns:p14="http://schemas.microsoft.com/office/powerpoint/2010/main" val="1164854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pic>
        <p:nvPicPr>
          <p:cNvPr id="4" name="Picture 3" descr="A person smiling at camera&#10;&#10;Description automatically generated">
            <a:extLst>
              <a:ext uri="{FF2B5EF4-FFF2-40B4-BE49-F238E27FC236}">
                <a16:creationId xmlns:a16="http://schemas.microsoft.com/office/drawing/2014/main" id="{37BC528E-3EC0-7D84-9B7F-2A6185D14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285" y="1601919"/>
            <a:ext cx="2072898" cy="2598504"/>
          </a:xfrm>
          <a:prstGeom prst="rect">
            <a:avLst/>
          </a:prstGeom>
        </p:spPr>
      </p:pic>
      <p:pic>
        <p:nvPicPr>
          <p:cNvPr id="11" name="Picture 10" descr="A person smiling with her hand on her head&#10;&#10;Description automatically generated">
            <a:extLst>
              <a:ext uri="{FF2B5EF4-FFF2-40B4-BE49-F238E27FC236}">
                <a16:creationId xmlns:a16="http://schemas.microsoft.com/office/drawing/2014/main" id="{01A0756C-3323-FF9E-B2CD-E8E69E6F0C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6433" y="1601919"/>
            <a:ext cx="2072898" cy="2588238"/>
          </a:xfrm>
          <a:prstGeom prst="rect">
            <a:avLst/>
          </a:prstGeom>
        </p:spPr>
      </p:pic>
      <p:sp>
        <p:nvSpPr>
          <p:cNvPr id="16" name="TextBox 15">
            <a:extLst>
              <a:ext uri="{FF2B5EF4-FFF2-40B4-BE49-F238E27FC236}">
                <a16:creationId xmlns:a16="http://schemas.microsoft.com/office/drawing/2014/main" id="{735A5A60-1A9C-FF62-41D5-8976E9199D52}"/>
              </a:ext>
            </a:extLst>
          </p:cNvPr>
          <p:cNvSpPr txBox="1"/>
          <p:nvPr/>
        </p:nvSpPr>
        <p:spPr>
          <a:xfrm>
            <a:off x="1492788" y="4238572"/>
            <a:ext cx="3755891" cy="369332"/>
          </a:xfrm>
          <a:prstGeom prst="rect">
            <a:avLst/>
          </a:prstGeom>
          <a:noFill/>
        </p:spPr>
        <p:txBody>
          <a:bodyPr wrap="square" rtlCol="0">
            <a:spAutoFit/>
          </a:bodyPr>
          <a:lstStyle/>
          <a:p>
            <a:pPr algn="ctr"/>
            <a:r>
              <a:rPr lang="en-US" dirty="0">
                <a:solidFill>
                  <a:srgbClr val="C00000"/>
                </a:solidFill>
                <a:latin typeface="Calisto MT" panose="02040603050505030304" pitchFamily="18" charset="0"/>
              </a:rPr>
              <a:t>HEATHER-MARIE MONTILLA</a:t>
            </a:r>
          </a:p>
        </p:txBody>
      </p:sp>
      <p:sp>
        <p:nvSpPr>
          <p:cNvPr id="17" name="TextBox 16">
            <a:extLst>
              <a:ext uri="{FF2B5EF4-FFF2-40B4-BE49-F238E27FC236}">
                <a16:creationId xmlns:a16="http://schemas.microsoft.com/office/drawing/2014/main" id="{077B9392-A41E-0B55-54C6-39D2E0608C09}"/>
              </a:ext>
            </a:extLst>
          </p:cNvPr>
          <p:cNvSpPr txBox="1"/>
          <p:nvPr/>
        </p:nvSpPr>
        <p:spPr>
          <a:xfrm>
            <a:off x="7014936" y="4234144"/>
            <a:ext cx="3755891" cy="369332"/>
          </a:xfrm>
          <a:prstGeom prst="rect">
            <a:avLst/>
          </a:prstGeom>
          <a:noFill/>
        </p:spPr>
        <p:txBody>
          <a:bodyPr wrap="square" rtlCol="0">
            <a:spAutoFit/>
          </a:bodyPr>
          <a:lstStyle/>
          <a:p>
            <a:pPr algn="ctr"/>
            <a:r>
              <a:rPr lang="en-US" dirty="0">
                <a:solidFill>
                  <a:srgbClr val="C00000"/>
                </a:solidFill>
                <a:latin typeface="Calisto MT" panose="02040603050505030304" pitchFamily="18" charset="0"/>
              </a:rPr>
              <a:t>MANDI HARRIS</a:t>
            </a:r>
          </a:p>
        </p:txBody>
      </p:sp>
      <p:sp>
        <p:nvSpPr>
          <p:cNvPr id="18" name="TextBox 17">
            <a:extLst>
              <a:ext uri="{FF2B5EF4-FFF2-40B4-BE49-F238E27FC236}">
                <a16:creationId xmlns:a16="http://schemas.microsoft.com/office/drawing/2014/main" id="{890E22CA-5083-AA4E-788B-1F7BA555F279}"/>
              </a:ext>
            </a:extLst>
          </p:cNvPr>
          <p:cNvSpPr txBox="1"/>
          <p:nvPr/>
        </p:nvSpPr>
        <p:spPr>
          <a:xfrm>
            <a:off x="2202945" y="4558752"/>
            <a:ext cx="2335576" cy="584775"/>
          </a:xfrm>
          <a:prstGeom prst="rect">
            <a:avLst/>
          </a:prstGeom>
          <a:noFill/>
        </p:spPr>
        <p:txBody>
          <a:bodyPr wrap="square" rtlCol="0">
            <a:spAutoFit/>
          </a:bodyPr>
          <a:lstStyle/>
          <a:p>
            <a:pPr algn="ctr"/>
            <a:r>
              <a:rPr lang="en-US" sz="1600" dirty="0">
                <a:solidFill>
                  <a:schemeClr val="accent1">
                    <a:lumMod val="50000"/>
                  </a:schemeClr>
                </a:solidFill>
                <a:latin typeface="PBS Sans" panose="020B0503030404020204" pitchFamily="34" charset="0"/>
              </a:rPr>
              <a:t>National Director, </a:t>
            </a:r>
          </a:p>
          <a:p>
            <a:pPr algn="ctr"/>
            <a:r>
              <a:rPr lang="en-US" sz="1600" dirty="0">
                <a:solidFill>
                  <a:schemeClr val="accent1">
                    <a:lumMod val="50000"/>
                  </a:schemeClr>
                </a:solidFill>
                <a:latin typeface="PBS Sans" panose="020B0503030404020204" pitchFamily="34" charset="0"/>
              </a:rPr>
              <a:t>PBS Books</a:t>
            </a:r>
          </a:p>
        </p:txBody>
      </p:sp>
      <p:sp>
        <p:nvSpPr>
          <p:cNvPr id="19" name="TextBox 18">
            <a:extLst>
              <a:ext uri="{FF2B5EF4-FFF2-40B4-BE49-F238E27FC236}">
                <a16:creationId xmlns:a16="http://schemas.microsoft.com/office/drawing/2014/main" id="{585575CC-9306-5276-181B-EA39A3AB173A}"/>
              </a:ext>
            </a:extLst>
          </p:cNvPr>
          <p:cNvSpPr txBox="1"/>
          <p:nvPr/>
        </p:nvSpPr>
        <p:spPr>
          <a:xfrm>
            <a:off x="7024431" y="4542020"/>
            <a:ext cx="3755891" cy="830997"/>
          </a:xfrm>
          <a:prstGeom prst="rect">
            <a:avLst/>
          </a:prstGeom>
          <a:noFill/>
        </p:spPr>
        <p:txBody>
          <a:bodyPr wrap="square" rtlCol="0">
            <a:spAutoFit/>
          </a:bodyPr>
          <a:lstStyle/>
          <a:p>
            <a:pPr algn="ctr"/>
            <a:r>
              <a:rPr lang="en-US" sz="1600" dirty="0">
                <a:solidFill>
                  <a:schemeClr val="accent1">
                    <a:lumMod val="50000"/>
                  </a:schemeClr>
                </a:solidFill>
                <a:latin typeface="PBS Sans" panose="020B0503030404020204" pitchFamily="34" charset="0"/>
              </a:rPr>
              <a:t>Museum and Library </a:t>
            </a:r>
          </a:p>
          <a:p>
            <a:pPr algn="ctr"/>
            <a:r>
              <a:rPr lang="en-US" sz="1600" dirty="0">
                <a:solidFill>
                  <a:schemeClr val="accent1">
                    <a:lumMod val="50000"/>
                  </a:schemeClr>
                </a:solidFill>
                <a:latin typeface="PBS Sans" panose="020B0503030404020204" pitchFamily="34" charset="0"/>
              </a:rPr>
              <a:t>Engagement Coordinator, </a:t>
            </a:r>
          </a:p>
          <a:p>
            <a:pPr algn="ctr"/>
            <a:r>
              <a:rPr lang="en-US" sz="1600" dirty="0">
                <a:solidFill>
                  <a:schemeClr val="accent1">
                    <a:lumMod val="50000"/>
                  </a:schemeClr>
                </a:solidFill>
                <a:latin typeface="PBS Sans" panose="020B0503030404020204" pitchFamily="34" charset="0"/>
              </a:rPr>
              <a:t>PBS Books</a:t>
            </a:r>
          </a:p>
        </p:txBody>
      </p:sp>
      <p:sp>
        <p:nvSpPr>
          <p:cNvPr id="23" name="Rectangle: Rounded Corners 22">
            <a:extLst>
              <a:ext uri="{FF2B5EF4-FFF2-40B4-BE49-F238E27FC236}">
                <a16:creationId xmlns:a16="http://schemas.microsoft.com/office/drawing/2014/main" id="{B5480950-96E9-3306-9AB1-4744E120380A}"/>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A5444E69-5246-2DE6-168E-CD4D228D756E}"/>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logo with a white column and red and blue text&#10;&#10;Description automatically generated">
            <a:extLst>
              <a:ext uri="{FF2B5EF4-FFF2-40B4-BE49-F238E27FC236}">
                <a16:creationId xmlns:a16="http://schemas.microsoft.com/office/drawing/2014/main" id="{162D93A0-DCE7-625A-5D1B-107692ABB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26" name="Picture 25" descr="A blue and white logo&#10;&#10;Description automatically generated">
            <a:extLst>
              <a:ext uri="{FF2B5EF4-FFF2-40B4-BE49-F238E27FC236}">
                <a16:creationId xmlns:a16="http://schemas.microsoft.com/office/drawing/2014/main" id="{93C074E1-808B-9D30-C1CE-7B4AAE0745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sp>
        <p:nvSpPr>
          <p:cNvPr id="27" name="TextBox 26">
            <a:extLst>
              <a:ext uri="{FF2B5EF4-FFF2-40B4-BE49-F238E27FC236}">
                <a16:creationId xmlns:a16="http://schemas.microsoft.com/office/drawing/2014/main" id="{1098C6D0-CB9B-2BF3-64ED-C87CD1F1AAEE}"/>
              </a:ext>
            </a:extLst>
          </p:cNvPr>
          <p:cNvSpPr txBox="1"/>
          <p:nvPr/>
        </p:nvSpPr>
        <p:spPr>
          <a:xfrm>
            <a:off x="3787047" y="6095807"/>
            <a:ext cx="4617905" cy="584775"/>
          </a:xfrm>
          <a:prstGeom prst="rect">
            <a:avLst/>
          </a:prstGeom>
          <a:noFill/>
        </p:spPr>
        <p:txBody>
          <a:bodyPr wrap="square" rtlCol="0">
            <a:spAutoFit/>
          </a:bodyPr>
          <a:lstStyle/>
          <a:p>
            <a:pPr algn="ctr"/>
            <a:r>
              <a:rPr lang="en-US" sz="3200" dirty="0">
                <a:solidFill>
                  <a:srgbClr val="C00000"/>
                </a:solidFill>
                <a:latin typeface="Calisto MT" panose="02040603050505030304" pitchFamily="18" charset="0"/>
              </a:rPr>
              <a:t>Contact Information</a:t>
            </a:r>
            <a:endParaRPr lang="en-US" sz="2800" dirty="0">
              <a:solidFill>
                <a:srgbClr val="C00000"/>
              </a:solidFill>
              <a:latin typeface="Calisto MT" panose="02040603050505030304" pitchFamily="18" charset="0"/>
            </a:endParaRPr>
          </a:p>
        </p:txBody>
      </p:sp>
      <p:pic>
        <p:nvPicPr>
          <p:cNvPr id="28" name="Picture 27" descr="A red text on a black background&#10;&#10;Description automatically generated">
            <a:extLst>
              <a:ext uri="{FF2B5EF4-FFF2-40B4-BE49-F238E27FC236}">
                <a16:creationId xmlns:a16="http://schemas.microsoft.com/office/drawing/2014/main" id="{452427EC-3766-4C16-5FAF-7D8A6C34BC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sp>
        <p:nvSpPr>
          <p:cNvPr id="29" name="TextBox 28">
            <a:extLst>
              <a:ext uri="{FF2B5EF4-FFF2-40B4-BE49-F238E27FC236}">
                <a16:creationId xmlns:a16="http://schemas.microsoft.com/office/drawing/2014/main" id="{0410FDAE-75A5-793A-3142-E673F736F67F}"/>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pic>
        <p:nvPicPr>
          <p:cNvPr id="30" name="Picture 29" descr="A qr code with black squares&#10;&#10;Description automatically generated">
            <a:extLst>
              <a:ext uri="{FF2B5EF4-FFF2-40B4-BE49-F238E27FC236}">
                <a16:creationId xmlns:a16="http://schemas.microsoft.com/office/drawing/2014/main" id="{BDB8CABC-0606-E618-174C-D62BB17A80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3" name="TextBox 2">
            <a:extLst>
              <a:ext uri="{FF2B5EF4-FFF2-40B4-BE49-F238E27FC236}">
                <a16:creationId xmlns:a16="http://schemas.microsoft.com/office/drawing/2014/main" id="{64239310-09BB-BEC9-A311-3038C480445E}"/>
              </a:ext>
            </a:extLst>
          </p:cNvPr>
          <p:cNvSpPr txBox="1"/>
          <p:nvPr/>
        </p:nvSpPr>
        <p:spPr>
          <a:xfrm>
            <a:off x="7625595" y="5318412"/>
            <a:ext cx="2534572" cy="369332"/>
          </a:xfrm>
          <a:prstGeom prst="rect">
            <a:avLst/>
          </a:prstGeom>
          <a:noFill/>
        </p:spPr>
        <p:txBody>
          <a:bodyPr wrap="square" rtlCol="0">
            <a:spAutoFit/>
          </a:bodyPr>
          <a:lstStyle/>
          <a:p>
            <a:pPr algn="ctr"/>
            <a:r>
              <a:rPr lang="en-US" dirty="0"/>
              <a:t>mharris@pbsbooks.org</a:t>
            </a:r>
          </a:p>
        </p:txBody>
      </p:sp>
      <p:sp>
        <p:nvSpPr>
          <p:cNvPr id="7" name="TextBox 6">
            <a:extLst>
              <a:ext uri="{FF2B5EF4-FFF2-40B4-BE49-F238E27FC236}">
                <a16:creationId xmlns:a16="http://schemas.microsoft.com/office/drawing/2014/main" id="{F7026A35-38ED-CFC3-99DB-8EE1D0D15842}"/>
              </a:ext>
            </a:extLst>
          </p:cNvPr>
          <p:cNvSpPr txBox="1"/>
          <p:nvPr/>
        </p:nvSpPr>
        <p:spPr>
          <a:xfrm>
            <a:off x="2028718" y="5319648"/>
            <a:ext cx="2684029" cy="369332"/>
          </a:xfrm>
          <a:prstGeom prst="rect">
            <a:avLst/>
          </a:prstGeom>
          <a:noFill/>
        </p:spPr>
        <p:txBody>
          <a:bodyPr wrap="square" rtlCol="0">
            <a:spAutoFit/>
          </a:bodyPr>
          <a:lstStyle/>
          <a:p>
            <a:pPr algn="ctr"/>
            <a:r>
              <a:rPr lang="en-US"/>
              <a:t>hmontilla@pbsbooks.org</a:t>
            </a:r>
            <a:endParaRPr lang="en-US" dirty="0"/>
          </a:p>
        </p:txBody>
      </p:sp>
    </p:spTree>
    <p:extLst>
      <p:ext uri="{BB962C8B-B14F-4D97-AF65-F5344CB8AC3E}">
        <p14:creationId xmlns:p14="http://schemas.microsoft.com/office/powerpoint/2010/main" val="1675267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1878702" y="5840797"/>
            <a:ext cx="8434595" cy="584775"/>
          </a:xfrm>
          <a:prstGeom prst="rect">
            <a:avLst/>
          </a:prstGeom>
          <a:noFill/>
        </p:spPr>
        <p:txBody>
          <a:bodyPr wrap="square" rtlCol="0">
            <a:spAutoFit/>
          </a:bodyPr>
          <a:lstStyle/>
          <a:p>
            <a:pPr algn="ctr"/>
            <a:r>
              <a:rPr lang="en-US" sz="3200" dirty="0">
                <a:solidFill>
                  <a:srgbClr val="C00000"/>
                </a:solidFill>
                <a:latin typeface="Calisto MT" panose="02040603050505030304" pitchFamily="18" charset="0"/>
              </a:rPr>
              <a:t>Discovering 18</a:t>
            </a:r>
            <a:r>
              <a:rPr lang="en-US" sz="3200" baseline="30000" dirty="0">
                <a:solidFill>
                  <a:srgbClr val="C00000"/>
                </a:solidFill>
                <a:latin typeface="Calisto MT" panose="02040603050505030304" pitchFamily="18" charset="0"/>
              </a:rPr>
              <a:t>th</a:t>
            </a:r>
            <a:r>
              <a:rPr lang="en-US" sz="3200" dirty="0">
                <a:solidFill>
                  <a:srgbClr val="C00000"/>
                </a:solidFill>
                <a:latin typeface="Calisto MT" panose="02040603050505030304" pitchFamily="18" charset="0"/>
              </a:rPr>
              <a:t> &amp; Vine in Kansas City</a:t>
            </a:r>
            <a:endParaRPr lang="en-US" sz="2800" dirty="0">
              <a:solidFill>
                <a:srgbClr val="C00000"/>
              </a:solidFill>
              <a:latin typeface="PBS Sans" panose="020B0503030404020204" pitchFamily="34" charset="0"/>
            </a:endParaRPr>
          </a:p>
        </p:txBody>
      </p:sp>
      <p:sp>
        <p:nvSpPr>
          <p:cNvPr id="9" name="TextBox 8">
            <a:extLst>
              <a:ext uri="{FF2B5EF4-FFF2-40B4-BE49-F238E27FC236}">
                <a16:creationId xmlns:a16="http://schemas.microsoft.com/office/drawing/2014/main" id="{60571E9A-5A81-D817-5E59-6798215E5BAF}"/>
              </a:ext>
            </a:extLst>
          </p:cNvPr>
          <p:cNvSpPr txBox="1"/>
          <p:nvPr/>
        </p:nvSpPr>
        <p:spPr>
          <a:xfrm>
            <a:off x="2333739" y="6313804"/>
            <a:ext cx="7524520" cy="369332"/>
          </a:xfrm>
          <a:prstGeom prst="rect">
            <a:avLst/>
          </a:prstGeom>
          <a:noFill/>
        </p:spPr>
        <p:txBody>
          <a:bodyPr wrap="square" rtlCol="0">
            <a:spAutoFit/>
          </a:bodyPr>
          <a:lstStyle/>
          <a:p>
            <a:pPr algn="ctr"/>
            <a:r>
              <a:rPr lang="en-US" dirty="0">
                <a:solidFill>
                  <a:schemeClr val="accent1">
                    <a:lumMod val="50000"/>
                  </a:schemeClr>
                </a:solidFill>
                <a:latin typeface="PBS Sans" panose="020B0503030404020204" pitchFamily="34" charset="0"/>
              </a:rPr>
              <a:t>Stories of African American History and Culture </a:t>
            </a:r>
          </a:p>
        </p:txBody>
      </p:sp>
      <p:pic>
        <p:nvPicPr>
          <p:cNvPr id="5" name="Picture 4" descr="A close up of a book&#10;&#10;Description automatically generated">
            <a:extLst>
              <a:ext uri="{FF2B5EF4-FFF2-40B4-BE49-F238E27FC236}">
                <a16:creationId xmlns:a16="http://schemas.microsoft.com/office/drawing/2014/main" id="{F60C38AF-0569-3210-2C71-2FDE843840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69" y="1604732"/>
            <a:ext cx="7006728" cy="3941285"/>
          </a:xfrm>
          <a:prstGeom prst="rect">
            <a:avLst/>
          </a:prstGeom>
        </p:spPr>
      </p:pic>
      <p:sp>
        <p:nvSpPr>
          <p:cNvPr id="12" name="TextBox 11">
            <a:extLst>
              <a:ext uri="{FF2B5EF4-FFF2-40B4-BE49-F238E27FC236}">
                <a16:creationId xmlns:a16="http://schemas.microsoft.com/office/drawing/2014/main" id="{9497CE78-D901-464C-668C-300B021A2F9A}"/>
              </a:ext>
            </a:extLst>
          </p:cNvPr>
          <p:cNvSpPr txBox="1"/>
          <p:nvPr/>
        </p:nvSpPr>
        <p:spPr>
          <a:xfrm>
            <a:off x="7289191" y="1849701"/>
            <a:ext cx="4728990" cy="3477875"/>
          </a:xfrm>
          <a:prstGeom prst="rect">
            <a:avLst/>
          </a:prstGeom>
          <a:noFill/>
        </p:spPr>
        <p:txBody>
          <a:bodyPr wrap="square">
            <a:spAutoFit/>
          </a:bodyPr>
          <a:lstStyle/>
          <a:p>
            <a:pPr algn="l"/>
            <a:r>
              <a:rPr lang="en-US" sz="2000" b="0" i="0" dirty="0">
                <a:solidFill>
                  <a:srgbClr val="333333"/>
                </a:solidFill>
                <a:effectLst/>
                <a:latin typeface="-apple-system"/>
              </a:rPr>
              <a:t>18th &amp; Vine has been the heart and soul of the African American community in Kansas City, bolstering the American dream of freedom and equality. A vibrant center of African American culture, it is the home to important historic sites like the Negro Leagues Baseball Museum (NLBM), the American Jazz Museum and Gates Bar-B-Q highlighting the remarkable role of these Kansas City institutions have played in fostering </a:t>
            </a:r>
            <a:r>
              <a:rPr lang="en-US" sz="2000" dirty="0">
                <a:solidFill>
                  <a:srgbClr val="333333"/>
                </a:solidFill>
                <a:latin typeface="-apple-system"/>
              </a:rPr>
              <a:t>the community’s comeback. </a:t>
            </a:r>
            <a:endParaRPr lang="en-US" sz="2000" b="0" i="0" dirty="0">
              <a:solidFill>
                <a:srgbClr val="333333"/>
              </a:solidFill>
              <a:effectLst/>
              <a:latin typeface="-apple-system"/>
            </a:endParaRPr>
          </a:p>
        </p:txBody>
      </p:sp>
    </p:spTree>
    <p:extLst>
      <p:ext uri="{BB962C8B-B14F-4D97-AF65-F5344CB8AC3E}">
        <p14:creationId xmlns:p14="http://schemas.microsoft.com/office/powerpoint/2010/main" val="4067126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1878702" y="5840797"/>
            <a:ext cx="8434595" cy="584775"/>
          </a:xfrm>
          <a:prstGeom prst="rect">
            <a:avLst/>
          </a:prstGeom>
          <a:noFill/>
        </p:spPr>
        <p:txBody>
          <a:bodyPr wrap="square" rtlCol="0">
            <a:spAutoFit/>
          </a:bodyPr>
          <a:lstStyle/>
          <a:p>
            <a:pPr algn="ctr"/>
            <a:r>
              <a:rPr lang="en-US" sz="3200" dirty="0">
                <a:solidFill>
                  <a:srgbClr val="C00000"/>
                </a:solidFill>
                <a:latin typeface="Calisto MT" panose="02040603050505030304" pitchFamily="18" charset="0"/>
              </a:rPr>
              <a:t>Discovering 18</a:t>
            </a:r>
            <a:r>
              <a:rPr lang="en-US" sz="3200" baseline="30000" dirty="0">
                <a:solidFill>
                  <a:srgbClr val="C00000"/>
                </a:solidFill>
                <a:latin typeface="Calisto MT" panose="02040603050505030304" pitchFamily="18" charset="0"/>
              </a:rPr>
              <a:t>th</a:t>
            </a:r>
            <a:r>
              <a:rPr lang="en-US" sz="3200" dirty="0">
                <a:solidFill>
                  <a:srgbClr val="C00000"/>
                </a:solidFill>
                <a:latin typeface="Calisto MT" panose="02040603050505030304" pitchFamily="18" charset="0"/>
              </a:rPr>
              <a:t> &amp; Vine in Kansas City</a:t>
            </a:r>
            <a:endParaRPr lang="en-US" sz="2800" dirty="0">
              <a:solidFill>
                <a:srgbClr val="C00000"/>
              </a:solidFill>
              <a:latin typeface="PBS Sans" panose="020B0503030404020204" pitchFamily="34" charset="0"/>
            </a:endParaRPr>
          </a:p>
        </p:txBody>
      </p:sp>
      <p:sp>
        <p:nvSpPr>
          <p:cNvPr id="9" name="TextBox 8">
            <a:extLst>
              <a:ext uri="{FF2B5EF4-FFF2-40B4-BE49-F238E27FC236}">
                <a16:creationId xmlns:a16="http://schemas.microsoft.com/office/drawing/2014/main" id="{60571E9A-5A81-D817-5E59-6798215E5BAF}"/>
              </a:ext>
            </a:extLst>
          </p:cNvPr>
          <p:cNvSpPr txBox="1"/>
          <p:nvPr/>
        </p:nvSpPr>
        <p:spPr>
          <a:xfrm>
            <a:off x="2333739" y="6313804"/>
            <a:ext cx="7524520" cy="369332"/>
          </a:xfrm>
          <a:prstGeom prst="rect">
            <a:avLst/>
          </a:prstGeom>
          <a:noFill/>
        </p:spPr>
        <p:txBody>
          <a:bodyPr wrap="square" rtlCol="0">
            <a:spAutoFit/>
          </a:bodyPr>
          <a:lstStyle/>
          <a:p>
            <a:pPr algn="ctr"/>
            <a:r>
              <a:rPr lang="en-US" dirty="0">
                <a:solidFill>
                  <a:schemeClr val="accent1">
                    <a:lumMod val="50000"/>
                  </a:schemeClr>
                </a:solidFill>
                <a:latin typeface="PBS Sans" panose="020B0503030404020204" pitchFamily="34" charset="0"/>
              </a:rPr>
              <a:t>Stories of African American History and Culture </a:t>
            </a:r>
          </a:p>
        </p:txBody>
      </p:sp>
      <p:pic>
        <p:nvPicPr>
          <p:cNvPr id="5" name="Picture 4" descr="A person in a suit and tie&#10;&#10;Description automatically generated">
            <a:extLst>
              <a:ext uri="{FF2B5EF4-FFF2-40B4-BE49-F238E27FC236}">
                <a16:creationId xmlns:a16="http://schemas.microsoft.com/office/drawing/2014/main" id="{7A458FE3-1BD1-8FFF-C2F2-3769C88F07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43736" y="1438516"/>
            <a:ext cx="1367078" cy="1556190"/>
          </a:xfrm>
          <a:prstGeom prst="rect">
            <a:avLst/>
          </a:prstGeom>
        </p:spPr>
      </p:pic>
      <p:pic>
        <p:nvPicPr>
          <p:cNvPr id="12" name="Picture 11" descr="A person in a suit and tie">
            <a:extLst>
              <a:ext uri="{FF2B5EF4-FFF2-40B4-BE49-F238E27FC236}">
                <a16:creationId xmlns:a16="http://schemas.microsoft.com/office/drawing/2014/main" id="{4F3A08CF-ECDF-8CB9-3B10-DFAEFE077C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7098" y="1423492"/>
            <a:ext cx="1265225" cy="1581532"/>
          </a:xfrm>
          <a:prstGeom prst="rect">
            <a:avLst/>
          </a:prstGeom>
        </p:spPr>
      </p:pic>
      <p:pic>
        <p:nvPicPr>
          <p:cNvPr id="15" name="Picture 14" descr="A person smiling at the camera&#10;&#10;Description automatically generated">
            <a:extLst>
              <a:ext uri="{FF2B5EF4-FFF2-40B4-BE49-F238E27FC236}">
                <a16:creationId xmlns:a16="http://schemas.microsoft.com/office/drawing/2014/main" id="{55DD6FB0-8BAF-7880-204F-053D013385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5327" y="1608230"/>
            <a:ext cx="1386476" cy="1386476"/>
          </a:xfrm>
          <a:prstGeom prst="rect">
            <a:avLst/>
          </a:prstGeom>
        </p:spPr>
      </p:pic>
      <p:pic>
        <p:nvPicPr>
          <p:cNvPr id="18" name="Picture 17" descr="A person wearing glasses smiling&#10;&#10;Description automatically generated">
            <a:extLst>
              <a:ext uri="{FF2B5EF4-FFF2-40B4-BE49-F238E27FC236}">
                <a16:creationId xmlns:a16="http://schemas.microsoft.com/office/drawing/2014/main" id="{3E94CE03-00B2-28EB-8FE8-D8A34A3D66A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23724" y="1446714"/>
            <a:ext cx="1294750" cy="1556190"/>
          </a:xfrm>
          <a:prstGeom prst="rect">
            <a:avLst/>
          </a:prstGeom>
        </p:spPr>
      </p:pic>
      <p:pic>
        <p:nvPicPr>
          <p:cNvPr id="20" name="Picture 19" descr="A person smiling at the camera&#10;&#10;Description automatically generated">
            <a:extLst>
              <a:ext uri="{FF2B5EF4-FFF2-40B4-BE49-F238E27FC236}">
                <a16:creationId xmlns:a16="http://schemas.microsoft.com/office/drawing/2014/main" id="{AB02463D-AE1D-75C1-4623-6FF0165AC57C}"/>
              </a:ext>
            </a:extLst>
          </p:cNvPr>
          <p:cNvPicPr>
            <a:picLocks noChangeAspect="1"/>
          </p:cNvPicPr>
          <p:nvPr/>
        </p:nvPicPr>
        <p:blipFill rotWithShape="1">
          <a:blip r:embed="rId12">
            <a:extLst>
              <a:ext uri="{28A0092B-C50C-407E-A947-70E740481C1C}">
                <a14:useLocalDpi xmlns:a14="http://schemas.microsoft.com/office/drawing/2010/main" val="0"/>
              </a:ext>
            </a:extLst>
          </a:blip>
          <a:srcRect l="15562" r="11870"/>
          <a:stretch/>
        </p:blipFill>
        <p:spPr>
          <a:xfrm>
            <a:off x="9282227" y="1480719"/>
            <a:ext cx="1389477" cy="1522185"/>
          </a:xfrm>
          <a:prstGeom prst="rect">
            <a:avLst/>
          </a:prstGeom>
        </p:spPr>
      </p:pic>
      <p:pic>
        <p:nvPicPr>
          <p:cNvPr id="24" name="Picture 23" descr="A person wearing glasses and looking at the camera&#10;&#10;Description automatically generated">
            <a:extLst>
              <a:ext uri="{FF2B5EF4-FFF2-40B4-BE49-F238E27FC236}">
                <a16:creationId xmlns:a16="http://schemas.microsoft.com/office/drawing/2014/main" id="{CB9FBF2E-9BBE-426E-2FFB-25BF21208D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65901" y="1611384"/>
            <a:ext cx="1383322" cy="1383322"/>
          </a:xfrm>
          <a:prstGeom prst="rect">
            <a:avLst/>
          </a:prstGeom>
        </p:spPr>
      </p:pic>
      <p:pic>
        <p:nvPicPr>
          <p:cNvPr id="26" name="Picture 25" descr="A person in a suit and tie&#10;&#10;Description automatically generated">
            <a:extLst>
              <a:ext uri="{FF2B5EF4-FFF2-40B4-BE49-F238E27FC236}">
                <a16:creationId xmlns:a16="http://schemas.microsoft.com/office/drawing/2014/main" id="{8285AAA2-33D0-CB21-1013-6EA13309A8B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0148" y="1446714"/>
            <a:ext cx="1244952" cy="1556190"/>
          </a:xfrm>
          <a:prstGeom prst="rect">
            <a:avLst/>
          </a:prstGeom>
        </p:spPr>
      </p:pic>
      <p:sp>
        <p:nvSpPr>
          <p:cNvPr id="27" name="TextBox 26">
            <a:extLst>
              <a:ext uri="{FF2B5EF4-FFF2-40B4-BE49-F238E27FC236}">
                <a16:creationId xmlns:a16="http://schemas.microsoft.com/office/drawing/2014/main" id="{ED3F943B-B878-78D7-1A74-3F23461AE850}"/>
              </a:ext>
            </a:extLst>
          </p:cNvPr>
          <p:cNvSpPr txBox="1"/>
          <p:nvPr/>
        </p:nvSpPr>
        <p:spPr>
          <a:xfrm>
            <a:off x="124186" y="3031566"/>
            <a:ext cx="1227142" cy="646331"/>
          </a:xfrm>
          <a:prstGeom prst="rect">
            <a:avLst/>
          </a:prstGeom>
          <a:noFill/>
        </p:spPr>
        <p:txBody>
          <a:bodyPr wrap="square" rtlCol="0">
            <a:spAutoFit/>
          </a:bodyPr>
          <a:lstStyle/>
          <a:p>
            <a:pPr algn="ctr"/>
            <a:r>
              <a:rPr lang="en-US" dirty="0">
                <a:solidFill>
                  <a:schemeClr val="accent1">
                    <a:lumMod val="50000"/>
                  </a:schemeClr>
                </a:solidFill>
                <a:latin typeface="Calisto MT" panose="02040603050505030304" pitchFamily="18" charset="0"/>
              </a:rPr>
              <a:t>Crosby</a:t>
            </a:r>
          </a:p>
          <a:p>
            <a:pPr algn="ctr"/>
            <a:r>
              <a:rPr lang="en-US" dirty="0">
                <a:solidFill>
                  <a:schemeClr val="accent1">
                    <a:lumMod val="50000"/>
                  </a:schemeClr>
                </a:solidFill>
                <a:latin typeface="Calisto MT" panose="02040603050505030304" pitchFamily="18" charset="0"/>
              </a:rPr>
              <a:t>Kemper</a:t>
            </a:r>
          </a:p>
        </p:txBody>
      </p:sp>
      <p:sp>
        <p:nvSpPr>
          <p:cNvPr id="28" name="TextBox 27">
            <a:extLst>
              <a:ext uri="{FF2B5EF4-FFF2-40B4-BE49-F238E27FC236}">
                <a16:creationId xmlns:a16="http://schemas.microsoft.com/office/drawing/2014/main" id="{B3E6AF21-B0F5-7F87-A27B-DF628DD83334}"/>
              </a:ext>
            </a:extLst>
          </p:cNvPr>
          <p:cNvSpPr txBox="1"/>
          <p:nvPr/>
        </p:nvSpPr>
        <p:spPr>
          <a:xfrm>
            <a:off x="42906" y="3726371"/>
            <a:ext cx="1535098" cy="523220"/>
          </a:xfrm>
          <a:prstGeom prst="rect">
            <a:avLst/>
          </a:prstGeom>
          <a:noFill/>
        </p:spPr>
        <p:txBody>
          <a:bodyPr wrap="square" rtlCol="0">
            <a:spAutoFit/>
          </a:bodyPr>
          <a:lstStyle/>
          <a:p>
            <a:pPr algn="ctr"/>
            <a:r>
              <a:rPr lang="en-US" sz="1400" b="0" i="0" dirty="0">
                <a:solidFill>
                  <a:srgbClr val="C00000"/>
                </a:solidFill>
                <a:effectLst/>
                <a:latin typeface="PBS Sans" panose="020B0503030404020204" pitchFamily="34" charset="0"/>
              </a:rPr>
              <a:t>Former Director, IMLS</a:t>
            </a:r>
          </a:p>
        </p:txBody>
      </p:sp>
      <p:sp>
        <p:nvSpPr>
          <p:cNvPr id="29" name="TextBox 28">
            <a:extLst>
              <a:ext uri="{FF2B5EF4-FFF2-40B4-BE49-F238E27FC236}">
                <a16:creationId xmlns:a16="http://schemas.microsoft.com/office/drawing/2014/main" id="{F29E4987-3C38-94E6-195C-95988CAC1217}"/>
              </a:ext>
            </a:extLst>
          </p:cNvPr>
          <p:cNvSpPr txBox="1"/>
          <p:nvPr/>
        </p:nvSpPr>
        <p:spPr>
          <a:xfrm>
            <a:off x="10843818" y="2085021"/>
            <a:ext cx="1150587" cy="646331"/>
          </a:xfrm>
          <a:prstGeom prst="rect">
            <a:avLst/>
          </a:prstGeom>
          <a:noFill/>
          <a:ln>
            <a:solidFill>
              <a:schemeClr val="accent1"/>
            </a:solidFill>
          </a:ln>
        </p:spPr>
        <p:txBody>
          <a:bodyPr wrap="square" rtlCol="0">
            <a:spAutoFit/>
          </a:bodyPr>
          <a:lstStyle/>
          <a:p>
            <a:pPr algn="ctr"/>
            <a:r>
              <a:rPr lang="en-US" dirty="0"/>
              <a:t>Also</a:t>
            </a:r>
          </a:p>
          <a:p>
            <a:pPr algn="ctr"/>
            <a:r>
              <a:rPr lang="en-US" dirty="0"/>
              <a:t>Featured:</a:t>
            </a:r>
          </a:p>
        </p:txBody>
      </p:sp>
      <p:sp>
        <p:nvSpPr>
          <p:cNvPr id="30" name="TextBox 29">
            <a:extLst>
              <a:ext uri="{FF2B5EF4-FFF2-40B4-BE49-F238E27FC236}">
                <a16:creationId xmlns:a16="http://schemas.microsoft.com/office/drawing/2014/main" id="{3B344E4F-6BCC-3E88-DD04-7AD4FF32B4A5}"/>
              </a:ext>
            </a:extLst>
          </p:cNvPr>
          <p:cNvSpPr txBox="1"/>
          <p:nvPr/>
        </p:nvSpPr>
        <p:spPr>
          <a:xfrm>
            <a:off x="10805540" y="3031565"/>
            <a:ext cx="1227142" cy="646331"/>
          </a:xfrm>
          <a:prstGeom prst="rect">
            <a:avLst/>
          </a:prstGeom>
          <a:noFill/>
        </p:spPr>
        <p:txBody>
          <a:bodyPr wrap="square" rtlCol="0">
            <a:spAutoFit/>
          </a:bodyPr>
          <a:lstStyle/>
          <a:p>
            <a:pPr algn="ctr"/>
            <a:r>
              <a:rPr lang="en-US" dirty="0">
                <a:solidFill>
                  <a:schemeClr val="accent1">
                    <a:lumMod val="50000"/>
                  </a:schemeClr>
                </a:solidFill>
                <a:latin typeface="Calisto MT" panose="02040603050505030304" pitchFamily="18" charset="0"/>
              </a:rPr>
              <a:t>Muriel Boyd</a:t>
            </a:r>
          </a:p>
        </p:txBody>
      </p:sp>
      <p:sp>
        <p:nvSpPr>
          <p:cNvPr id="31" name="TextBox 30">
            <a:extLst>
              <a:ext uri="{FF2B5EF4-FFF2-40B4-BE49-F238E27FC236}">
                <a16:creationId xmlns:a16="http://schemas.microsoft.com/office/drawing/2014/main" id="{F35AC560-C57B-E595-2506-398CF2738314}"/>
              </a:ext>
            </a:extLst>
          </p:cNvPr>
          <p:cNvSpPr txBox="1"/>
          <p:nvPr/>
        </p:nvSpPr>
        <p:spPr>
          <a:xfrm>
            <a:off x="9359310" y="3029824"/>
            <a:ext cx="1227142" cy="646331"/>
          </a:xfrm>
          <a:prstGeom prst="rect">
            <a:avLst/>
          </a:prstGeom>
          <a:noFill/>
        </p:spPr>
        <p:txBody>
          <a:bodyPr wrap="square" rtlCol="0">
            <a:spAutoFit/>
          </a:bodyPr>
          <a:lstStyle/>
          <a:p>
            <a:pPr algn="ctr"/>
            <a:r>
              <a:rPr lang="en-US" dirty="0">
                <a:solidFill>
                  <a:schemeClr val="accent1">
                    <a:lumMod val="50000"/>
                  </a:schemeClr>
                </a:solidFill>
                <a:latin typeface="Calisto MT" panose="02040603050505030304" pitchFamily="18" charset="0"/>
              </a:rPr>
              <a:t>Ollie Gates</a:t>
            </a:r>
          </a:p>
        </p:txBody>
      </p:sp>
      <p:sp>
        <p:nvSpPr>
          <p:cNvPr id="32" name="TextBox 31">
            <a:extLst>
              <a:ext uri="{FF2B5EF4-FFF2-40B4-BE49-F238E27FC236}">
                <a16:creationId xmlns:a16="http://schemas.microsoft.com/office/drawing/2014/main" id="{3841FEBE-4302-9187-5534-FB47FDC60B05}"/>
              </a:ext>
            </a:extLst>
          </p:cNvPr>
          <p:cNvSpPr txBox="1"/>
          <p:nvPr/>
        </p:nvSpPr>
        <p:spPr>
          <a:xfrm>
            <a:off x="7792140" y="3029825"/>
            <a:ext cx="1227142" cy="646331"/>
          </a:xfrm>
          <a:prstGeom prst="rect">
            <a:avLst/>
          </a:prstGeom>
          <a:noFill/>
        </p:spPr>
        <p:txBody>
          <a:bodyPr wrap="square" rtlCol="0">
            <a:spAutoFit/>
          </a:bodyPr>
          <a:lstStyle/>
          <a:p>
            <a:pPr algn="ctr"/>
            <a:r>
              <a:rPr lang="en-US" dirty="0">
                <a:solidFill>
                  <a:schemeClr val="accent1">
                    <a:lumMod val="50000"/>
                  </a:schemeClr>
                </a:solidFill>
                <a:latin typeface="Calisto MT" panose="02040603050505030304" pitchFamily="18" charset="0"/>
              </a:rPr>
              <a:t>Chuck Haddix</a:t>
            </a:r>
          </a:p>
        </p:txBody>
      </p:sp>
      <p:sp>
        <p:nvSpPr>
          <p:cNvPr id="33" name="TextBox 32">
            <a:extLst>
              <a:ext uri="{FF2B5EF4-FFF2-40B4-BE49-F238E27FC236}">
                <a16:creationId xmlns:a16="http://schemas.microsoft.com/office/drawing/2014/main" id="{4395D194-2CC8-4DA9-44D3-3663A8163D78}"/>
              </a:ext>
            </a:extLst>
          </p:cNvPr>
          <p:cNvSpPr txBox="1"/>
          <p:nvPr/>
        </p:nvSpPr>
        <p:spPr>
          <a:xfrm>
            <a:off x="6213704" y="3029824"/>
            <a:ext cx="1227142" cy="646331"/>
          </a:xfrm>
          <a:prstGeom prst="rect">
            <a:avLst/>
          </a:prstGeom>
          <a:noFill/>
        </p:spPr>
        <p:txBody>
          <a:bodyPr wrap="square" rtlCol="0">
            <a:spAutoFit/>
          </a:bodyPr>
          <a:lstStyle/>
          <a:p>
            <a:pPr algn="ctr"/>
            <a:r>
              <a:rPr lang="en-US" dirty="0">
                <a:solidFill>
                  <a:schemeClr val="accent1">
                    <a:lumMod val="50000"/>
                  </a:schemeClr>
                </a:solidFill>
                <a:latin typeface="Calisto MT" panose="02040603050505030304" pitchFamily="18" charset="0"/>
              </a:rPr>
              <a:t>Bob Kendrick</a:t>
            </a:r>
          </a:p>
        </p:txBody>
      </p:sp>
      <p:sp>
        <p:nvSpPr>
          <p:cNvPr id="34" name="TextBox 33">
            <a:extLst>
              <a:ext uri="{FF2B5EF4-FFF2-40B4-BE49-F238E27FC236}">
                <a16:creationId xmlns:a16="http://schemas.microsoft.com/office/drawing/2014/main" id="{38BAE47E-2552-56F8-F316-983FF561A266}"/>
              </a:ext>
            </a:extLst>
          </p:cNvPr>
          <p:cNvSpPr txBox="1"/>
          <p:nvPr/>
        </p:nvSpPr>
        <p:spPr>
          <a:xfrm>
            <a:off x="4643991" y="3029823"/>
            <a:ext cx="1227142" cy="584775"/>
          </a:xfrm>
          <a:prstGeom prst="rect">
            <a:avLst/>
          </a:prstGeom>
          <a:noFill/>
        </p:spPr>
        <p:txBody>
          <a:bodyPr wrap="square" rtlCol="0">
            <a:spAutoFit/>
          </a:bodyPr>
          <a:lstStyle/>
          <a:p>
            <a:pPr algn="ctr"/>
            <a:r>
              <a:rPr lang="en-US" sz="1600" dirty="0">
                <a:solidFill>
                  <a:schemeClr val="accent1">
                    <a:lumMod val="50000"/>
                  </a:schemeClr>
                </a:solidFill>
                <a:latin typeface="Calisto MT" panose="02040603050505030304" pitchFamily="18" charset="0"/>
              </a:rPr>
              <a:t>Dr. Arnold Rampersad</a:t>
            </a:r>
          </a:p>
        </p:txBody>
      </p:sp>
      <p:sp>
        <p:nvSpPr>
          <p:cNvPr id="35" name="TextBox 34">
            <a:extLst>
              <a:ext uri="{FF2B5EF4-FFF2-40B4-BE49-F238E27FC236}">
                <a16:creationId xmlns:a16="http://schemas.microsoft.com/office/drawing/2014/main" id="{D362FBC6-0CEB-96CB-E545-C7B3BF749AF9}"/>
              </a:ext>
            </a:extLst>
          </p:cNvPr>
          <p:cNvSpPr txBox="1"/>
          <p:nvPr/>
        </p:nvSpPr>
        <p:spPr>
          <a:xfrm>
            <a:off x="3120802" y="3029822"/>
            <a:ext cx="1227142" cy="738664"/>
          </a:xfrm>
          <a:prstGeom prst="rect">
            <a:avLst/>
          </a:prstGeom>
          <a:noFill/>
        </p:spPr>
        <p:txBody>
          <a:bodyPr wrap="square" rtlCol="0">
            <a:spAutoFit/>
          </a:bodyPr>
          <a:lstStyle/>
          <a:p>
            <a:pPr algn="ctr"/>
            <a:r>
              <a:rPr lang="en-US" sz="1400" dirty="0">
                <a:solidFill>
                  <a:schemeClr val="accent1">
                    <a:lumMod val="50000"/>
                  </a:schemeClr>
                </a:solidFill>
                <a:latin typeface="Calisto MT" panose="02040603050505030304" pitchFamily="18" charset="0"/>
              </a:rPr>
              <a:t>Congressman Emanuel Cleaver</a:t>
            </a:r>
          </a:p>
        </p:txBody>
      </p:sp>
      <p:sp>
        <p:nvSpPr>
          <p:cNvPr id="36" name="TextBox 35">
            <a:extLst>
              <a:ext uri="{FF2B5EF4-FFF2-40B4-BE49-F238E27FC236}">
                <a16:creationId xmlns:a16="http://schemas.microsoft.com/office/drawing/2014/main" id="{B1225DD7-95AA-3BA8-9598-E604E78AE411}"/>
              </a:ext>
            </a:extLst>
          </p:cNvPr>
          <p:cNvSpPr txBox="1"/>
          <p:nvPr/>
        </p:nvSpPr>
        <p:spPr>
          <a:xfrm>
            <a:off x="1657528" y="3037531"/>
            <a:ext cx="1227142" cy="646331"/>
          </a:xfrm>
          <a:prstGeom prst="rect">
            <a:avLst/>
          </a:prstGeom>
          <a:noFill/>
        </p:spPr>
        <p:txBody>
          <a:bodyPr wrap="square" rtlCol="0">
            <a:spAutoFit/>
          </a:bodyPr>
          <a:lstStyle/>
          <a:p>
            <a:pPr algn="ctr"/>
            <a:r>
              <a:rPr lang="en-US" dirty="0">
                <a:solidFill>
                  <a:schemeClr val="accent1">
                    <a:lumMod val="50000"/>
                  </a:schemeClr>
                </a:solidFill>
                <a:latin typeface="Calisto MT" panose="02040603050505030304" pitchFamily="18" charset="0"/>
              </a:rPr>
              <a:t>Joe Posnanski</a:t>
            </a:r>
          </a:p>
        </p:txBody>
      </p:sp>
      <p:sp>
        <p:nvSpPr>
          <p:cNvPr id="37" name="TextBox 36">
            <a:extLst>
              <a:ext uri="{FF2B5EF4-FFF2-40B4-BE49-F238E27FC236}">
                <a16:creationId xmlns:a16="http://schemas.microsoft.com/office/drawing/2014/main" id="{DF204350-11AE-8CB8-9E08-FB4FAF192517}"/>
              </a:ext>
            </a:extLst>
          </p:cNvPr>
          <p:cNvSpPr txBox="1"/>
          <p:nvPr/>
        </p:nvSpPr>
        <p:spPr>
          <a:xfrm>
            <a:off x="1584138" y="3725500"/>
            <a:ext cx="1286558" cy="523220"/>
          </a:xfrm>
          <a:prstGeom prst="rect">
            <a:avLst/>
          </a:prstGeom>
          <a:noFill/>
        </p:spPr>
        <p:txBody>
          <a:bodyPr wrap="square" rtlCol="0">
            <a:spAutoFit/>
          </a:bodyPr>
          <a:lstStyle/>
          <a:p>
            <a:pPr algn="ctr"/>
            <a:r>
              <a:rPr lang="en-US" sz="1400" b="0" i="0" dirty="0">
                <a:solidFill>
                  <a:srgbClr val="C00000"/>
                </a:solidFill>
                <a:effectLst/>
                <a:latin typeface="PBS Sans" panose="020B0503030404020204" pitchFamily="34" charset="0"/>
              </a:rPr>
              <a:t>Author &amp; Journalist</a:t>
            </a:r>
          </a:p>
        </p:txBody>
      </p:sp>
      <p:sp>
        <p:nvSpPr>
          <p:cNvPr id="38" name="TextBox 37">
            <a:extLst>
              <a:ext uri="{FF2B5EF4-FFF2-40B4-BE49-F238E27FC236}">
                <a16:creationId xmlns:a16="http://schemas.microsoft.com/office/drawing/2014/main" id="{31217621-56D1-40F8-7BEC-5B4D9FD8097E}"/>
              </a:ext>
            </a:extLst>
          </p:cNvPr>
          <p:cNvSpPr txBox="1"/>
          <p:nvPr/>
        </p:nvSpPr>
        <p:spPr>
          <a:xfrm>
            <a:off x="3030368" y="3725499"/>
            <a:ext cx="1352696" cy="738664"/>
          </a:xfrm>
          <a:prstGeom prst="rect">
            <a:avLst/>
          </a:prstGeom>
          <a:noFill/>
        </p:spPr>
        <p:txBody>
          <a:bodyPr wrap="square" rtlCol="0">
            <a:spAutoFit/>
          </a:bodyPr>
          <a:lstStyle/>
          <a:p>
            <a:pPr algn="ctr"/>
            <a:r>
              <a:rPr lang="en-US" sz="1400" b="0" i="0" dirty="0">
                <a:solidFill>
                  <a:srgbClr val="C00000"/>
                </a:solidFill>
                <a:effectLst/>
                <a:latin typeface="PBS Sans" panose="020B0503030404020204" pitchFamily="34" charset="0"/>
              </a:rPr>
              <a:t>Congressman, 5th District of Missouri</a:t>
            </a:r>
          </a:p>
        </p:txBody>
      </p:sp>
      <p:sp>
        <p:nvSpPr>
          <p:cNvPr id="39" name="TextBox 38">
            <a:extLst>
              <a:ext uri="{FF2B5EF4-FFF2-40B4-BE49-F238E27FC236}">
                <a16:creationId xmlns:a16="http://schemas.microsoft.com/office/drawing/2014/main" id="{AB7696DF-D751-D373-D0AE-0B96EE806859}"/>
              </a:ext>
            </a:extLst>
          </p:cNvPr>
          <p:cNvSpPr txBox="1"/>
          <p:nvPr/>
        </p:nvSpPr>
        <p:spPr>
          <a:xfrm>
            <a:off x="4630044" y="3617775"/>
            <a:ext cx="1286558" cy="1384995"/>
          </a:xfrm>
          <a:prstGeom prst="rect">
            <a:avLst/>
          </a:prstGeom>
          <a:noFill/>
        </p:spPr>
        <p:txBody>
          <a:bodyPr wrap="square" rtlCol="0">
            <a:spAutoFit/>
          </a:bodyPr>
          <a:lstStyle/>
          <a:p>
            <a:pPr algn="ctr"/>
            <a:r>
              <a:rPr lang="en-US" sz="1400" b="0" i="0" dirty="0">
                <a:solidFill>
                  <a:srgbClr val="C00000"/>
                </a:solidFill>
                <a:effectLst/>
                <a:latin typeface="PBS Sans" panose="020B0503030404020204" pitchFamily="34" charset="0"/>
              </a:rPr>
              <a:t>Biographer, Literacy Critic &amp; Professor Emeritus, Stanford University</a:t>
            </a:r>
          </a:p>
        </p:txBody>
      </p:sp>
      <p:sp>
        <p:nvSpPr>
          <p:cNvPr id="40" name="TextBox 39">
            <a:extLst>
              <a:ext uri="{FF2B5EF4-FFF2-40B4-BE49-F238E27FC236}">
                <a16:creationId xmlns:a16="http://schemas.microsoft.com/office/drawing/2014/main" id="{95F5D7CC-50E4-587F-244C-E7AA0E83C54F}"/>
              </a:ext>
            </a:extLst>
          </p:cNvPr>
          <p:cNvSpPr txBox="1"/>
          <p:nvPr/>
        </p:nvSpPr>
        <p:spPr>
          <a:xfrm>
            <a:off x="6214182" y="3644217"/>
            <a:ext cx="1286558" cy="523220"/>
          </a:xfrm>
          <a:prstGeom prst="rect">
            <a:avLst/>
          </a:prstGeom>
          <a:noFill/>
        </p:spPr>
        <p:txBody>
          <a:bodyPr wrap="square" rtlCol="0">
            <a:spAutoFit/>
          </a:bodyPr>
          <a:lstStyle/>
          <a:p>
            <a:pPr algn="ctr"/>
            <a:r>
              <a:rPr lang="en-US" sz="1400" b="0" i="0" dirty="0">
                <a:solidFill>
                  <a:srgbClr val="C00000"/>
                </a:solidFill>
                <a:effectLst/>
                <a:latin typeface="PBS Sans" panose="020B0503030404020204" pitchFamily="34" charset="0"/>
              </a:rPr>
              <a:t>President, NLBM</a:t>
            </a:r>
          </a:p>
        </p:txBody>
      </p:sp>
      <p:sp>
        <p:nvSpPr>
          <p:cNvPr id="41" name="TextBox 40">
            <a:extLst>
              <a:ext uri="{FF2B5EF4-FFF2-40B4-BE49-F238E27FC236}">
                <a16:creationId xmlns:a16="http://schemas.microsoft.com/office/drawing/2014/main" id="{AD3FDC82-712F-0D52-88FD-4D1C5B003CC4}"/>
              </a:ext>
            </a:extLst>
          </p:cNvPr>
          <p:cNvSpPr txBox="1"/>
          <p:nvPr/>
        </p:nvSpPr>
        <p:spPr>
          <a:xfrm>
            <a:off x="7755286" y="3644217"/>
            <a:ext cx="1286558" cy="738664"/>
          </a:xfrm>
          <a:prstGeom prst="rect">
            <a:avLst/>
          </a:prstGeom>
          <a:noFill/>
        </p:spPr>
        <p:txBody>
          <a:bodyPr wrap="square" rtlCol="0">
            <a:spAutoFit/>
          </a:bodyPr>
          <a:lstStyle/>
          <a:p>
            <a:pPr algn="ctr"/>
            <a:r>
              <a:rPr lang="en-US" sz="1400" b="0" i="0" dirty="0">
                <a:solidFill>
                  <a:srgbClr val="C00000"/>
                </a:solidFill>
                <a:effectLst/>
                <a:latin typeface="PBS Sans" panose="020B0503030404020204" pitchFamily="34" charset="0"/>
              </a:rPr>
              <a:t>Author &amp; Dir., Marr Sound Archives</a:t>
            </a:r>
          </a:p>
        </p:txBody>
      </p:sp>
      <p:sp>
        <p:nvSpPr>
          <p:cNvPr id="42" name="TextBox 41">
            <a:extLst>
              <a:ext uri="{FF2B5EF4-FFF2-40B4-BE49-F238E27FC236}">
                <a16:creationId xmlns:a16="http://schemas.microsoft.com/office/drawing/2014/main" id="{D42CF703-376F-9AF4-B084-D050C2464FF8}"/>
              </a:ext>
            </a:extLst>
          </p:cNvPr>
          <p:cNvSpPr txBox="1"/>
          <p:nvPr/>
        </p:nvSpPr>
        <p:spPr>
          <a:xfrm>
            <a:off x="9359309" y="3623497"/>
            <a:ext cx="1389477" cy="738664"/>
          </a:xfrm>
          <a:prstGeom prst="rect">
            <a:avLst/>
          </a:prstGeom>
          <a:noFill/>
        </p:spPr>
        <p:txBody>
          <a:bodyPr wrap="square" rtlCol="0">
            <a:spAutoFit/>
          </a:bodyPr>
          <a:lstStyle/>
          <a:p>
            <a:pPr algn="ctr"/>
            <a:r>
              <a:rPr lang="en-US" sz="1400" b="0" i="0" dirty="0">
                <a:solidFill>
                  <a:srgbClr val="C00000"/>
                </a:solidFill>
                <a:effectLst/>
                <a:latin typeface="PBS Sans" panose="020B0503030404020204" pitchFamily="34" charset="0"/>
              </a:rPr>
              <a:t>Owner &amp; President, Gates Bar-B-Q</a:t>
            </a:r>
          </a:p>
        </p:txBody>
      </p:sp>
      <p:sp>
        <p:nvSpPr>
          <p:cNvPr id="43" name="TextBox 42">
            <a:extLst>
              <a:ext uri="{FF2B5EF4-FFF2-40B4-BE49-F238E27FC236}">
                <a16:creationId xmlns:a16="http://schemas.microsoft.com/office/drawing/2014/main" id="{E7E0F8B3-E95E-BABB-BD22-AF35A0CB2310}"/>
              </a:ext>
            </a:extLst>
          </p:cNvPr>
          <p:cNvSpPr txBox="1"/>
          <p:nvPr/>
        </p:nvSpPr>
        <p:spPr>
          <a:xfrm>
            <a:off x="10775832" y="3725498"/>
            <a:ext cx="1286558" cy="1169551"/>
          </a:xfrm>
          <a:prstGeom prst="rect">
            <a:avLst/>
          </a:prstGeom>
          <a:noFill/>
        </p:spPr>
        <p:txBody>
          <a:bodyPr wrap="square" rtlCol="0">
            <a:spAutoFit/>
          </a:bodyPr>
          <a:lstStyle/>
          <a:p>
            <a:pPr algn="ctr"/>
            <a:r>
              <a:rPr lang="en-US" sz="1400" b="0" i="0" dirty="0">
                <a:solidFill>
                  <a:srgbClr val="C00000"/>
                </a:solidFill>
                <a:effectLst/>
                <a:latin typeface="PBS Sans" panose="020B0503030404020204" pitchFamily="34" charset="0"/>
              </a:rPr>
              <a:t>Docent &amp; Volunteer Manager, American Jazz Museum</a:t>
            </a:r>
          </a:p>
        </p:txBody>
      </p:sp>
    </p:spTree>
    <p:extLst>
      <p:ext uri="{BB962C8B-B14F-4D97-AF65-F5344CB8AC3E}">
        <p14:creationId xmlns:p14="http://schemas.microsoft.com/office/powerpoint/2010/main" val="4179542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white paper&#10;&#10;Description automatically generated">
            <a:extLst>
              <a:ext uri="{FF2B5EF4-FFF2-40B4-BE49-F238E27FC236}">
                <a16:creationId xmlns:a16="http://schemas.microsoft.com/office/drawing/2014/main" id="{EC8E4701-4461-603A-DD9A-A029335A0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1878702" y="5840797"/>
            <a:ext cx="8434595" cy="584775"/>
          </a:xfrm>
          <a:prstGeom prst="rect">
            <a:avLst/>
          </a:prstGeom>
          <a:noFill/>
        </p:spPr>
        <p:txBody>
          <a:bodyPr wrap="square" rtlCol="0">
            <a:spAutoFit/>
          </a:bodyPr>
          <a:lstStyle/>
          <a:p>
            <a:pPr algn="ctr"/>
            <a:r>
              <a:rPr lang="en-US" sz="3200" b="0" i="0" dirty="0">
                <a:solidFill>
                  <a:srgbClr val="C00000"/>
                </a:solidFill>
                <a:effectLst/>
                <a:latin typeface="Calisto MT" panose="02040603050505030304" pitchFamily="18" charset="0"/>
              </a:rPr>
              <a:t>Voices From the Heard Museum in Phoenix</a:t>
            </a:r>
            <a:endParaRPr lang="en-US" sz="2800" dirty="0">
              <a:solidFill>
                <a:srgbClr val="C00000"/>
              </a:solidFill>
              <a:latin typeface="PBS Sans" panose="020B0503030404020204" pitchFamily="34" charset="0"/>
            </a:endParaRPr>
          </a:p>
        </p:txBody>
      </p:sp>
      <p:sp>
        <p:nvSpPr>
          <p:cNvPr id="9" name="TextBox 8">
            <a:extLst>
              <a:ext uri="{FF2B5EF4-FFF2-40B4-BE49-F238E27FC236}">
                <a16:creationId xmlns:a16="http://schemas.microsoft.com/office/drawing/2014/main" id="{60571E9A-5A81-D817-5E59-6798215E5BAF}"/>
              </a:ext>
            </a:extLst>
          </p:cNvPr>
          <p:cNvSpPr txBox="1"/>
          <p:nvPr/>
        </p:nvSpPr>
        <p:spPr>
          <a:xfrm>
            <a:off x="2333739" y="6313804"/>
            <a:ext cx="7524520" cy="369332"/>
          </a:xfrm>
          <a:prstGeom prst="rect">
            <a:avLst/>
          </a:prstGeom>
          <a:noFill/>
        </p:spPr>
        <p:txBody>
          <a:bodyPr wrap="square" rtlCol="0">
            <a:spAutoFit/>
          </a:bodyPr>
          <a:lstStyle/>
          <a:p>
            <a:pPr algn="ctr"/>
            <a:r>
              <a:rPr lang="en-US" dirty="0">
                <a:solidFill>
                  <a:schemeClr val="accent1">
                    <a:lumMod val="50000"/>
                  </a:schemeClr>
                </a:solidFill>
                <a:latin typeface="PBS Sans" panose="020B0503030404020204" pitchFamily="34" charset="0"/>
              </a:rPr>
              <a:t>Stories of First Americans</a:t>
            </a:r>
          </a:p>
        </p:txBody>
      </p:sp>
      <p:pic>
        <p:nvPicPr>
          <p:cNvPr id="8" name="Picture 7" descr="A close-up of a sign&#10;&#10;Description automatically generated">
            <a:extLst>
              <a:ext uri="{FF2B5EF4-FFF2-40B4-BE49-F238E27FC236}">
                <a16:creationId xmlns:a16="http://schemas.microsoft.com/office/drawing/2014/main" id="{1D2A87AB-9039-A2A8-B55D-61CC2B11C5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69" y="1728279"/>
            <a:ext cx="6335924" cy="3563957"/>
          </a:xfrm>
          <a:prstGeom prst="rect">
            <a:avLst/>
          </a:prstGeom>
        </p:spPr>
      </p:pic>
      <p:sp>
        <p:nvSpPr>
          <p:cNvPr id="17" name="TextBox 16">
            <a:extLst>
              <a:ext uri="{FF2B5EF4-FFF2-40B4-BE49-F238E27FC236}">
                <a16:creationId xmlns:a16="http://schemas.microsoft.com/office/drawing/2014/main" id="{BC433DD2-5C22-AC2E-37DF-65D65E5A047B}"/>
              </a:ext>
            </a:extLst>
          </p:cNvPr>
          <p:cNvSpPr txBox="1"/>
          <p:nvPr/>
        </p:nvSpPr>
        <p:spPr>
          <a:xfrm>
            <a:off x="6909332" y="1265155"/>
            <a:ext cx="4916277" cy="3372911"/>
          </a:xfrm>
          <a:prstGeom prst="rect">
            <a:avLst/>
          </a:prstGeom>
          <a:noFill/>
        </p:spPr>
        <p:txBody>
          <a:bodyPr wrap="square">
            <a:spAutoFit/>
          </a:bodyPr>
          <a:lstStyle/>
          <a:p>
            <a:pPr>
              <a:lnSpc>
                <a:spcPct val="150000"/>
              </a:lnSpc>
            </a:pPr>
            <a:r>
              <a:rPr lang="en-US" dirty="0">
                <a:latin typeface="PBS Sans" panose="020B0503030404020204" pitchFamily="34" charset="0"/>
              </a:rPr>
              <a:t>This episode celebrates Native American history, culture, and present-day policy, with a focus on amplifying under heard stories. It explores Indigenous stories of arts, culture, and sports, Native American citizenship and tribal sovereignty, and the changing (and important) place of Native Americans in history.</a:t>
            </a:r>
          </a:p>
        </p:txBody>
      </p:sp>
    </p:spTree>
    <p:extLst>
      <p:ext uri="{BB962C8B-B14F-4D97-AF65-F5344CB8AC3E}">
        <p14:creationId xmlns:p14="http://schemas.microsoft.com/office/powerpoint/2010/main" val="495652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white paper&#10;&#10;Description automatically generated">
            <a:extLst>
              <a:ext uri="{FF2B5EF4-FFF2-40B4-BE49-F238E27FC236}">
                <a16:creationId xmlns:a16="http://schemas.microsoft.com/office/drawing/2014/main" id="{EC8E4701-4461-603A-DD9A-A029335A0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1878702" y="5840797"/>
            <a:ext cx="8434595" cy="584775"/>
          </a:xfrm>
          <a:prstGeom prst="rect">
            <a:avLst/>
          </a:prstGeom>
          <a:noFill/>
        </p:spPr>
        <p:txBody>
          <a:bodyPr wrap="square" rtlCol="0">
            <a:spAutoFit/>
          </a:bodyPr>
          <a:lstStyle/>
          <a:p>
            <a:pPr algn="ctr"/>
            <a:r>
              <a:rPr lang="en-US" sz="3200" dirty="0">
                <a:solidFill>
                  <a:srgbClr val="C00000"/>
                </a:solidFill>
                <a:latin typeface="Calisto MT" panose="02040603050505030304" pitchFamily="18" charset="0"/>
              </a:rPr>
              <a:t>Voices From the Heard Museum in Phoenix</a:t>
            </a:r>
            <a:endParaRPr lang="en-US" sz="2800" dirty="0">
              <a:solidFill>
                <a:srgbClr val="C00000"/>
              </a:solidFill>
              <a:latin typeface="PBS Sans" panose="020B0503030404020204" pitchFamily="34" charset="0"/>
            </a:endParaRPr>
          </a:p>
        </p:txBody>
      </p:sp>
      <p:sp>
        <p:nvSpPr>
          <p:cNvPr id="9" name="TextBox 8">
            <a:extLst>
              <a:ext uri="{FF2B5EF4-FFF2-40B4-BE49-F238E27FC236}">
                <a16:creationId xmlns:a16="http://schemas.microsoft.com/office/drawing/2014/main" id="{60571E9A-5A81-D817-5E59-6798215E5BAF}"/>
              </a:ext>
            </a:extLst>
          </p:cNvPr>
          <p:cNvSpPr txBox="1"/>
          <p:nvPr/>
        </p:nvSpPr>
        <p:spPr>
          <a:xfrm>
            <a:off x="2333739" y="6313804"/>
            <a:ext cx="7524520" cy="369332"/>
          </a:xfrm>
          <a:prstGeom prst="rect">
            <a:avLst/>
          </a:prstGeom>
          <a:noFill/>
        </p:spPr>
        <p:txBody>
          <a:bodyPr wrap="square" rtlCol="0">
            <a:spAutoFit/>
          </a:bodyPr>
          <a:lstStyle/>
          <a:p>
            <a:pPr algn="ctr"/>
            <a:r>
              <a:rPr lang="en-US" dirty="0">
                <a:solidFill>
                  <a:schemeClr val="accent1">
                    <a:lumMod val="50000"/>
                  </a:schemeClr>
                </a:solidFill>
                <a:latin typeface="PBS Sans" panose="020B0503030404020204" pitchFamily="34" charset="0"/>
              </a:rPr>
              <a:t>Stories of First Americans</a:t>
            </a:r>
          </a:p>
        </p:txBody>
      </p:sp>
      <p:pic>
        <p:nvPicPr>
          <p:cNvPr id="5" name="Picture 4" descr="A person in a suit and tie&#10;&#10;Description automatically generated">
            <a:extLst>
              <a:ext uri="{FF2B5EF4-FFF2-40B4-BE49-F238E27FC236}">
                <a16:creationId xmlns:a16="http://schemas.microsoft.com/office/drawing/2014/main" id="{19343A0B-BB50-AF93-E851-A39BEB2EB0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4035" y="1410036"/>
            <a:ext cx="1598823" cy="2131764"/>
          </a:xfrm>
          <a:prstGeom prst="rect">
            <a:avLst/>
          </a:prstGeom>
        </p:spPr>
      </p:pic>
      <p:pic>
        <p:nvPicPr>
          <p:cNvPr id="13" name="Picture 12" descr="A person in a suit smiling">
            <a:extLst>
              <a:ext uri="{FF2B5EF4-FFF2-40B4-BE49-F238E27FC236}">
                <a16:creationId xmlns:a16="http://schemas.microsoft.com/office/drawing/2014/main" id="{3351F4F3-6F07-5678-B40D-81A5F4D57BBD}"/>
              </a:ext>
            </a:extLst>
          </p:cNvPr>
          <p:cNvPicPr>
            <a:picLocks noChangeAspect="1"/>
          </p:cNvPicPr>
          <p:nvPr/>
        </p:nvPicPr>
        <p:blipFill rotWithShape="1">
          <a:blip r:embed="rId8">
            <a:extLst>
              <a:ext uri="{28A0092B-C50C-407E-A947-70E740481C1C}">
                <a14:useLocalDpi xmlns:a14="http://schemas.microsoft.com/office/drawing/2010/main" val="0"/>
              </a:ext>
            </a:extLst>
          </a:blip>
          <a:srcRect l="22716" r="23281"/>
          <a:stretch/>
        </p:blipFill>
        <p:spPr>
          <a:xfrm>
            <a:off x="9858259" y="1410036"/>
            <a:ext cx="1726488" cy="2131764"/>
          </a:xfrm>
          <a:prstGeom prst="rect">
            <a:avLst/>
          </a:prstGeom>
        </p:spPr>
      </p:pic>
      <p:pic>
        <p:nvPicPr>
          <p:cNvPr id="18" name="Picture 17" descr="A person with braided hair wearing glasses">
            <a:extLst>
              <a:ext uri="{FF2B5EF4-FFF2-40B4-BE49-F238E27FC236}">
                <a16:creationId xmlns:a16="http://schemas.microsoft.com/office/drawing/2014/main" id="{1B921B45-8112-C937-EA5B-0AD80DBDD49F}"/>
              </a:ext>
            </a:extLst>
          </p:cNvPr>
          <p:cNvPicPr>
            <a:picLocks noChangeAspect="1"/>
          </p:cNvPicPr>
          <p:nvPr/>
        </p:nvPicPr>
        <p:blipFill rotWithShape="1">
          <a:blip r:embed="rId9">
            <a:extLst>
              <a:ext uri="{28A0092B-C50C-407E-A947-70E740481C1C}">
                <a14:useLocalDpi xmlns:a14="http://schemas.microsoft.com/office/drawing/2010/main" val="0"/>
              </a:ext>
            </a:extLst>
          </a:blip>
          <a:srcRect l="20314" r="10716"/>
          <a:stretch/>
        </p:blipFill>
        <p:spPr>
          <a:xfrm>
            <a:off x="6613765" y="1412204"/>
            <a:ext cx="1843587" cy="2129596"/>
          </a:xfrm>
          <a:prstGeom prst="rect">
            <a:avLst/>
          </a:prstGeom>
        </p:spPr>
      </p:pic>
      <p:pic>
        <p:nvPicPr>
          <p:cNvPr id="20" name="Picture 19" descr="A person in a suit and tie&#10;&#10;Description automatically generated">
            <a:extLst>
              <a:ext uri="{FF2B5EF4-FFF2-40B4-BE49-F238E27FC236}">
                <a16:creationId xmlns:a16="http://schemas.microsoft.com/office/drawing/2014/main" id="{482E82D0-C4F9-6613-581A-475434370C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2884" y="1410036"/>
            <a:ext cx="1682643" cy="2103304"/>
          </a:xfrm>
          <a:prstGeom prst="rect">
            <a:avLst/>
          </a:prstGeom>
        </p:spPr>
      </p:pic>
      <p:sp>
        <p:nvSpPr>
          <p:cNvPr id="23" name="TextBox 22">
            <a:extLst>
              <a:ext uri="{FF2B5EF4-FFF2-40B4-BE49-F238E27FC236}">
                <a16:creationId xmlns:a16="http://schemas.microsoft.com/office/drawing/2014/main" id="{CC46DA94-648F-1C93-656E-71F430512D79}"/>
              </a:ext>
            </a:extLst>
          </p:cNvPr>
          <p:cNvSpPr txBox="1"/>
          <p:nvPr/>
        </p:nvSpPr>
        <p:spPr>
          <a:xfrm>
            <a:off x="475471" y="3637409"/>
            <a:ext cx="1957467" cy="400110"/>
          </a:xfrm>
          <a:prstGeom prst="rect">
            <a:avLst/>
          </a:prstGeom>
          <a:noFill/>
        </p:spPr>
        <p:txBody>
          <a:bodyPr wrap="square" rtlCol="0">
            <a:spAutoFit/>
          </a:bodyPr>
          <a:lstStyle/>
          <a:p>
            <a:pPr algn="ctr"/>
            <a:r>
              <a:rPr lang="en-US" sz="2000" dirty="0">
                <a:solidFill>
                  <a:schemeClr val="accent1">
                    <a:lumMod val="50000"/>
                  </a:schemeClr>
                </a:solidFill>
                <a:latin typeface="Calisto MT" panose="02040603050505030304" pitchFamily="18" charset="0"/>
              </a:rPr>
              <a:t>Crosby Kemper</a:t>
            </a:r>
          </a:p>
        </p:txBody>
      </p:sp>
      <p:sp>
        <p:nvSpPr>
          <p:cNvPr id="24" name="TextBox 23">
            <a:extLst>
              <a:ext uri="{FF2B5EF4-FFF2-40B4-BE49-F238E27FC236}">
                <a16:creationId xmlns:a16="http://schemas.microsoft.com/office/drawing/2014/main" id="{B61F2F17-2999-29A0-8890-D8FB8BE5A790}"/>
              </a:ext>
            </a:extLst>
          </p:cNvPr>
          <p:cNvSpPr txBox="1"/>
          <p:nvPr/>
        </p:nvSpPr>
        <p:spPr>
          <a:xfrm>
            <a:off x="9640141" y="3614697"/>
            <a:ext cx="2162724" cy="400110"/>
          </a:xfrm>
          <a:prstGeom prst="rect">
            <a:avLst/>
          </a:prstGeom>
          <a:noFill/>
        </p:spPr>
        <p:txBody>
          <a:bodyPr wrap="square" rtlCol="0">
            <a:spAutoFit/>
          </a:bodyPr>
          <a:lstStyle/>
          <a:p>
            <a:pPr algn="ctr"/>
            <a:r>
              <a:rPr lang="en-US" sz="2000" dirty="0">
                <a:solidFill>
                  <a:schemeClr val="accent1">
                    <a:lumMod val="50000"/>
                  </a:schemeClr>
                </a:solidFill>
                <a:latin typeface="Calisto MT" panose="02040603050505030304" pitchFamily="18" charset="0"/>
              </a:rPr>
              <a:t>Philip J. Deloria</a:t>
            </a:r>
          </a:p>
        </p:txBody>
      </p:sp>
      <p:sp>
        <p:nvSpPr>
          <p:cNvPr id="25" name="TextBox 24">
            <a:extLst>
              <a:ext uri="{FF2B5EF4-FFF2-40B4-BE49-F238E27FC236}">
                <a16:creationId xmlns:a16="http://schemas.microsoft.com/office/drawing/2014/main" id="{47AE081F-4E01-D230-0852-EC91A234CAD3}"/>
              </a:ext>
            </a:extLst>
          </p:cNvPr>
          <p:cNvSpPr txBox="1"/>
          <p:nvPr/>
        </p:nvSpPr>
        <p:spPr>
          <a:xfrm>
            <a:off x="6214452" y="3617912"/>
            <a:ext cx="2642211" cy="400110"/>
          </a:xfrm>
          <a:prstGeom prst="rect">
            <a:avLst/>
          </a:prstGeom>
          <a:noFill/>
        </p:spPr>
        <p:txBody>
          <a:bodyPr wrap="square" rtlCol="0">
            <a:spAutoFit/>
          </a:bodyPr>
          <a:lstStyle/>
          <a:p>
            <a:pPr algn="ctr"/>
            <a:r>
              <a:rPr lang="en-US" sz="2000" dirty="0">
                <a:solidFill>
                  <a:schemeClr val="accent1">
                    <a:lumMod val="50000"/>
                  </a:schemeClr>
                </a:solidFill>
                <a:latin typeface="Calisto MT" panose="02040603050505030304" pitchFamily="18" charset="0"/>
              </a:rPr>
              <a:t>Walter Echo-Hawk</a:t>
            </a:r>
          </a:p>
        </p:txBody>
      </p:sp>
      <p:sp>
        <p:nvSpPr>
          <p:cNvPr id="26" name="TextBox 25">
            <a:extLst>
              <a:ext uri="{FF2B5EF4-FFF2-40B4-BE49-F238E27FC236}">
                <a16:creationId xmlns:a16="http://schemas.microsoft.com/office/drawing/2014/main" id="{6E639087-2549-98FB-A5AD-0C0EE971B07D}"/>
              </a:ext>
            </a:extLst>
          </p:cNvPr>
          <p:cNvSpPr txBox="1"/>
          <p:nvPr/>
        </p:nvSpPr>
        <p:spPr>
          <a:xfrm>
            <a:off x="3094043" y="3635011"/>
            <a:ext cx="2642210" cy="400110"/>
          </a:xfrm>
          <a:prstGeom prst="rect">
            <a:avLst/>
          </a:prstGeom>
          <a:noFill/>
        </p:spPr>
        <p:txBody>
          <a:bodyPr wrap="square" rtlCol="0">
            <a:spAutoFit/>
          </a:bodyPr>
          <a:lstStyle/>
          <a:p>
            <a:pPr algn="ctr"/>
            <a:r>
              <a:rPr lang="en-US" sz="2000" dirty="0">
                <a:solidFill>
                  <a:schemeClr val="accent1">
                    <a:lumMod val="50000"/>
                  </a:schemeClr>
                </a:solidFill>
                <a:latin typeface="Calisto MT" panose="02040603050505030304" pitchFamily="18" charset="0"/>
              </a:rPr>
              <a:t>David M. Roche</a:t>
            </a:r>
          </a:p>
        </p:txBody>
      </p:sp>
      <p:sp>
        <p:nvSpPr>
          <p:cNvPr id="28" name="TextBox 27">
            <a:extLst>
              <a:ext uri="{FF2B5EF4-FFF2-40B4-BE49-F238E27FC236}">
                <a16:creationId xmlns:a16="http://schemas.microsoft.com/office/drawing/2014/main" id="{E8D63119-C317-CF60-46B6-4A44F1C8EACE}"/>
              </a:ext>
            </a:extLst>
          </p:cNvPr>
          <p:cNvSpPr txBox="1"/>
          <p:nvPr/>
        </p:nvSpPr>
        <p:spPr>
          <a:xfrm>
            <a:off x="253389" y="4098818"/>
            <a:ext cx="2113536" cy="646331"/>
          </a:xfrm>
          <a:prstGeom prst="rect">
            <a:avLst/>
          </a:prstGeom>
          <a:noFill/>
        </p:spPr>
        <p:txBody>
          <a:bodyPr wrap="square">
            <a:spAutoFit/>
          </a:bodyPr>
          <a:lstStyle/>
          <a:p>
            <a:pPr algn="ctr"/>
            <a:r>
              <a:rPr lang="en-US" b="0" i="0" dirty="0">
                <a:solidFill>
                  <a:srgbClr val="C00000"/>
                </a:solidFill>
                <a:effectLst/>
                <a:latin typeface="PBS Sans" panose="020B0503030404020204" pitchFamily="34" charset="0"/>
              </a:rPr>
              <a:t> Former Director, </a:t>
            </a:r>
          </a:p>
          <a:p>
            <a:pPr algn="ctr"/>
            <a:r>
              <a:rPr lang="en-US" b="0" i="0" dirty="0">
                <a:solidFill>
                  <a:srgbClr val="C00000"/>
                </a:solidFill>
                <a:effectLst/>
                <a:latin typeface="PBS Sans" panose="020B0503030404020204" pitchFamily="34" charset="0"/>
              </a:rPr>
              <a:t>IMLS</a:t>
            </a:r>
          </a:p>
        </p:txBody>
      </p:sp>
      <p:sp>
        <p:nvSpPr>
          <p:cNvPr id="29" name="TextBox 28">
            <a:extLst>
              <a:ext uri="{FF2B5EF4-FFF2-40B4-BE49-F238E27FC236}">
                <a16:creationId xmlns:a16="http://schemas.microsoft.com/office/drawing/2014/main" id="{ABB9DA37-9059-0E39-99D9-2A87E632F869}"/>
              </a:ext>
            </a:extLst>
          </p:cNvPr>
          <p:cNvSpPr txBox="1"/>
          <p:nvPr/>
        </p:nvSpPr>
        <p:spPr>
          <a:xfrm>
            <a:off x="9581803" y="4011946"/>
            <a:ext cx="2356808" cy="830997"/>
          </a:xfrm>
          <a:prstGeom prst="rect">
            <a:avLst/>
          </a:prstGeom>
          <a:noFill/>
        </p:spPr>
        <p:txBody>
          <a:bodyPr wrap="square">
            <a:spAutoFit/>
          </a:bodyPr>
          <a:lstStyle/>
          <a:p>
            <a:pPr algn="ctr"/>
            <a:r>
              <a:rPr lang="en-US" sz="1600" dirty="0">
                <a:solidFill>
                  <a:srgbClr val="C00000"/>
                </a:solidFill>
                <a:latin typeface="PBS Sans" panose="020B0503030404020204" pitchFamily="34" charset="0"/>
              </a:rPr>
              <a:t>Professor of History, Harvard University,</a:t>
            </a:r>
          </a:p>
          <a:p>
            <a:pPr algn="ctr"/>
            <a:r>
              <a:rPr lang="en-US" sz="1600" dirty="0">
                <a:solidFill>
                  <a:srgbClr val="C00000"/>
                </a:solidFill>
                <a:latin typeface="PBS Sans" panose="020B0503030404020204" pitchFamily="34" charset="0"/>
              </a:rPr>
              <a:t> Author</a:t>
            </a:r>
            <a:endParaRPr lang="en-US" sz="1600" b="0" i="0" dirty="0">
              <a:solidFill>
                <a:srgbClr val="C00000"/>
              </a:solidFill>
              <a:effectLst/>
              <a:latin typeface="PBS Sans" panose="020B0503030404020204" pitchFamily="34" charset="0"/>
            </a:endParaRPr>
          </a:p>
        </p:txBody>
      </p:sp>
      <p:sp>
        <p:nvSpPr>
          <p:cNvPr id="30" name="TextBox 29">
            <a:extLst>
              <a:ext uri="{FF2B5EF4-FFF2-40B4-BE49-F238E27FC236}">
                <a16:creationId xmlns:a16="http://schemas.microsoft.com/office/drawing/2014/main" id="{76F99932-788E-EE4F-1AD4-0A15F0E0A8F7}"/>
              </a:ext>
            </a:extLst>
          </p:cNvPr>
          <p:cNvSpPr txBox="1"/>
          <p:nvPr/>
        </p:nvSpPr>
        <p:spPr>
          <a:xfrm>
            <a:off x="6459418" y="4095619"/>
            <a:ext cx="2227382" cy="1169551"/>
          </a:xfrm>
          <a:prstGeom prst="rect">
            <a:avLst/>
          </a:prstGeom>
          <a:noFill/>
        </p:spPr>
        <p:txBody>
          <a:bodyPr wrap="square">
            <a:spAutoFit/>
          </a:bodyPr>
          <a:lstStyle/>
          <a:p>
            <a:pPr algn="ctr"/>
            <a:r>
              <a:rPr lang="en-US" sz="1400" dirty="0">
                <a:solidFill>
                  <a:srgbClr val="C00000"/>
                </a:solidFill>
                <a:latin typeface="PBS Sans" panose="020B0503030404020204" pitchFamily="34" charset="0"/>
              </a:rPr>
              <a:t>Past President, Pawnee Nation Business Council (2020-2023), </a:t>
            </a:r>
          </a:p>
          <a:p>
            <a:pPr algn="ctr"/>
            <a:r>
              <a:rPr lang="en-US" sz="1400" dirty="0">
                <a:solidFill>
                  <a:srgbClr val="C00000"/>
                </a:solidFill>
                <a:latin typeface="PBS Sans" panose="020B0503030404020204" pitchFamily="34" charset="0"/>
              </a:rPr>
              <a:t>author, attorney, jurist, and legal scholar</a:t>
            </a:r>
            <a:endParaRPr lang="en-US" sz="1400" b="0" i="0" dirty="0">
              <a:solidFill>
                <a:srgbClr val="C00000"/>
              </a:solidFill>
              <a:effectLst/>
              <a:latin typeface="PBS Sans" panose="020B0503030404020204" pitchFamily="34" charset="0"/>
            </a:endParaRPr>
          </a:p>
        </p:txBody>
      </p:sp>
      <p:sp>
        <p:nvSpPr>
          <p:cNvPr id="31" name="TextBox 30">
            <a:extLst>
              <a:ext uri="{FF2B5EF4-FFF2-40B4-BE49-F238E27FC236}">
                <a16:creationId xmlns:a16="http://schemas.microsoft.com/office/drawing/2014/main" id="{F8A9EB17-62FF-5067-4A1F-AA32263BEEFE}"/>
              </a:ext>
            </a:extLst>
          </p:cNvPr>
          <p:cNvSpPr txBox="1"/>
          <p:nvPr/>
        </p:nvSpPr>
        <p:spPr>
          <a:xfrm>
            <a:off x="3299755" y="4095619"/>
            <a:ext cx="2227382" cy="646331"/>
          </a:xfrm>
          <a:prstGeom prst="rect">
            <a:avLst/>
          </a:prstGeom>
          <a:noFill/>
        </p:spPr>
        <p:txBody>
          <a:bodyPr wrap="square">
            <a:spAutoFit/>
          </a:bodyPr>
          <a:lstStyle/>
          <a:p>
            <a:pPr algn="ctr"/>
            <a:r>
              <a:rPr lang="en-US" b="0" i="0" dirty="0">
                <a:solidFill>
                  <a:srgbClr val="C00000"/>
                </a:solidFill>
                <a:effectLst/>
                <a:latin typeface="PBS Sans" panose="020B0503030404020204" pitchFamily="34" charset="0"/>
              </a:rPr>
              <a:t>Director and CEO, The Heard Museum</a:t>
            </a:r>
          </a:p>
        </p:txBody>
      </p:sp>
    </p:spTree>
    <p:extLst>
      <p:ext uri="{BB962C8B-B14F-4D97-AF65-F5344CB8AC3E}">
        <p14:creationId xmlns:p14="http://schemas.microsoft.com/office/powerpoint/2010/main" val="341637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white paper&#10;&#10;Description automatically generated">
            <a:extLst>
              <a:ext uri="{FF2B5EF4-FFF2-40B4-BE49-F238E27FC236}">
                <a16:creationId xmlns:a16="http://schemas.microsoft.com/office/drawing/2014/main" id="{EC8E4701-4461-603A-DD9A-A029335A0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1878702" y="5840797"/>
            <a:ext cx="8434595" cy="461665"/>
          </a:xfrm>
          <a:prstGeom prst="rect">
            <a:avLst/>
          </a:prstGeom>
          <a:noFill/>
        </p:spPr>
        <p:txBody>
          <a:bodyPr wrap="square" rtlCol="0">
            <a:spAutoFit/>
          </a:bodyPr>
          <a:lstStyle/>
          <a:p>
            <a:pPr algn="ctr"/>
            <a:r>
              <a:rPr lang="en-US" sz="2400" b="0" i="0" dirty="0">
                <a:solidFill>
                  <a:srgbClr val="C00000"/>
                </a:solidFill>
                <a:effectLst/>
                <a:latin typeface="Calisto MT" panose="02040603050505030304" pitchFamily="18" charset="0"/>
              </a:rPr>
              <a:t>Uncovering African American Family Stories and Genealogy</a:t>
            </a:r>
            <a:endParaRPr lang="en-US" sz="2400" dirty="0">
              <a:solidFill>
                <a:srgbClr val="C00000"/>
              </a:solidFill>
              <a:latin typeface="PBS Sans" panose="020B0503030404020204" pitchFamily="34" charset="0"/>
            </a:endParaRPr>
          </a:p>
        </p:txBody>
      </p:sp>
      <p:sp>
        <p:nvSpPr>
          <p:cNvPr id="9" name="TextBox 8">
            <a:extLst>
              <a:ext uri="{FF2B5EF4-FFF2-40B4-BE49-F238E27FC236}">
                <a16:creationId xmlns:a16="http://schemas.microsoft.com/office/drawing/2014/main" id="{60571E9A-5A81-D817-5E59-6798215E5BAF}"/>
              </a:ext>
            </a:extLst>
          </p:cNvPr>
          <p:cNvSpPr txBox="1"/>
          <p:nvPr/>
        </p:nvSpPr>
        <p:spPr>
          <a:xfrm>
            <a:off x="2333739" y="6313804"/>
            <a:ext cx="7524520" cy="646331"/>
          </a:xfrm>
          <a:prstGeom prst="rect">
            <a:avLst/>
          </a:prstGeom>
          <a:noFill/>
        </p:spPr>
        <p:txBody>
          <a:bodyPr wrap="square" rtlCol="0">
            <a:spAutoFit/>
          </a:bodyPr>
          <a:lstStyle/>
          <a:p>
            <a:pPr algn="ctr"/>
            <a:r>
              <a:rPr lang="en-US" dirty="0">
                <a:solidFill>
                  <a:schemeClr val="accent1">
                    <a:lumMod val="50000"/>
                  </a:schemeClr>
                </a:solidFill>
                <a:latin typeface="PBS Sans" panose="020B0503030404020204" pitchFamily="34" charset="0"/>
              </a:rPr>
              <a:t>Visiting the International African American Museum and Exploring Connections</a:t>
            </a:r>
          </a:p>
        </p:txBody>
      </p:sp>
      <p:pic>
        <p:nvPicPr>
          <p:cNvPr id="8" name="Picture 7" descr="A close up of a book&#10;&#10;Description automatically generated">
            <a:extLst>
              <a:ext uri="{FF2B5EF4-FFF2-40B4-BE49-F238E27FC236}">
                <a16:creationId xmlns:a16="http://schemas.microsoft.com/office/drawing/2014/main" id="{96A030D3-F9EE-D3FB-2B9D-82395BEF14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391" y="1810669"/>
            <a:ext cx="6445584" cy="3625641"/>
          </a:xfrm>
          <a:prstGeom prst="rect">
            <a:avLst/>
          </a:prstGeom>
        </p:spPr>
      </p:pic>
      <p:sp>
        <p:nvSpPr>
          <p:cNvPr id="15" name="TextBox 14">
            <a:extLst>
              <a:ext uri="{FF2B5EF4-FFF2-40B4-BE49-F238E27FC236}">
                <a16:creationId xmlns:a16="http://schemas.microsoft.com/office/drawing/2014/main" id="{DE8411BB-08EB-FFF9-28B8-47DAA9944F57}"/>
              </a:ext>
            </a:extLst>
          </p:cNvPr>
          <p:cNvSpPr txBox="1"/>
          <p:nvPr/>
        </p:nvSpPr>
        <p:spPr>
          <a:xfrm>
            <a:off x="7371359" y="1784733"/>
            <a:ext cx="4409501" cy="3416320"/>
          </a:xfrm>
          <a:prstGeom prst="rect">
            <a:avLst/>
          </a:prstGeom>
          <a:noFill/>
        </p:spPr>
        <p:txBody>
          <a:bodyPr wrap="square">
            <a:spAutoFit/>
          </a:bodyPr>
          <a:lstStyle/>
          <a:p>
            <a:pPr algn="l"/>
            <a:r>
              <a:rPr lang="en-US" b="0" i="0" dirty="0">
                <a:solidFill>
                  <a:srgbClr val="333333"/>
                </a:solidFill>
                <a:effectLst/>
                <a:latin typeface="-apple-system"/>
              </a:rPr>
              <a:t>Uncovering African American Stories and Genealogy: Visiting the International African American Museum and Exploring Connections, Celebrates lesser-known stories of African Americans, and explores Charleston-based International African American Museum and the Center for Family History at IAAM. Librarian and scholar, </a:t>
            </a:r>
            <a:r>
              <a:rPr lang="en-US" b="1" i="0" dirty="0" err="1">
                <a:solidFill>
                  <a:srgbClr val="333333"/>
                </a:solidFill>
                <a:effectLst/>
                <a:latin typeface="-apple-system"/>
              </a:rPr>
              <a:t>LaVerne</a:t>
            </a:r>
            <a:r>
              <a:rPr lang="en-US" b="1" i="0" dirty="0">
                <a:solidFill>
                  <a:srgbClr val="333333"/>
                </a:solidFill>
                <a:effectLst/>
                <a:latin typeface="-apple-system"/>
              </a:rPr>
              <a:t> Gray, Ph.D.</a:t>
            </a:r>
            <a:r>
              <a:rPr lang="en-US" b="0" i="0" dirty="0">
                <a:solidFill>
                  <a:srgbClr val="333333"/>
                </a:solidFill>
                <a:effectLst/>
                <a:latin typeface="-apple-system"/>
              </a:rPr>
              <a:t> discusses her important work investigating African American connections and collectives that bring people together.</a:t>
            </a:r>
          </a:p>
        </p:txBody>
      </p:sp>
    </p:spTree>
    <p:extLst>
      <p:ext uri="{BB962C8B-B14F-4D97-AF65-F5344CB8AC3E}">
        <p14:creationId xmlns:p14="http://schemas.microsoft.com/office/powerpoint/2010/main" val="1780362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white paper&#10;&#10;Description automatically generated">
            <a:extLst>
              <a:ext uri="{FF2B5EF4-FFF2-40B4-BE49-F238E27FC236}">
                <a16:creationId xmlns:a16="http://schemas.microsoft.com/office/drawing/2014/main" id="{EC8E4701-4461-603A-DD9A-A029335A0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1878702" y="5840797"/>
            <a:ext cx="8434595" cy="461665"/>
          </a:xfrm>
          <a:prstGeom prst="rect">
            <a:avLst/>
          </a:prstGeom>
          <a:noFill/>
        </p:spPr>
        <p:txBody>
          <a:bodyPr wrap="square" rtlCol="0">
            <a:spAutoFit/>
          </a:bodyPr>
          <a:lstStyle/>
          <a:p>
            <a:pPr algn="ctr"/>
            <a:r>
              <a:rPr lang="en-US" sz="2400" b="0" i="0" dirty="0">
                <a:solidFill>
                  <a:srgbClr val="C00000"/>
                </a:solidFill>
                <a:effectLst/>
                <a:latin typeface="Calisto MT" panose="02040603050505030304" pitchFamily="18" charset="0"/>
              </a:rPr>
              <a:t>Uncovering African American Family Stories and Genealogy</a:t>
            </a:r>
            <a:endParaRPr lang="en-US" sz="2400" dirty="0">
              <a:solidFill>
                <a:srgbClr val="C00000"/>
              </a:solidFill>
              <a:latin typeface="PBS Sans" panose="020B0503030404020204" pitchFamily="34" charset="0"/>
            </a:endParaRPr>
          </a:p>
        </p:txBody>
      </p:sp>
      <p:sp>
        <p:nvSpPr>
          <p:cNvPr id="9" name="TextBox 8">
            <a:extLst>
              <a:ext uri="{FF2B5EF4-FFF2-40B4-BE49-F238E27FC236}">
                <a16:creationId xmlns:a16="http://schemas.microsoft.com/office/drawing/2014/main" id="{60571E9A-5A81-D817-5E59-6798215E5BAF}"/>
              </a:ext>
            </a:extLst>
          </p:cNvPr>
          <p:cNvSpPr txBox="1"/>
          <p:nvPr/>
        </p:nvSpPr>
        <p:spPr>
          <a:xfrm>
            <a:off x="2333739" y="6313804"/>
            <a:ext cx="7524520" cy="646331"/>
          </a:xfrm>
          <a:prstGeom prst="rect">
            <a:avLst/>
          </a:prstGeom>
          <a:noFill/>
        </p:spPr>
        <p:txBody>
          <a:bodyPr wrap="square" rtlCol="0">
            <a:spAutoFit/>
          </a:bodyPr>
          <a:lstStyle/>
          <a:p>
            <a:pPr algn="ctr"/>
            <a:r>
              <a:rPr lang="en-US" dirty="0">
                <a:solidFill>
                  <a:schemeClr val="accent1">
                    <a:lumMod val="50000"/>
                  </a:schemeClr>
                </a:solidFill>
                <a:latin typeface="PBS Sans" panose="020B0503030404020204" pitchFamily="34" charset="0"/>
              </a:rPr>
              <a:t>Visiting the International African American Museum and Exploring Connections</a:t>
            </a:r>
          </a:p>
        </p:txBody>
      </p:sp>
      <p:pic>
        <p:nvPicPr>
          <p:cNvPr id="5" name="Picture 4" descr="A person in a suit and tie&#10;&#10;Description automatically generated">
            <a:extLst>
              <a:ext uri="{FF2B5EF4-FFF2-40B4-BE49-F238E27FC236}">
                <a16:creationId xmlns:a16="http://schemas.microsoft.com/office/drawing/2014/main" id="{6FE816B8-668A-1CC6-947E-19B15E7DA5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9653" y="1484301"/>
            <a:ext cx="1393321" cy="1741651"/>
          </a:xfrm>
          <a:prstGeom prst="rect">
            <a:avLst/>
          </a:prstGeom>
        </p:spPr>
      </p:pic>
      <p:pic>
        <p:nvPicPr>
          <p:cNvPr id="12" name="Picture 11" descr="A person sitting in front of a red door&#10;&#10;Description automatically generated">
            <a:extLst>
              <a:ext uri="{FF2B5EF4-FFF2-40B4-BE49-F238E27FC236}">
                <a16:creationId xmlns:a16="http://schemas.microsoft.com/office/drawing/2014/main" id="{C6C1BDF3-504C-7595-622B-32E379098A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23873" y="1484302"/>
            <a:ext cx="1414337" cy="1744349"/>
          </a:xfrm>
          <a:prstGeom prst="rect">
            <a:avLst/>
          </a:prstGeom>
        </p:spPr>
      </p:pic>
      <p:pic>
        <p:nvPicPr>
          <p:cNvPr id="15" name="Picture 14" descr="A person wearing glasses and a floral shirt&#10;&#10;Description automatically generated">
            <a:extLst>
              <a:ext uri="{FF2B5EF4-FFF2-40B4-BE49-F238E27FC236}">
                <a16:creationId xmlns:a16="http://schemas.microsoft.com/office/drawing/2014/main" id="{CF72D87F-EF1A-646C-0440-E429BDC730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2197" y="1484302"/>
            <a:ext cx="1161100" cy="1741651"/>
          </a:xfrm>
          <a:prstGeom prst="rect">
            <a:avLst/>
          </a:prstGeom>
        </p:spPr>
      </p:pic>
      <p:pic>
        <p:nvPicPr>
          <p:cNvPr id="18" name="Picture 17" descr="A person in glasses and a scarf&#10;&#10;Description automatically generated">
            <a:extLst>
              <a:ext uri="{FF2B5EF4-FFF2-40B4-BE49-F238E27FC236}">
                <a16:creationId xmlns:a16="http://schemas.microsoft.com/office/drawing/2014/main" id="{6CA720D4-0C0F-4B74-68AB-D1C1B03829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9311" y="1512683"/>
            <a:ext cx="1393321" cy="1741651"/>
          </a:xfrm>
          <a:prstGeom prst="rect">
            <a:avLst/>
          </a:prstGeom>
        </p:spPr>
      </p:pic>
      <p:pic>
        <p:nvPicPr>
          <p:cNvPr id="20" name="Picture 19" descr="A person in a suit and glasses smiling&#10;&#10;Description automatically generated">
            <a:extLst>
              <a:ext uri="{FF2B5EF4-FFF2-40B4-BE49-F238E27FC236}">
                <a16:creationId xmlns:a16="http://schemas.microsoft.com/office/drawing/2014/main" id="{F7F9C8BE-AC1E-BF2B-B7AA-5FE21AF8A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69475" y="1484301"/>
            <a:ext cx="1393321" cy="1741651"/>
          </a:xfrm>
          <a:prstGeom prst="rect">
            <a:avLst/>
          </a:prstGeom>
        </p:spPr>
      </p:pic>
      <p:pic>
        <p:nvPicPr>
          <p:cNvPr id="24" name="Picture 23" descr="A person leaning against a pillar">
            <a:extLst>
              <a:ext uri="{FF2B5EF4-FFF2-40B4-BE49-F238E27FC236}">
                <a16:creationId xmlns:a16="http://schemas.microsoft.com/office/drawing/2014/main" id="{9F1DE8BC-448E-9B9B-4014-EAE4974E8222}"/>
              </a:ext>
            </a:extLst>
          </p:cNvPr>
          <p:cNvPicPr>
            <a:picLocks noChangeAspect="1"/>
          </p:cNvPicPr>
          <p:nvPr/>
        </p:nvPicPr>
        <p:blipFill rotWithShape="1">
          <a:blip r:embed="rId12">
            <a:extLst>
              <a:ext uri="{28A0092B-C50C-407E-A947-70E740481C1C}">
                <a14:useLocalDpi xmlns:a14="http://schemas.microsoft.com/office/drawing/2010/main" val="0"/>
              </a:ext>
            </a:extLst>
          </a:blip>
          <a:srcRect l="34984" r="10878"/>
          <a:stretch/>
        </p:blipFill>
        <p:spPr>
          <a:xfrm>
            <a:off x="7371359" y="1512683"/>
            <a:ext cx="1414337" cy="1741651"/>
          </a:xfrm>
          <a:prstGeom prst="rect">
            <a:avLst/>
          </a:prstGeom>
        </p:spPr>
      </p:pic>
      <p:pic>
        <p:nvPicPr>
          <p:cNvPr id="26" name="Picture 25" descr="A person smiling at camera&#10;&#10;Description automatically generated">
            <a:extLst>
              <a:ext uri="{FF2B5EF4-FFF2-40B4-BE49-F238E27FC236}">
                <a16:creationId xmlns:a16="http://schemas.microsoft.com/office/drawing/2014/main" id="{80B5F096-411F-7377-CD46-9869FE1EC74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790" y="1489022"/>
            <a:ext cx="1389362" cy="1741650"/>
          </a:xfrm>
          <a:prstGeom prst="rect">
            <a:avLst/>
          </a:prstGeom>
        </p:spPr>
      </p:pic>
      <p:sp>
        <p:nvSpPr>
          <p:cNvPr id="28" name="TextBox 27">
            <a:extLst>
              <a:ext uri="{FF2B5EF4-FFF2-40B4-BE49-F238E27FC236}">
                <a16:creationId xmlns:a16="http://schemas.microsoft.com/office/drawing/2014/main" id="{C53C63B9-BDA8-FCF0-567D-5505A20C36BD}"/>
              </a:ext>
            </a:extLst>
          </p:cNvPr>
          <p:cNvSpPr txBox="1"/>
          <p:nvPr/>
        </p:nvSpPr>
        <p:spPr>
          <a:xfrm>
            <a:off x="153790" y="3304163"/>
            <a:ext cx="1389362" cy="523220"/>
          </a:xfrm>
          <a:prstGeom prst="rect">
            <a:avLst/>
          </a:prstGeom>
          <a:noFill/>
        </p:spPr>
        <p:txBody>
          <a:bodyPr wrap="square">
            <a:spAutoFit/>
          </a:bodyPr>
          <a:lstStyle/>
          <a:p>
            <a:pPr algn="ctr"/>
            <a:r>
              <a:rPr lang="en-US" sz="1400" dirty="0">
                <a:solidFill>
                  <a:schemeClr val="accent1">
                    <a:lumMod val="50000"/>
                  </a:schemeClr>
                </a:solidFill>
                <a:latin typeface="Calisto MT" panose="02040603050505030304" pitchFamily="18" charset="0"/>
              </a:rPr>
              <a:t>Heather-Marie</a:t>
            </a:r>
          </a:p>
          <a:p>
            <a:pPr algn="ctr"/>
            <a:r>
              <a:rPr lang="en-US" sz="1400" dirty="0" err="1">
                <a:solidFill>
                  <a:schemeClr val="accent1">
                    <a:lumMod val="50000"/>
                  </a:schemeClr>
                </a:solidFill>
                <a:latin typeface="Calisto MT" panose="02040603050505030304" pitchFamily="18" charset="0"/>
              </a:rPr>
              <a:t>Montilla</a:t>
            </a:r>
            <a:endParaRPr lang="en-US" sz="1400" dirty="0">
              <a:solidFill>
                <a:schemeClr val="accent1">
                  <a:lumMod val="50000"/>
                </a:schemeClr>
              </a:solidFill>
              <a:latin typeface="Calisto MT" panose="02040603050505030304" pitchFamily="18" charset="0"/>
            </a:endParaRPr>
          </a:p>
        </p:txBody>
      </p:sp>
      <p:sp>
        <p:nvSpPr>
          <p:cNvPr id="29" name="TextBox 28">
            <a:extLst>
              <a:ext uri="{FF2B5EF4-FFF2-40B4-BE49-F238E27FC236}">
                <a16:creationId xmlns:a16="http://schemas.microsoft.com/office/drawing/2014/main" id="{43E6F742-657A-C97B-5FDA-65F37A1992BA}"/>
              </a:ext>
            </a:extLst>
          </p:cNvPr>
          <p:cNvSpPr txBox="1"/>
          <p:nvPr/>
        </p:nvSpPr>
        <p:spPr>
          <a:xfrm>
            <a:off x="10636360" y="3208167"/>
            <a:ext cx="1389362" cy="307777"/>
          </a:xfrm>
          <a:prstGeom prst="rect">
            <a:avLst/>
          </a:prstGeom>
          <a:noFill/>
        </p:spPr>
        <p:txBody>
          <a:bodyPr wrap="square">
            <a:spAutoFit/>
          </a:bodyPr>
          <a:lstStyle/>
          <a:p>
            <a:pPr algn="ctr"/>
            <a:r>
              <a:rPr lang="en-US" sz="1400" dirty="0">
                <a:solidFill>
                  <a:schemeClr val="accent1">
                    <a:lumMod val="50000"/>
                  </a:schemeClr>
                </a:solidFill>
                <a:latin typeface="Calisto MT" panose="02040603050505030304" pitchFamily="18" charset="0"/>
              </a:rPr>
              <a:t>Brian </a:t>
            </a:r>
            <a:r>
              <a:rPr lang="en-US" sz="1400" dirty="0" err="1">
                <a:solidFill>
                  <a:schemeClr val="accent1">
                    <a:lumMod val="50000"/>
                  </a:schemeClr>
                </a:solidFill>
                <a:latin typeface="Calisto MT" panose="02040603050505030304" pitchFamily="18" charset="0"/>
              </a:rPr>
              <a:t>Sheffey</a:t>
            </a:r>
            <a:endParaRPr lang="en-US" sz="1400" dirty="0">
              <a:solidFill>
                <a:schemeClr val="accent1">
                  <a:lumMod val="50000"/>
                </a:schemeClr>
              </a:solidFill>
              <a:latin typeface="Calisto MT" panose="02040603050505030304" pitchFamily="18" charset="0"/>
            </a:endParaRPr>
          </a:p>
        </p:txBody>
      </p:sp>
      <p:sp>
        <p:nvSpPr>
          <p:cNvPr id="30" name="TextBox 29">
            <a:extLst>
              <a:ext uri="{FF2B5EF4-FFF2-40B4-BE49-F238E27FC236}">
                <a16:creationId xmlns:a16="http://schemas.microsoft.com/office/drawing/2014/main" id="{A4463EE9-2D75-DA5F-2E57-956E7F0552C8}"/>
              </a:ext>
            </a:extLst>
          </p:cNvPr>
          <p:cNvSpPr txBox="1"/>
          <p:nvPr/>
        </p:nvSpPr>
        <p:spPr>
          <a:xfrm>
            <a:off x="9063537" y="3200707"/>
            <a:ext cx="1389362" cy="523220"/>
          </a:xfrm>
          <a:prstGeom prst="rect">
            <a:avLst/>
          </a:prstGeom>
          <a:noFill/>
        </p:spPr>
        <p:txBody>
          <a:bodyPr wrap="square">
            <a:spAutoFit/>
          </a:bodyPr>
          <a:lstStyle/>
          <a:p>
            <a:pPr algn="ctr"/>
            <a:r>
              <a:rPr lang="en-US" sz="1400" dirty="0" err="1">
                <a:solidFill>
                  <a:schemeClr val="accent1">
                    <a:lumMod val="50000"/>
                  </a:schemeClr>
                </a:solidFill>
                <a:latin typeface="Calisto MT" panose="02040603050505030304" pitchFamily="18" charset="0"/>
              </a:rPr>
              <a:t>LaVerne</a:t>
            </a:r>
            <a:r>
              <a:rPr lang="en-US" sz="1400" dirty="0">
                <a:solidFill>
                  <a:schemeClr val="accent1">
                    <a:lumMod val="50000"/>
                  </a:schemeClr>
                </a:solidFill>
                <a:latin typeface="Calisto MT" panose="02040603050505030304" pitchFamily="18" charset="0"/>
              </a:rPr>
              <a:t> Gray, PhD.</a:t>
            </a:r>
          </a:p>
        </p:txBody>
      </p:sp>
      <p:sp>
        <p:nvSpPr>
          <p:cNvPr id="31" name="TextBox 30">
            <a:extLst>
              <a:ext uri="{FF2B5EF4-FFF2-40B4-BE49-F238E27FC236}">
                <a16:creationId xmlns:a16="http://schemas.microsoft.com/office/drawing/2014/main" id="{6FAD4382-8DD9-4A32-EEC1-91FED9E64E27}"/>
              </a:ext>
            </a:extLst>
          </p:cNvPr>
          <p:cNvSpPr txBox="1"/>
          <p:nvPr/>
        </p:nvSpPr>
        <p:spPr>
          <a:xfrm>
            <a:off x="7382321" y="3242608"/>
            <a:ext cx="1389362" cy="738664"/>
          </a:xfrm>
          <a:prstGeom prst="rect">
            <a:avLst/>
          </a:prstGeom>
          <a:noFill/>
        </p:spPr>
        <p:txBody>
          <a:bodyPr wrap="square">
            <a:spAutoFit/>
          </a:bodyPr>
          <a:lstStyle/>
          <a:p>
            <a:pPr algn="ctr"/>
            <a:r>
              <a:rPr lang="en-US" sz="1400" dirty="0">
                <a:solidFill>
                  <a:schemeClr val="accent1">
                    <a:lumMod val="50000"/>
                  </a:schemeClr>
                </a:solidFill>
                <a:latin typeface="Calisto MT" panose="02040603050505030304" pitchFamily="18" charset="0"/>
              </a:rPr>
              <a:t>Tonya M. Matthews, PhD.</a:t>
            </a:r>
          </a:p>
        </p:txBody>
      </p:sp>
      <p:sp>
        <p:nvSpPr>
          <p:cNvPr id="32" name="TextBox 31">
            <a:extLst>
              <a:ext uri="{FF2B5EF4-FFF2-40B4-BE49-F238E27FC236}">
                <a16:creationId xmlns:a16="http://schemas.microsoft.com/office/drawing/2014/main" id="{1475124B-20A2-ED02-88AF-9DFC9CE0EB2E}"/>
              </a:ext>
            </a:extLst>
          </p:cNvPr>
          <p:cNvSpPr txBox="1"/>
          <p:nvPr/>
        </p:nvSpPr>
        <p:spPr>
          <a:xfrm>
            <a:off x="5472027" y="3254334"/>
            <a:ext cx="1389362" cy="523220"/>
          </a:xfrm>
          <a:prstGeom prst="rect">
            <a:avLst/>
          </a:prstGeom>
          <a:noFill/>
        </p:spPr>
        <p:txBody>
          <a:bodyPr wrap="square">
            <a:spAutoFit/>
          </a:bodyPr>
          <a:lstStyle/>
          <a:p>
            <a:pPr algn="ctr"/>
            <a:r>
              <a:rPr lang="en-US" sz="1400" dirty="0">
                <a:solidFill>
                  <a:schemeClr val="accent1">
                    <a:lumMod val="50000"/>
                  </a:schemeClr>
                </a:solidFill>
                <a:latin typeface="Calisto MT" panose="02040603050505030304" pitchFamily="18" charset="0"/>
              </a:rPr>
              <a:t>Cyndee Landrum</a:t>
            </a:r>
          </a:p>
        </p:txBody>
      </p:sp>
      <p:sp>
        <p:nvSpPr>
          <p:cNvPr id="33" name="TextBox 32">
            <a:extLst>
              <a:ext uri="{FF2B5EF4-FFF2-40B4-BE49-F238E27FC236}">
                <a16:creationId xmlns:a16="http://schemas.microsoft.com/office/drawing/2014/main" id="{F38A2711-E19D-6BA9-933C-31382C22A949}"/>
              </a:ext>
            </a:extLst>
          </p:cNvPr>
          <p:cNvSpPr txBox="1"/>
          <p:nvPr/>
        </p:nvSpPr>
        <p:spPr>
          <a:xfrm>
            <a:off x="3669475" y="3237294"/>
            <a:ext cx="1389362" cy="523220"/>
          </a:xfrm>
          <a:prstGeom prst="rect">
            <a:avLst/>
          </a:prstGeom>
          <a:noFill/>
        </p:spPr>
        <p:txBody>
          <a:bodyPr wrap="square">
            <a:spAutoFit/>
          </a:bodyPr>
          <a:lstStyle/>
          <a:p>
            <a:pPr algn="ctr"/>
            <a:r>
              <a:rPr lang="en-US" sz="1400" dirty="0">
                <a:solidFill>
                  <a:schemeClr val="accent1">
                    <a:lumMod val="50000"/>
                  </a:schemeClr>
                </a:solidFill>
                <a:latin typeface="Calisto MT" panose="02040603050505030304" pitchFamily="18" charset="0"/>
              </a:rPr>
              <a:t>Laura Huerta </a:t>
            </a:r>
            <a:r>
              <a:rPr lang="en-US" sz="1400" dirty="0" err="1">
                <a:solidFill>
                  <a:schemeClr val="accent1">
                    <a:lumMod val="50000"/>
                  </a:schemeClr>
                </a:solidFill>
                <a:latin typeface="Calisto MT" panose="02040603050505030304" pitchFamily="18" charset="0"/>
              </a:rPr>
              <a:t>Migus</a:t>
            </a:r>
            <a:endParaRPr lang="en-US" sz="1400" dirty="0">
              <a:solidFill>
                <a:schemeClr val="accent1">
                  <a:lumMod val="50000"/>
                </a:schemeClr>
              </a:solidFill>
              <a:latin typeface="Calisto MT" panose="02040603050505030304" pitchFamily="18" charset="0"/>
            </a:endParaRPr>
          </a:p>
        </p:txBody>
      </p:sp>
      <p:sp>
        <p:nvSpPr>
          <p:cNvPr id="34" name="TextBox 33">
            <a:extLst>
              <a:ext uri="{FF2B5EF4-FFF2-40B4-BE49-F238E27FC236}">
                <a16:creationId xmlns:a16="http://schemas.microsoft.com/office/drawing/2014/main" id="{7F85FD77-03C4-0502-747D-C7BA7CA779C5}"/>
              </a:ext>
            </a:extLst>
          </p:cNvPr>
          <p:cNvSpPr txBox="1"/>
          <p:nvPr/>
        </p:nvSpPr>
        <p:spPr>
          <a:xfrm>
            <a:off x="1880517" y="3302758"/>
            <a:ext cx="1389362" cy="523220"/>
          </a:xfrm>
          <a:prstGeom prst="rect">
            <a:avLst/>
          </a:prstGeom>
          <a:noFill/>
        </p:spPr>
        <p:txBody>
          <a:bodyPr wrap="square">
            <a:spAutoFit/>
          </a:bodyPr>
          <a:lstStyle/>
          <a:p>
            <a:pPr algn="ctr"/>
            <a:r>
              <a:rPr lang="en-US" sz="1400" dirty="0">
                <a:solidFill>
                  <a:schemeClr val="accent1">
                    <a:lumMod val="50000"/>
                  </a:schemeClr>
                </a:solidFill>
                <a:latin typeface="Calisto MT" panose="02040603050505030304" pitchFamily="18" charset="0"/>
              </a:rPr>
              <a:t>Anthony D. Smith</a:t>
            </a:r>
          </a:p>
        </p:txBody>
      </p:sp>
      <p:sp>
        <p:nvSpPr>
          <p:cNvPr id="35" name="TextBox 34">
            <a:extLst>
              <a:ext uri="{FF2B5EF4-FFF2-40B4-BE49-F238E27FC236}">
                <a16:creationId xmlns:a16="http://schemas.microsoft.com/office/drawing/2014/main" id="{96196433-02CB-D12B-533E-BA8568A73325}"/>
              </a:ext>
            </a:extLst>
          </p:cNvPr>
          <p:cNvSpPr txBox="1"/>
          <p:nvPr/>
        </p:nvSpPr>
        <p:spPr>
          <a:xfrm>
            <a:off x="153789" y="3877123"/>
            <a:ext cx="1389363" cy="523220"/>
          </a:xfrm>
          <a:prstGeom prst="rect">
            <a:avLst/>
          </a:prstGeom>
          <a:noFill/>
        </p:spPr>
        <p:txBody>
          <a:bodyPr wrap="square">
            <a:spAutoFit/>
          </a:bodyPr>
          <a:lstStyle/>
          <a:p>
            <a:pPr algn="ctr"/>
            <a:r>
              <a:rPr lang="en-US" sz="1400" b="0" i="0" dirty="0">
                <a:solidFill>
                  <a:srgbClr val="C00000"/>
                </a:solidFill>
                <a:effectLst/>
                <a:latin typeface="PBS Sans" panose="020B0503030404020204" pitchFamily="34" charset="0"/>
              </a:rPr>
              <a:t>National Dir., </a:t>
            </a:r>
          </a:p>
          <a:p>
            <a:pPr algn="ctr"/>
            <a:r>
              <a:rPr lang="en-US" sz="1400" b="0" i="0" dirty="0">
                <a:solidFill>
                  <a:srgbClr val="C00000"/>
                </a:solidFill>
                <a:effectLst/>
                <a:latin typeface="PBS Sans" panose="020B0503030404020204" pitchFamily="34" charset="0"/>
              </a:rPr>
              <a:t>PBS Books</a:t>
            </a:r>
          </a:p>
        </p:txBody>
      </p:sp>
      <p:sp>
        <p:nvSpPr>
          <p:cNvPr id="36" name="TextBox 35">
            <a:extLst>
              <a:ext uri="{FF2B5EF4-FFF2-40B4-BE49-F238E27FC236}">
                <a16:creationId xmlns:a16="http://schemas.microsoft.com/office/drawing/2014/main" id="{AFC4430C-8C25-E833-B90E-6FDCE706862F}"/>
              </a:ext>
            </a:extLst>
          </p:cNvPr>
          <p:cNvSpPr txBox="1"/>
          <p:nvPr/>
        </p:nvSpPr>
        <p:spPr>
          <a:xfrm>
            <a:off x="10648847" y="3822563"/>
            <a:ext cx="1389363" cy="738664"/>
          </a:xfrm>
          <a:prstGeom prst="rect">
            <a:avLst/>
          </a:prstGeom>
          <a:noFill/>
        </p:spPr>
        <p:txBody>
          <a:bodyPr wrap="square">
            <a:spAutoFit/>
          </a:bodyPr>
          <a:lstStyle/>
          <a:p>
            <a:pPr algn="ctr"/>
            <a:r>
              <a:rPr lang="en-US" sz="1400" b="0" i="0" dirty="0">
                <a:solidFill>
                  <a:srgbClr val="C00000"/>
                </a:solidFill>
                <a:effectLst/>
                <a:latin typeface="PBS Sans" panose="020B0503030404020204" pitchFamily="34" charset="0"/>
              </a:rPr>
              <a:t>Dir., the Center for Family History, </a:t>
            </a:r>
            <a:r>
              <a:rPr lang="en-US" sz="1400" dirty="0">
                <a:solidFill>
                  <a:srgbClr val="C00000"/>
                </a:solidFill>
                <a:latin typeface="PBS Sans" panose="020B0503030404020204" pitchFamily="34" charset="0"/>
              </a:rPr>
              <a:t>IAAM</a:t>
            </a:r>
            <a:endParaRPr lang="en-US" sz="1400" b="0" i="0" dirty="0">
              <a:solidFill>
                <a:srgbClr val="C00000"/>
              </a:solidFill>
              <a:effectLst/>
              <a:latin typeface="PBS Sans" panose="020B0503030404020204" pitchFamily="34" charset="0"/>
            </a:endParaRPr>
          </a:p>
        </p:txBody>
      </p:sp>
      <p:sp>
        <p:nvSpPr>
          <p:cNvPr id="37" name="TextBox 36">
            <a:extLst>
              <a:ext uri="{FF2B5EF4-FFF2-40B4-BE49-F238E27FC236}">
                <a16:creationId xmlns:a16="http://schemas.microsoft.com/office/drawing/2014/main" id="{C3DF8868-1682-5A81-3E21-EDAD9FEA3CD1}"/>
              </a:ext>
            </a:extLst>
          </p:cNvPr>
          <p:cNvSpPr txBox="1"/>
          <p:nvPr/>
        </p:nvSpPr>
        <p:spPr>
          <a:xfrm>
            <a:off x="9063537" y="3861833"/>
            <a:ext cx="1389363" cy="1384995"/>
          </a:xfrm>
          <a:prstGeom prst="rect">
            <a:avLst/>
          </a:prstGeom>
          <a:noFill/>
        </p:spPr>
        <p:txBody>
          <a:bodyPr wrap="square">
            <a:spAutoFit/>
          </a:bodyPr>
          <a:lstStyle/>
          <a:p>
            <a:pPr algn="ctr"/>
            <a:r>
              <a:rPr lang="en-US" sz="1400" b="0" i="0" dirty="0">
                <a:solidFill>
                  <a:srgbClr val="C00000"/>
                </a:solidFill>
                <a:effectLst/>
                <a:latin typeface="PBS Sans" panose="020B0503030404020204" pitchFamily="34" charset="0"/>
              </a:rPr>
              <a:t>Asst. Prof., School of Information Studies, Syracuse University</a:t>
            </a:r>
          </a:p>
        </p:txBody>
      </p:sp>
      <p:sp>
        <p:nvSpPr>
          <p:cNvPr id="38" name="TextBox 37">
            <a:extLst>
              <a:ext uri="{FF2B5EF4-FFF2-40B4-BE49-F238E27FC236}">
                <a16:creationId xmlns:a16="http://schemas.microsoft.com/office/drawing/2014/main" id="{35428E8C-A686-3DFD-B3B2-FBFF0A108642}"/>
              </a:ext>
            </a:extLst>
          </p:cNvPr>
          <p:cNvSpPr txBox="1"/>
          <p:nvPr/>
        </p:nvSpPr>
        <p:spPr>
          <a:xfrm>
            <a:off x="7298483" y="3863828"/>
            <a:ext cx="1576246" cy="523220"/>
          </a:xfrm>
          <a:prstGeom prst="rect">
            <a:avLst/>
          </a:prstGeom>
          <a:noFill/>
        </p:spPr>
        <p:txBody>
          <a:bodyPr wrap="square">
            <a:spAutoFit/>
          </a:bodyPr>
          <a:lstStyle/>
          <a:p>
            <a:pPr algn="ctr"/>
            <a:r>
              <a:rPr lang="en-US" sz="1400" b="0" i="0" dirty="0">
                <a:solidFill>
                  <a:srgbClr val="C00000"/>
                </a:solidFill>
                <a:effectLst/>
                <a:latin typeface="PBS Sans" panose="020B0503030404020204" pitchFamily="34" charset="0"/>
              </a:rPr>
              <a:t>President &amp; CEO, </a:t>
            </a:r>
          </a:p>
          <a:p>
            <a:pPr algn="ctr"/>
            <a:r>
              <a:rPr lang="en-US" sz="1400" b="0" i="0" dirty="0">
                <a:solidFill>
                  <a:srgbClr val="C00000"/>
                </a:solidFill>
                <a:effectLst/>
                <a:latin typeface="PBS Sans" panose="020B0503030404020204" pitchFamily="34" charset="0"/>
              </a:rPr>
              <a:t>IAAM</a:t>
            </a:r>
          </a:p>
        </p:txBody>
      </p:sp>
      <p:sp>
        <p:nvSpPr>
          <p:cNvPr id="39" name="TextBox 38">
            <a:extLst>
              <a:ext uri="{FF2B5EF4-FFF2-40B4-BE49-F238E27FC236}">
                <a16:creationId xmlns:a16="http://schemas.microsoft.com/office/drawing/2014/main" id="{0A48C04E-7B8D-D10F-98FA-24304E54A55B}"/>
              </a:ext>
            </a:extLst>
          </p:cNvPr>
          <p:cNvSpPr txBox="1"/>
          <p:nvPr/>
        </p:nvSpPr>
        <p:spPr>
          <a:xfrm>
            <a:off x="5393455" y="3812181"/>
            <a:ext cx="1576247" cy="538609"/>
          </a:xfrm>
          <a:prstGeom prst="rect">
            <a:avLst/>
          </a:prstGeom>
          <a:noFill/>
        </p:spPr>
        <p:txBody>
          <a:bodyPr wrap="square">
            <a:spAutoFit/>
          </a:bodyPr>
          <a:lstStyle/>
          <a:p>
            <a:pPr algn="ctr"/>
            <a:r>
              <a:rPr lang="en-US" sz="1400" b="0" i="0" dirty="0">
                <a:solidFill>
                  <a:srgbClr val="C00000"/>
                </a:solidFill>
                <a:effectLst/>
                <a:latin typeface="PBS Sans" panose="020B0503030404020204" pitchFamily="34" charset="0"/>
              </a:rPr>
              <a:t>Acting </a:t>
            </a:r>
            <a:r>
              <a:rPr lang="en-US" sz="1500" b="0" i="0" dirty="0">
                <a:solidFill>
                  <a:srgbClr val="C00000"/>
                </a:solidFill>
                <a:effectLst/>
                <a:latin typeface="PBS Sans" panose="020B0503030404020204" pitchFamily="34" charset="0"/>
              </a:rPr>
              <a:t>Director</a:t>
            </a:r>
            <a:r>
              <a:rPr lang="en-US" sz="1400" b="0" i="0" dirty="0">
                <a:solidFill>
                  <a:srgbClr val="C00000"/>
                </a:solidFill>
                <a:effectLst/>
                <a:latin typeface="PBS Sans" panose="020B0503030404020204" pitchFamily="34" charset="0"/>
              </a:rPr>
              <a:t>, IMLS</a:t>
            </a:r>
          </a:p>
        </p:txBody>
      </p:sp>
      <p:sp>
        <p:nvSpPr>
          <p:cNvPr id="40" name="TextBox 39">
            <a:extLst>
              <a:ext uri="{FF2B5EF4-FFF2-40B4-BE49-F238E27FC236}">
                <a16:creationId xmlns:a16="http://schemas.microsoft.com/office/drawing/2014/main" id="{555E57FC-75C5-B23C-9C94-40637CCCF885}"/>
              </a:ext>
            </a:extLst>
          </p:cNvPr>
          <p:cNvSpPr txBox="1"/>
          <p:nvPr/>
        </p:nvSpPr>
        <p:spPr>
          <a:xfrm>
            <a:off x="3666729" y="3828094"/>
            <a:ext cx="1467934" cy="584775"/>
          </a:xfrm>
          <a:prstGeom prst="rect">
            <a:avLst/>
          </a:prstGeom>
          <a:noFill/>
        </p:spPr>
        <p:txBody>
          <a:bodyPr wrap="square">
            <a:spAutoFit/>
          </a:bodyPr>
          <a:lstStyle/>
          <a:p>
            <a:pPr algn="ctr"/>
            <a:r>
              <a:rPr lang="en-US" sz="1600" b="0" i="0" dirty="0">
                <a:solidFill>
                  <a:srgbClr val="C00000"/>
                </a:solidFill>
                <a:effectLst/>
                <a:latin typeface="PBS Sans" panose="020B0503030404020204" pitchFamily="34" charset="0"/>
              </a:rPr>
              <a:t>Deputy Dir., IMLS</a:t>
            </a:r>
          </a:p>
        </p:txBody>
      </p:sp>
      <p:sp>
        <p:nvSpPr>
          <p:cNvPr id="41" name="TextBox 40">
            <a:extLst>
              <a:ext uri="{FF2B5EF4-FFF2-40B4-BE49-F238E27FC236}">
                <a16:creationId xmlns:a16="http://schemas.microsoft.com/office/drawing/2014/main" id="{9060AD91-DDF5-44F9-B594-4459A8B13178}"/>
              </a:ext>
            </a:extLst>
          </p:cNvPr>
          <p:cNvSpPr txBox="1"/>
          <p:nvPr/>
        </p:nvSpPr>
        <p:spPr>
          <a:xfrm>
            <a:off x="1753013" y="3867875"/>
            <a:ext cx="1696002" cy="1169551"/>
          </a:xfrm>
          <a:prstGeom prst="rect">
            <a:avLst/>
          </a:prstGeom>
          <a:noFill/>
        </p:spPr>
        <p:txBody>
          <a:bodyPr wrap="square">
            <a:spAutoFit/>
          </a:bodyPr>
          <a:lstStyle/>
          <a:p>
            <a:pPr algn="ctr"/>
            <a:r>
              <a:rPr lang="en-US" sz="1400" b="0" i="0" dirty="0">
                <a:solidFill>
                  <a:srgbClr val="C00000"/>
                </a:solidFill>
                <a:effectLst/>
                <a:latin typeface="PBS Sans" panose="020B0503030404020204" pitchFamily="34" charset="0"/>
              </a:rPr>
              <a:t>Ass</a:t>
            </a:r>
            <a:r>
              <a:rPr lang="en-US" sz="1400" dirty="0">
                <a:solidFill>
                  <a:srgbClr val="C00000"/>
                </a:solidFill>
                <a:latin typeface="PBS Sans" panose="020B0503030404020204" pitchFamily="34" charset="0"/>
              </a:rPr>
              <a:t>oc</a:t>
            </a:r>
            <a:r>
              <a:rPr lang="en-US" sz="1400" b="0" i="0" dirty="0">
                <a:solidFill>
                  <a:srgbClr val="C00000"/>
                </a:solidFill>
                <a:effectLst/>
                <a:latin typeface="PBS Sans" panose="020B0503030404020204" pitchFamily="34" charset="0"/>
              </a:rPr>
              <a:t>. Deputy Dir</a:t>
            </a:r>
            <a:r>
              <a:rPr lang="en-US" sz="1400" dirty="0">
                <a:solidFill>
                  <a:srgbClr val="C00000"/>
                </a:solidFill>
                <a:latin typeface="PBS Sans" panose="020B0503030404020204" pitchFamily="34" charset="0"/>
              </a:rPr>
              <a:t>.,</a:t>
            </a:r>
            <a:r>
              <a:rPr lang="en-US" sz="1400" b="0" i="0" dirty="0">
                <a:solidFill>
                  <a:srgbClr val="C00000"/>
                </a:solidFill>
                <a:effectLst/>
                <a:latin typeface="PBS Sans" panose="020B0503030404020204" pitchFamily="34" charset="0"/>
              </a:rPr>
              <a:t> Discretionary Grants, Office of Library Services, IMLS</a:t>
            </a:r>
          </a:p>
        </p:txBody>
      </p:sp>
    </p:spTree>
    <p:extLst>
      <p:ext uri="{BB962C8B-B14F-4D97-AF65-F5344CB8AC3E}">
        <p14:creationId xmlns:p14="http://schemas.microsoft.com/office/powerpoint/2010/main" val="7313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white paper&#10;&#10;Description automatically generated">
            <a:extLst>
              <a:ext uri="{FF2B5EF4-FFF2-40B4-BE49-F238E27FC236}">
                <a16:creationId xmlns:a16="http://schemas.microsoft.com/office/drawing/2014/main" id="{EC8E4701-4461-603A-DD9A-A029335A0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1878702" y="5943902"/>
            <a:ext cx="8434595" cy="830997"/>
          </a:xfrm>
          <a:prstGeom prst="rect">
            <a:avLst/>
          </a:prstGeom>
          <a:noFill/>
        </p:spPr>
        <p:txBody>
          <a:bodyPr wrap="square" rtlCol="0">
            <a:spAutoFit/>
          </a:bodyPr>
          <a:lstStyle/>
          <a:p>
            <a:pPr algn="ctr"/>
            <a:r>
              <a:rPr lang="en-US" sz="2400" b="0" i="0" dirty="0">
                <a:solidFill>
                  <a:srgbClr val="C00000"/>
                </a:solidFill>
                <a:effectLst/>
                <a:latin typeface="Calisto MT" panose="02040603050505030304" pitchFamily="18" charset="0"/>
              </a:rPr>
              <a:t>Exploring Herstory Trailblazing Women in Museum and Library Spaces</a:t>
            </a:r>
            <a:endParaRPr lang="en-US" sz="2400" dirty="0">
              <a:solidFill>
                <a:srgbClr val="C00000"/>
              </a:solidFill>
              <a:latin typeface="PBS Sans" panose="020B0503030404020204" pitchFamily="34" charset="0"/>
            </a:endParaRPr>
          </a:p>
        </p:txBody>
      </p:sp>
      <p:pic>
        <p:nvPicPr>
          <p:cNvPr id="5" name="Picture 4" descr="A close-up of a sign&#10;&#10;Description automatically generated">
            <a:extLst>
              <a:ext uri="{FF2B5EF4-FFF2-40B4-BE49-F238E27FC236}">
                <a16:creationId xmlns:a16="http://schemas.microsoft.com/office/drawing/2014/main" id="{9651B074-66DF-6B56-20E4-EBD15193E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237" y="1816186"/>
            <a:ext cx="6245434" cy="3513057"/>
          </a:xfrm>
          <a:prstGeom prst="rect">
            <a:avLst/>
          </a:prstGeom>
        </p:spPr>
      </p:pic>
      <p:sp>
        <p:nvSpPr>
          <p:cNvPr id="9" name="TextBox 8">
            <a:extLst>
              <a:ext uri="{FF2B5EF4-FFF2-40B4-BE49-F238E27FC236}">
                <a16:creationId xmlns:a16="http://schemas.microsoft.com/office/drawing/2014/main" id="{C6533CBB-4810-7CA5-07CA-1F58EE268169}"/>
              </a:ext>
            </a:extLst>
          </p:cNvPr>
          <p:cNvSpPr txBox="1"/>
          <p:nvPr/>
        </p:nvSpPr>
        <p:spPr>
          <a:xfrm>
            <a:off x="6617365" y="2026569"/>
            <a:ext cx="5235766" cy="2957413"/>
          </a:xfrm>
          <a:prstGeom prst="rect">
            <a:avLst/>
          </a:prstGeom>
          <a:noFill/>
        </p:spPr>
        <p:txBody>
          <a:bodyPr wrap="square">
            <a:spAutoFit/>
          </a:bodyPr>
          <a:lstStyle/>
          <a:p>
            <a:pPr>
              <a:lnSpc>
                <a:spcPct val="150000"/>
              </a:lnSpc>
            </a:pPr>
            <a:r>
              <a:rPr lang="en-US" dirty="0">
                <a:latin typeface="PBS Sans" panose="020B0503030404020204" pitchFamily="34" charset="0"/>
              </a:rPr>
              <a:t>Explore the lesser-known stories of the women, who have been instrumental to contributing to our country’s cultural institutions--libraries, museums and archives. Dr. Carla Hayden, Thelma Golden, Dr. Margaret Walker, and Lucy Somerville </a:t>
            </a:r>
            <a:r>
              <a:rPr lang="en-US" dirty="0" err="1">
                <a:latin typeface="PBS Sans" panose="020B0503030404020204" pitchFamily="34" charset="0"/>
              </a:rPr>
              <a:t>Howorth</a:t>
            </a:r>
            <a:r>
              <a:rPr lang="en-US" dirty="0">
                <a:latin typeface="PBS Sans" panose="020B0503030404020204" pitchFamily="34" charset="0"/>
              </a:rPr>
              <a:t> are among the exceptional women discussed.</a:t>
            </a:r>
          </a:p>
        </p:txBody>
      </p:sp>
    </p:spTree>
    <p:extLst>
      <p:ext uri="{BB962C8B-B14F-4D97-AF65-F5344CB8AC3E}">
        <p14:creationId xmlns:p14="http://schemas.microsoft.com/office/powerpoint/2010/main" val="2322588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white paper&#10;&#10;Description automatically generated">
            <a:extLst>
              <a:ext uri="{FF2B5EF4-FFF2-40B4-BE49-F238E27FC236}">
                <a16:creationId xmlns:a16="http://schemas.microsoft.com/office/drawing/2014/main" id="{EC8E4701-4461-603A-DD9A-A029335A0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1878702" y="5943902"/>
            <a:ext cx="8434595" cy="830997"/>
          </a:xfrm>
          <a:prstGeom prst="rect">
            <a:avLst/>
          </a:prstGeom>
          <a:noFill/>
        </p:spPr>
        <p:txBody>
          <a:bodyPr wrap="square" rtlCol="0">
            <a:spAutoFit/>
          </a:bodyPr>
          <a:lstStyle/>
          <a:p>
            <a:pPr algn="ctr"/>
            <a:r>
              <a:rPr lang="en-US" sz="2400" b="0" i="0" dirty="0">
                <a:solidFill>
                  <a:srgbClr val="C00000"/>
                </a:solidFill>
                <a:effectLst/>
                <a:latin typeface="Calisto MT" panose="02040603050505030304" pitchFamily="18" charset="0"/>
              </a:rPr>
              <a:t>Exploring Herstory Trailblazing Women in Museum and Library Spaces</a:t>
            </a:r>
            <a:endParaRPr lang="en-US" sz="2400" dirty="0">
              <a:solidFill>
                <a:srgbClr val="C00000"/>
              </a:solidFill>
              <a:latin typeface="PBS Sans" panose="020B0503030404020204" pitchFamily="34" charset="0"/>
            </a:endParaRPr>
          </a:p>
        </p:txBody>
      </p:sp>
      <p:pic>
        <p:nvPicPr>
          <p:cNvPr id="5" name="Picture 4" descr="A person smiling at camera&#10;&#10;Description automatically generated">
            <a:extLst>
              <a:ext uri="{FF2B5EF4-FFF2-40B4-BE49-F238E27FC236}">
                <a16:creationId xmlns:a16="http://schemas.microsoft.com/office/drawing/2014/main" id="{087FCB85-EC79-47E2-9F5A-9DD5499BF5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602" y="1482311"/>
            <a:ext cx="1701054" cy="2132376"/>
          </a:xfrm>
          <a:prstGeom prst="rect">
            <a:avLst/>
          </a:prstGeom>
        </p:spPr>
      </p:pic>
      <p:pic>
        <p:nvPicPr>
          <p:cNvPr id="13" name="Picture 12" descr="A person in a suit standing in front of a flag&#10;&#10;Description automatically generated">
            <a:extLst>
              <a:ext uri="{FF2B5EF4-FFF2-40B4-BE49-F238E27FC236}">
                <a16:creationId xmlns:a16="http://schemas.microsoft.com/office/drawing/2014/main" id="{863C119B-7CAC-9D84-8A3D-66EF5E008C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5274" y="1482005"/>
            <a:ext cx="1706146" cy="2132682"/>
          </a:xfrm>
          <a:prstGeom prst="rect">
            <a:avLst/>
          </a:prstGeom>
        </p:spPr>
      </p:pic>
      <p:pic>
        <p:nvPicPr>
          <p:cNvPr id="18" name="Picture 17" descr="A person in a suit and glasses smiling">
            <a:extLst>
              <a:ext uri="{FF2B5EF4-FFF2-40B4-BE49-F238E27FC236}">
                <a16:creationId xmlns:a16="http://schemas.microsoft.com/office/drawing/2014/main" id="{11DC5E37-1BC3-8321-3FC1-0AFD207661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49983" y="1482311"/>
            <a:ext cx="1705900" cy="2132376"/>
          </a:xfrm>
          <a:prstGeom prst="rect">
            <a:avLst/>
          </a:prstGeom>
        </p:spPr>
      </p:pic>
      <p:pic>
        <p:nvPicPr>
          <p:cNvPr id="20" name="Picture 19" descr="A person wearing glasses and a suit&#10;&#10;Description automatically generated">
            <a:extLst>
              <a:ext uri="{FF2B5EF4-FFF2-40B4-BE49-F238E27FC236}">
                <a16:creationId xmlns:a16="http://schemas.microsoft.com/office/drawing/2014/main" id="{FB6CB795-0F7F-50A6-7982-DEA035F6CE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2553" y="1482005"/>
            <a:ext cx="2432368" cy="2132376"/>
          </a:xfrm>
          <a:prstGeom prst="rect">
            <a:avLst/>
          </a:prstGeom>
        </p:spPr>
      </p:pic>
      <p:pic>
        <p:nvPicPr>
          <p:cNvPr id="24" name="Picture 23" descr="A person in a poncho&#10;&#10;Description automatically generated">
            <a:extLst>
              <a:ext uri="{FF2B5EF4-FFF2-40B4-BE49-F238E27FC236}">
                <a16:creationId xmlns:a16="http://schemas.microsoft.com/office/drawing/2014/main" id="{0166B3EB-65FE-795A-33E8-CF0EF0DFD811}"/>
              </a:ext>
            </a:extLst>
          </p:cNvPr>
          <p:cNvPicPr>
            <a:picLocks noChangeAspect="1"/>
          </p:cNvPicPr>
          <p:nvPr/>
        </p:nvPicPr>
        <p:blipFill rotWithShape="1">
          <a:blip r:embed="rId11">
            <a:extLst>
              <a:ext uri="{28A0092B-C50C-407E-A947-70E740481C1C}">
                <a14:useLocalDpi xmlns:a14="http://schemas.microsoft.com/office/drawing/2010/main" val="0"/>
              </a:ext>
            </a:extLst>
          </a:blip>
          <a:srcRect t="12267"/>
          <a:stretch/>
        </p:blipFill>
        <p:spPr>
          <a:xfrm>
            <a:off x="2562789" y="1482005"/>
            <a:ext cx="1621352" cy="2132376"/>
          </a:xfrm>
          <a:prstGeom prst="rect">
            <a:avLst/>
          </a:prstGeom>
        </p:spPr>
      </p:pic>
      <p:sp>
        <p:nvSpPr>
          <p:cNvPr id="25" name="TextBox 24">
            <a:extLst>
              <a:ext uri="{FF2B5EF4-FFF2-40B4-BE49-F238E27FC236}">
                <a16:creationId xmlns:a16="http://schemas.microsoft.com/office/drawing/2014/main" id="{EB684108-BE05-7801-7145-86F37AD045B5}"/>
              </a:ext>
            </a:extLst>
          </p:cNvPr>
          <p:cNvSpPr txBox="1"/>
          <p:nvPr/>
        </p:nvSpPr>
        <p:spPr>
          <a:xfrm>
            <a:off x="210600" y="3656584"/>
            <a:ext cx="1701053" cy="584775"/>
          </a:xfrm>
          <a:prstGeom prst="rect">
            <a:avLst/>
          </a:prstGeom>
          <a:noFill/>
        </p:spPr>
        <p:txBody>
          <a:bodyPr wrap="square">
            <a:spAutoFit/>
          </a:bodyPr>
          <a:lstStyle/>
          <a:p>
            <a:pPr algn="ctr"/>
            <a:r>
              <a:rPr lang="en-US" sz="1600" dirty="0">
                <a:solidFill>
                  <a:schemeClr val="accent1">
                    <a:lumMod val="50000"/>
                  </a:schemeClr>
                </a:solidFill>
                <a:latin typeface="Calisto MT" panose="02040603050505030304" pitchFamily="18" charset="0"/>
              </a:rPr>
              <a:t>Heather-Marie</a:t>
            </a:r>
          </a:p>
          <a:p>
            <a:pPr algn="ctr"/>
            <a:r>
              <a:rPr lang="en-US" sz="1600" dirty="0" err="1">
                <a:solidFill>
                  <a:schemeClr val="accent1">
                    <a:lumMod val="50000"/>
                  </a:schemeClr>
                </a:solidFill>
                <a:latin typeface="Calisto MT" panose="02040603050505030304" pitchFamily="18" charset="0"/>
              </a:rPr>
              <a:t>Montilla</a:t>
            </a:r>
            <a:endParaRPr lang="en-US" sz="1600" dirty="0">
              <a:solidFill>
                <a:schemeClr val="accent1">
                  <a:lumMod val="50000"/>
                </a:schemeClr>
              </a:solidFill>
              <a:latin typeface="Calisto MT" panose="02040603050505030304" pitchFamily="18" charset="0"/>
            </a:endParaRPr>
          </a:p>
        </p:txBody>
      </p:sp>
      <p:sp>
        <p:nvSpPr>
          <p:cNvPr id="26" name="TextBox 25">
            <a:extLst>
              <a:ext uri="{FF2B5EF4-FFF2-40B4-BE49-F238E27FC236}">
                <a16:creationId xmlns:a16="http://schemas.microsoft.com/office/drawing/2014/main" id="{562A3AA7-3720-F139-6C45-CF333C0D0D5B}"/>
              </a:ext>
            </a:extLst>
          </p:cNvPr>
          <p:cNvSpPr txBox="1"/>
          <p:nvPr/>
        </p:nvSpPr>
        <p:spPr>
          <a:xfrm>
            <a:off x="10375213" y="3656278"/>
            <a:ext cx="1701053" cy="584775"/>
          </a:xfrm>
          <a:prstGeom prst="rect">
            <a:avLst/>
          </a:prstGeom>
          <a:noFill/>
        </p:spPr>
        <p:txBody>
          <a:bodyPr wrap="square">
            <a:spAutoFit/>
          </a:bodyPr>
          <a:lstStyle/>
          <a:p>
            <a:pPr algn="ctr"/>
            <a:r>
              <a:rPr lang="en-US" sz="1600" dirty="0">
                <a:solidFill>
                  <a:schemeClr val="accent1">
                    <a:lumMod val="50000"/>
                  </a:schemeClr>
                </a:solidFill>
                <a:latin typeface="Calisto MT" panose="02040603050505030304" pitchFamily="18" charset="0"/>
              </a:rPr>
              <a:t>Laura Huerta </a:t>
            </a:r>
            <a:r>
              <a:rPr lang="en-US" sz="1600" dirty="0" err="1">
                <a:solidFill>
                  <a:schemeClr val="accent1">
                    <a:lumMod val="50000"/>
                  </a:schemeClr>
                </a:solidFill>
                <a:latin typeface="Calisto MT" panose="02040603050505030304" pitchFamily="18" charset="0"/>
              </a:rPr>
              <a:t>Migus</a:t>
            </a:r>
            <a:endParaRPr lang="en-US" sz="1600" dirty="0">
              <a:solidFill>
                <a:schemeClr val="accent1">
                  <a:lumMod val="50000"/>
                </a:schemeClr>
              </a:solidFill>
              <a:latin typeface="Calisto MT" panose="02040603050505030304" pitchFamily="18" charset="0"/>
            </a:endParaRPr>
          </a:p>
        </p:txBody>
      </p:sp>
      <p:sp>
        <p:nvSpPr>
          <p:cNvPr id="27" name="TextBox 26">
            <a:extLst>
              <a:ext uri="{FF2B5EF4-FFF2-40B4-BE49-F238E27FC236}">
                <a16:creationId xmlns:a16="http://schemas.microsoft.com/office/drawing/2014/main" id="{37F78B44-C91D-3DF1-95BE-4712C2A94BDE}"/>
              </a:ext>
            </a:extLst>
          </p:cNvPr>
          <p:cNvSpPr txBox="1"/>
          <p:nvPr/>
        </p:nvSpPr>
        <p:spPr>
          <a:xfrm>
            <a:off x="7402802" y="3656278"/>
            <a:ext cx="1701053" cy="584775"/>
          </a:xfrm>
          <a:prstGeom prst="rect">
            <a:avLst/>
          </a:prstGeom>
          <a:noFill/>
        </p:spPr>
        <p:txBody>
          <a:bodyPr wrap="square">
            <a:spAutoFit/>
          </a:bodyPr>
          <a:lstStyle/>
          <a:p>
            <a:pPr algn="ctr"/>
            <a:r>
              <a:rPr lang="en-US" sz="1600" dirty="0">
                <a:solidFill>
                  <a:schemeClr val="accent1">
                    <a:lumMod val="50000"/>
                  </a:schemeClr>
                </a:solidFill>
                <a:latin typeface="Calisto MT" panose="02040603050505030304" pitchFamily="18" charset="0"/>
              </a:rPr>
              <a:t>Anne-Imelda </a:t>
            </a:r>
            <a:r>
              <a:rPr lang="en-US" sz="1600" dirty="0" err="1">
                <a:solidFill>
                  <a:schemeClr val="accent1">
                    <a:lumMod val="50000"/>
                  </a:schemeClr>
                </a:solidFill>
                <a:latin typeface="Calisto MT" panose="02040603050505030304" pitchFamily="18" charset="0"/>
              </a:rPr>
              <a:t>Radice</a:t>
            </a:r>
            <a:endParaRPr lang="en-US" sz="1600" dirty="0">
              <a:solidFill>
                <a:schemeClr val="accent1">
                  <a:lumMod val="50000"/>
                </a:schemeClr>
              </a:solidFill>
              <a:latin typeface="Calisto MT" panose="02040603050505030304" pitchFamily="18" charset="0"/>
            </a:endParaRPr>
          </a:p>
        </p:txBody>
      </p:sp>
      <p:sp>
        <p:nvSpPr>
          <p:cNvPr id="28" name="TextBox 27">
            <a:extLst>
              <a:ext uri="{FF2B5EF4-FFF2-40B4-BE49-F238E27FC236}">
                <a16:creationId xmlns:a16="http://schemas.microsoft.com/office/drawing/2014/main" id="{EDC8901B-1ED4-45B3-1DAC-497A48E1A3CE}"/>
              </a:ext>
            </a:extLst>
          </p:cNvPr>
          <p:cNvSpPr txBox="1"/>
          <p:nvPr/>
        </p:nvSpPr>
        <p:spPr>
          <a:xfrm>
            <a:off x="4835274" y="3656278"/>
            <a:ext cx="1701053" cy="338554"/>
          </a:xfrm>
          <a:prstGeom prst="rect">
            <a:avLst/>
          </a:prstGeom>
          <a:noFill/>
        </p:spPr>
        <p:txBody>
          <a:bodyPr wrap="square">
            <a:spAutoFit/>
          </a:bodyPr>
          <a:lstStyle/>
          <a:p>
            <a:pPr algn="ctr"/>
            <a:r>
              <a:rPr lang="en-US" sz="1600" dirty="0">
                <a:solidFill>
                  <a:schemeClr val="accent1">
                    <a:lumMod val="50000"/>
                  </a:schemeClr>
                </a:solidFill>
                <a:latin typeface="Calisto MT" panose="02040603050505030304" pitchFamily="18" charset="0"/>
              </a:rPr>
              <a:t>Teri </a:t>
            </a:r>
            <a:r>
              <a:rPr lang="en-US" sz="1600" dirty="0" err="1">
                <a:solidFill>
                  <a:schemeClr val="accent1">
                    <a:lumMod val="50000"/>
                  </a:schemeClr>
                </a:solidFill>
                <a:latin typeface="Calisto MT" panose="02040603050505030304" pitchFamily="18" charset="0"/>
              </a:rPr>
              <a:t>DeVoe</a:t>
            </a:r>
            <a:endParaRPr lang="en-US" sz="1600" dirty="0">
              <a:solidFill>
                <a:schemeClr val="accent1">
                  <a:lumMod val="50000"/>
                </a:schemeClr>
              </a:solidFill>
              <a:latin typeface="Calisto MT" panose="02040603050505030304" pitchFamily="18" charset="0"/>
            </a:endParaRPr>
          </a:p>
        </p:txBody>
      </p:sp>
      <p:sp>
        <p:nvSpPr>
          <p:cNvPr id="29" name="TextBox 28">
            <a:extLst>
              <a:ext uri="{FF2B5EF4-FFF2-40B4-BE49-F238E27FC236}">
                <a16:creationId xmlns:a16="http://schemas.microsoft.com/office/drawing/2014/main" id="{17C02713-1395-3C9D-EF9B-73CCBBF4AB7A}"/>
              </a:ext>
            </a:extLst>
          </p:cNvPr>
          <p:cNvSpPr txBox="1"/>
          <p:nvPr/>
        </p:nvSpPr>
        <p:spPr>
          <a:xfrm>
            <a:off x="2522938" y="3656278"/>
            <a:ext cx="1701053" cy="584775"/>
          </a:xfrm>
          <a:prstGeom prst="rect">
            <a:avLst/>
          </a:prstGeom>
          <a:noFill/>
        </p:spPr>
        <p:txBody>
          <a:bodyPr wrap="square">
            <a:spAutoFit/>
          </a:bodyPr>
          <a:lstStyle/>
          <a:p>
            <a:pPr algn="ctr"/>
            <a:r>
              <a:rPr lang="en-US" sz="1600" dirty="0">
                <a:solidFill>
                  <a:schemeClr val="accent1">
                    <a:lumMod val="50000"/>
                  </a:schemeClr>
                </a:solidFill>
                <a:latin typeface="Calisto MT" panose="02040603050505030304" pitchFamily="18" charset="0"/>
              </a:rPr>
              <a:t>Susan Fisher Sterling</a:t>
            </a:r>
          </a:p>
        </p:txBody>
      </p:sp>
      <p:sp>
        <p:nvSpPr>
          <p:cNvPr id="30" name="TextBox 29">
            <a:extLst>
              <a:ext uri="{FF2B5EF4-FFF2-40B4-BE49-F238E27FC236}">
                <a16:creationId xmlns:a16="http://schemas.microsoft.com/office/drawing/2014/main" id="{BCCF6C6B-962F-F992-0EF6-5A564516B8FE}"/>
              </a:ext>
            </a:extLst>
          </p:cNvPr>
          <p:cNvSpPr txBox="1"/>
          <p:nvPr/>
        </p:nvSpPr>
        <p:spPr>
          <a:xfrm>
            <a:off x="209076" y="4241052"/>
            <a:ext cx="1701053" cy="523220"/>
          </a:xfrm>
          <a:prstGeom prst="rect">
            <a:avLst/>
          </a:prstGeom>
          <a:noFill/>
        </p:spPr>
        <p:txBody>
          <a:bodyPr wrap="square">
            <a:spAutoFit/>
          </a:bodyPr>
          <a:lstStyle/>
          <a:p>
            <a:pPr algn="ctr"/>
            <a:r>
              <a:rPr lang="en-US" sz="1400" b="0" i="0" dirty="0">
                <a:solidFill>
                  <a:srgbClr val="C00000"/>
                </a:solidFill>
                <a:effectLst/>
                <a:latin typeface="PBS Sans" panose="020B0503030404020204" pitchFamily="34" charset="0"/>
              </a:rPr>
              <a:t>National Director, PBS Books</a:t>
            </a:r>
          </a:p>
        </p:txBody>
      </p:sp>
      <p:sp>
        <p:nvSpPr>
          <p:cNvPr id="31" name="TextBox 30">
            <a:extLst>
              <a:ext uri="{FF2B5EF4-FFF2-40B4-BE49-F238E27FC236}">
                <a16:creationId xmlns:a16="http://schemas.microsoft.com/office/drawing/2014/main" id="{B1EFD753-E631-C8F7-8A85-3F5C54EAD597}"/>
              </a:ext>
            </a:extLst>
          </p:cNvPr>
          <p:cNvSpPr txBox="1"/>
          <p:nvPr/>
        </p:nvSpPr>
        <p:spPr>
          <a:xfrm>
            <a:off x="2493919" y="4239340"/>
            <a:ext cx="1759089" cy="1200329"/>
          </a:xfrm>
          <a:prstGeom prst="rect">
            <a:avLst/>
          </a:prstGeom>
          <a:noFill/>
        </p:spPr>
        <p:txBody>
          <a:bodyPr wrap="square">
            <a:spAutoFit/>
          </a:bodyPr>
          <a:lstStyle/>
          <a:p>
            <a:pPr algn="ctr"/>
            <a:r>
              <a:rPr lang="en-US" b="0" i="0" dirty="0">
                <a:solidFill>
                  <a:srgbClr val="C00000"/>
                </a:solidFill>
                <a:effectLst/>
                <a:latin typeface="PBS Sans" panose="020B0503030404020204" pitchFamily="34" charset="0"/>
              </a:rPr>
              <a:t>Alice West Dir., </a:t>
            </a:r>
          </a:p>
          <a:p>
            <a:pPr algn="ctr"/>
            <a:r>
              <a:rPr lang="en-US" b="0" i="0" dirty="0">
                <a:solidFill>
                  <a:srgbClr val="C00000"/>
                </a:solidFill>
                <a:effectLst/>
                <a:latin typeface="PBS Sans" panose="020B0503030404020204" pitchFamily="34" charset="0"/>
              </a:rPr>
              <a:t>NMWA in Washington, D.C.</a:t>
            </a:r>
          </a:p>
        </p:txBody>
      </p:sp>
      <p:sp>
        <p:nvSpPr>
          <p:cNvPr id="32" name="TextBox 31">
            <a:extLst>
              <a:ext uri="{FF2B5EF4-FFF2-40B4-BE49-F238E27FC236}">
                <a16:creationId xmlns:a16="http://schemas.microsoft.com/office/drawing/2014/main" id="{EAC2FB94-9267-4343-0C3B-6888D20906F3}"/>
              </a:ext>
            </a:extLst>
          </p:cNvPr>
          <p:cNvSpPr txBox="1"/>
          <p:nvPr/>
        </p:nvSpPr>
        <p:spPr>
          <a:xfrm>
            <a:off x="4833750" y="3994832"/>
            <a:ext cx="1701053" cy="1200329"/>
          </a:xfrm>
          <a:prstGeom prst="rect">
            <a:avLst/>
          </a:prstGeom>
          <a:noFill/>
        </p:spPr>
        <p:txBody>
          <a:bodyPr wrap="square">
            <a:spAutoFit/>
          </a:bodyPr>
          <a:lstStyle/>
          <a:p>
            <a:pPr algn="ctr"/>
            <a:r>
              <a:rPr lang="en-US" b="0" i="0" dirty="0">
                <a:solidFill>
                  <a:srgbClr val="C00000"/>
                </a:solidFill>
                <a:effectLst/>
                <a:latin typeface="-apple-system"/>
              </a:rPr>
              <a:t>Assoc. Deputy Dir. in the Office of Library Services, IMLS</a:t>
            </a:r>
          </a:p>
        </p:txBody>
      </p:sp>
      <p:sp>
        <p:nvSpPr>
          <p:cNvPr id="33" name="TextBox 32">
            <a:extLst>
              <a:ext uri="{FF2B5EF4-FFF2-40B4-BE49-F238E27FC236}">
                <a16:creationId xmlns:a16="http://schemas.microsoft.com/office/drawing/2014/main" id="{D1DA31C5-EEAA-8756-7BE4-DDA1D1902653}"/>
              </a:ext>
            </a:extLst>
          </p:cNvPr>
          <p:cNvSpPr txBox="1"/>
          <p:nvPr/>
        </p:nvSpPr>
        <p:spPr>
          <a:xfrm>
            <a:off x="7459907" y="4239340"/>
            <a:ext cx="1701053" cy="923330"/>
          </a:xfrm>
          <a:prstGeom prst="rect">
            <a:avLst/>
          </a:prstGeom>
          <a:noFill/>
        </p:spPr>
        <p:txBody>
          <a:bodyPr wrap="square">
            <a:spAutoFit/>
          </a:bodyPr>
          <a:lstStyle/>
          <a:p>
            <a:pPr algn="ctr"/>
            <a:r>
              <a:rPr lang="en-US" b="0" i="0" dirty="0">
                <a:solidFill>
                  <a:srgbClr val="C00000"/>
                </a:solidFill>
                <a:effectLst/>
                <a:latin typeface="PBS Sans" panose="020B0503030404020204" pitchFamily="34" charset="0"/>
              </a:rPr>
              <a:t>Senior Advisor,</a:t>
            </a:r>
          </a:p>
          <a:p>
            <a:pPr algn="ctr"/>
            <a:r>
              <a:rPr lang="en-US" dirty="0">
                <a:solidFill>
                  <a:srgbClr val="C00000"/>
                </a:solidFill>
                <a:latin typeface="PBS Sans" panose="020B0503030404020204" pitchFamily="34" charset="0"/>
              </a:rPr>
              <a:t>Office of the Director, IMLS</a:t>
            </a:r>
            <a:endParaRPr lang="en-US" b="0" i="0" dirty="0">
              <a:solidFill>
                <a:srgbClr val="C00000"/>
              </a:solidFill>
              <a:effectLst/>
              <a:latin typeface="PBS Sans" panose="020B0503030404020204" pitchFamily="34" charset="0"/>
            </a:endParaRPr>
          </a:p>
        </p:txBody>
      </p:sp>
      <p:sp>
        <p:nvSpPr>
          <p:cNvPr id="34" name="TextBox 33">
            <a:extLst>
              <a:ext uri="{FF2B5EF4-FFF2-40B4-BE49-F238E27FC236}">
                <a16:creationId xmlns:a16="http://schemas.microsoft.com/office/drawing/2014/main" id="{230B51CC-2395-47F3-A140-182DE349DE1A}"/>
              </a:ext>
            </a:extLst>
          </p:cNvPr>
          <p:cNvSpPr txBox="1"/>
          <p:nvPr/>
        </p:nvSpPr>
        <p:spPr>
          <a:xfrm>
            <a:off x="10375723" y="4239340"/>
            <a:ext cx="1701053" cy="646331"/>
          </a:xfrm>
          <a:prstGeom prst="rect">
            <a:avLst/>
          </a:prstGeom>
          <a:noFill/>
        </p:spPr>
        <p:txBody>
          <a:bodyPr wrap="square">
            <a:spAutoFit/>
          </a:bodyPr>
          <a:lstStyle/>
          <a:p>
            <a:pPr algn="ctr"/>
            <a:r>
              <a:rPr lang="en-US" b="0" i="0" dirty="0">
                <a:solidFill>
                  <a:srgbClr val="C00000"/>
                </a:solidFill>
                <a:effectLst/>
                <a:latin typeface="PBS Sans" panose="020B0503030404020204" pitchFamily="34" charset="0"/>
              </a:rPr>
              <a:t>Deputy Dir.,</a:t>
            </a:r>
            <a:r>
              <a:rPr lang="en-US" dirty="0">
                <a:solidFill>
                  <a:srgbClr val="C00000"/>
                </a:solidFill>
                <a:latin typeface="PBS Sans" panose="020B0503030404020204" pitchFamily="34" charset="0"/>
              </a:rPr>
              <a:t> IMLS</a:t>
            </a:r>
            <a:endParaRPr lang="en-US" b="0" i="0" dirty="0">
              <a:solidFill>
                <a:srgbClr val="C00000"/>
              </a:solidFill>
              <a:effectLst/>
              <a:latin typeface="PBS Sans" panose="020B0503030404020204" pitchFamily="34" charset="0"/>
            </a:endParaRPr>
          </a:p>
        </p:txBody>
      </p:sp>
    </p:spTree>
    <p:extLst>
      <p:ext uri="{BB962C8B-B14F-4D97-AF65-F5344CB8AC3E}">
        <p14:creationId xmlns:p14="http://schemas.microsoft.com/office/powerpoint/2010/main" val="3297302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32" name="TextBox 31">
            <a:extLst>
              <a:ext uri="{FF2B5EF4-FFF2-40B4-BE49-F238E27FC236}">
                <a16:creationId xmlns:a16="http://schemas.microsoft.com/office/drawing/2014/main" id="{EAC2FB94-9267-4343-0C3B-6888D20906F3}"/>
              </a:ext>
            </a:extLst>
          </p:cNvPr>
          <p:cNvSpPr txBox="1"/>
          <p:nvPr/>
        </p:nvSpPr>
        <p:spPr>
          <a:xfrm>
            <a:off x="1221036" y="2828835"/>
            <a:ext cx="9749927" cy="1200329"/>
          </a:xfrm>
          <a:prstGeom prst="rect">
            <a:avLst/>
          </a:prstGeom>
          <a:noFill/>
        </p:spPr>
        <p:txBody>
          <a:bodyPr wrap="square">
            <a:spAutoFit/>
          </a:bodyPr>
          <a:lstStyle/>
          <a:p>
            <a:pPr algn="ctr"/>
            <a:r>
              <a:rPr lang="en-US" sz="7200" dirty="0">
                <a:solidFill>
                  <a:srgbClr val="C00000"/>
                </a:solidFill>
                <a:latin typeface="PBS Sans" panose="020B0503030404020204" pitchFamily="34" charset="0"/>
              </a:rPr>
              <a:t>Additional Information</a:t>
            </a:r>
            <a:endParaRPr lang="en-US" sz="7200" b="0" i="0" dirty="0">
              <a:solidFill>
                <a:srgbClr val="C00000"/>
              </a:solidFill>
              <a:effectLst/>
              <a:latin typeface="PBS Sans" panose="020B0503030404020204" pitchFamily="34" charset="0"/>
            </a:endParaRPr>
          </a:p>
        </p:txBody>
      </p:sp>
    </p:spTree>
    <p:extLst>
      <p:ext uri="{BB962C8B-B14F-4D97-AF65-F5344CB8AC3E}">
        <p14:creationId xmlns:p14="http://schemas.microsoft.com/office/powerpoint/2010/main" val="1057328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32" name="TextBox 31">
            <a:extLst>
              <a:ext uri="{FF2B5EF4-FFF2-40B4-BE49-F238E27FC236}">
                <a16:creationId xmlns:a16="http://schemas.microsoft.com/office/drawing/2014/main" id="{EAC2FB94-9267-4343-0C3B-6888D20906F3}"/>
              </a:ext>
            </a:extLst>
          </p:cNvPr>
          <p:cNvSpPr txBox="1"/>
          <p:nvPr/>
        </p:nvSpPr>
        <p:spPr>
          <a:xfrm>
            <a:off x="2712493" y="1421958"/>
            <a:ext cx="6767012" cy="707886"/>
          </a:xfrm>
          <a:prstGeom prst="rect">
            <a:avLst/>
          </a:prstGeom>
          <a:noFill/>
        </p:spPr>
        <p:txBody>
          <a:bodyPr wrap="square">
            <a:spAutoFit/>
          </a:bodyPr>
          <a:lstStyle/>
          <a:p>
            <a:pPr algn="ctr"/>
            <a:r>
              <a:rPr lang="en-US" sz="4000" b="0" i="0" dirty="0">
                <a:solidFill>
                  <a:srgbClr val="C00000"/>
                </a:solidFill>
                <a:effectLst/>
                <a:latin typeface="PBS Sans" panose="020B0503030404020204" pitchFamily="34" charset="0"/>
              </a:rPr>
              <a:t>Have you seen this?</a:t>
            </a:r>
          </a:p>
        </p:txBody>
      </p:sp>
      <p:pic>
        <p:nvPicPr>
          <p:cNvPr id="8" name="Picture 7" descr="A purple background with yellow text&#10;&#10;Description automatically generated">
            <a:extLst>
              <a:ext uri="{FF2B5EF4-FFF2-40B4-BE49-F238E27FC236}">
                <a16:creationId xmlns:a16="http://schemas.microsoft.com/office/drawing/2014/main" id="{B870BFCF-1067-2F21-6ED3-427D700AFD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9795" y="2267576"/>
            <a:ext cx="8872407" cy="3304972"/>
          </a:xfrm>
          <a:prstGeom prst="rect">
            <a:avLst/>
          </a:prstGeom>
        </p:spPr>
      </p:pic>
    </p:spTree>
    <p:extLst>
      <p:ext uri="{BB962C8B-B14F-4D97-AF65-F5344CB8AC3E}">
        <p14:creationId xmlns:p14="http://schemas.microsoft.com/office/powerpoint/2010/main" val="986009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35A5A60-1A9C-FF62-41D5-8976E9199D52}"/>
              </a:ext>
            </a:extLst>
          </p:cNvPr>
          <p:cNvSpPr txBox="1"/>
          <p:nvPr/>
        </p:nvSpPr>
        <p:spPr>
          <a:xfrm>
            <a:off x="2412695" y="3021374"/>
            <a:ext cx="6720288" cy="1323439"/>
          </a:xfrm>
          <a:prstGeom prst="rect">
            <a:avLst/>
          </a:prstGeom>
          <a:noFill/>
        </p:spPr>
        <p:txBody>
          <a:bodyPr wrap="square" rtlCol="0">
            <a:spAutoFit/>
          </a:bodyPr>
          <a:lstStyle/>
          <a:p>
            <a:pPr algn="ctr"/>
            <a:r>
              <a:rPr lang="en-US" sz="8000" dirty="0">
                <a:solidFill>
                  <a:srgbClr val="C00000"/>
                </a:solidFill>
                <a:latin typeface="Calisto MT" panose="02040603050505030304" pitchFamily="18" charset="0"/>
              </a:rPr>
              <a:t>Programs</a:t>
            </a:r>
          </a:p>
        </p:txBody>
      </p:sp>
      <p:sp>
        <p:nvSpPr>
          <p:cNvPr id="23" name="Rectangle: Rounded Corners 22">
            <a:extLst>
              <a:ext uri="{FF2B5EF4-FFF2-40B4-BE49-F238E27FC236}">
                <a16:creationId xmlns:a16="http://schemas.microsoft.com/office/drawing/2014/main" id="{B5480950-96E9-3306-9AB1-4744E120380A}"/>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A5444E69-5246-2DE6-168E-CD4D228D756E}"/>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logo with a white column and red and blue text&#10;&#10;Description automatically generated">
            <a:extLst>
              <a:ext uri="{FF2B5EF4-FFF2-40B4-BE49-F238E27FC236}">
                <a16:creationId xmlns:a16="http://schemas.microsoft.com/office/drawing/2014/main" id="{162D93A0-DCE7-625A-5D1B-107692ABB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26" name="Picture 25" descr="A blue and white logo&#10;&#10;Description automatically generated">
            <a:extLst>
              <a:ext uri="{FF2B5EF4-FFF2-40B4-BE49-F238E27FC236}">
                <a16:creationId xmlns:a16="http://schemas.microsoft.com/office/drawing/2014/main" id="{93C074E1-808B-9D30-C1CE-7B4AAE074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sp>
        <p:nvSpPr>
          <p:cNvPr id="27" name="TextBox 26">
            <a:extLst>
              <a:ext uri="{FF2B5EF4-FFF2-40B4-BE49-F238E27FC236}">
                <a16:creationId xmlns:a16="http://schemas.microsoft.com/office/drawing/2014/main" id="{1098C6D0-CB9B-2BF3-64ED-C87CD1F1AAEE}"/>
              </a:ext>
            </a:extLst>
          </p:cNvPr>
          <p:cNvSpPr txBox="1"/>
          <p:nvPr/>
        </p:nvSpPr>
        <p:spPr>
          <a:xfrm>
            <a:off x="3787047" y="6095807"/>
            <a:ext cx="4617905" cy="584775"/>
          </a:xfrm>
          <a:prstGeom prst="rect">
            <a:avLst/>
          </a:prstGeom>
          <a:noFill/>
        </p:spPr>
        <p:txBody>
          <a:bodyPr wrap="square" rtlCol="0">
            <a:spAutoFit/>
          </a:bodyPr>
          <a:lstStyle/>
          <a:p>
            <a:pPr algn="ctr"/>
            <a:r>
              <a:rPr lang="en-US" sz="3200" dirty="0">
                <a:solidFill>
                  <a:srgbClr val="C00000"/>
                </a:solidFill>
                <a:latin typeface="Calisto MT" panose="02040603050505030304" pitchFamily="18" charset="0"/>
              </a:rPr>
              <a:t>Contact Information</a:t>
            </a:r>
            <a:endParaRPr lang="en-US" sz="2800" dirty="0">
              <a:solidFill>
                <a:srgbClr val="C00000"/>
              </a:solidFill>
              <a:latin typeface="Calisto MT" panose="02040603050505030304" pitchFamily="18" charset="0"/>
            </a:endParaRPr>
          </a:p>
        </p:txBody>
      </p:sp>
      <p:pic>
        <p:nvPicPr>
          <p:cNvPr id="28" name="Picture 27" descr="A red text on a black background&#10;&#10;Description automatically generated">
            <a:extLst>
              <a:ext uri="{FF2B5EF4-FFF2-40B4-BE49-F238E27FC236}">
                <a16:creationId xmlns:a16="http://schemas.microsoft.com/office/drawing/2014/main" id="{452427EC-3766-4C16-5FAF-7D8A6C34BC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sp>
        <p:nvSpPr>
          <p:cNvPr id="29" name="TextBox 28">
            <a:extLst>
              <a:ext uri="{FF2B5EF4-FFF2-40B4-BE49-F238E27FC236}">
                <a16:creationId xmlns:a16="http://schemas.microsoft.com/office/drawing/2014/main" id="{0410FDAE-75A5-793A-3142-E673F736F67F}"/>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pic>
        <p:nvPicPr>
          <p:cNvPr id="30" name="Picture 29" descr="A qr code with black squares&#10;&#10;Description automatically generated">
            <a:extLst>
              <a:ext uri="{FF2B5EF4-FFF2-40B4-BE49-F238E27FC236}">
                <a16:creationId xmlns:a16="http://schemas.microsoft.com/office/drawing/2014/main" id="{BDB8CABC-0606-E618-174C-D62BB17A80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Tree>
    <p:extLst>
      <p:ext uri="{BB962C8B-B14F-4D97-AF65-F5344CB8AC3E}">
        <p14:creationId xmlns:p14="http://schemas.microsoft.com/office/powerpoint/2010/main" val="1304311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4" name="TextBox 3">
            <a:extLst>
              <a:ext uri="{FF2B5EF4-FFF2-40B4-BE49-F238E27FC236}">
                <a16:creationId xmlns:a16="http://schemas.microsoft.com/office/drawing/2014/main" id="{FD3D7942-EEC6-57EF-D72A-6C599B8143ED}"/>
              </a:ext>
            </a:extLst>
          </p:cNvPr>
          <p:cNvSpPr txBox="1"/>
          <p:nvPr/>
        </p:nvSpPr>
        <p:spPr>
          <a:xfrm>
            <a:off x="610494" y="2488037"/>
            <a:ext cx="4524400" cy="3046988"/>
          </a:xfrm>
          <a:prstGeom prst="rect">
            <a:avLst/>
          </a:prstGeom>
          <a:noFill/>
        </p:spPr>
        <p:txBody>
          <a:bodyPr wrap="square">
            <a:spAutoFit/>
          </a:bodyPr>
          <a:lstStyle/>
          <a:p>
            <a:pPr algn="l" rtl="0" fontAlgn="base">
              <a:buFont typeface="Arial" panose="020B0604020202020204" pitchFamily="34" charset="0"/>
              <a:buChar char="•"/>
            </a:pPr>
            <a:r>
              <a:rPr lang="en-US" sz="3200" b="0" i="0" u="none" strike="noStrike" dirty="0">
                <a:solidFill>
                  <a:schemeClr val="accent1">
                    <a:lumMod val="50000"/>
                  </a:schemeClr>
                </a:solidFill>
                <a:effectLst/>
                <a:latin typeface="PBS Sans" panose="020B0503030404020204" pitchFamily="34" charset="0"/>
              </a:rPr>
              <a:t>WINDOW: 2024</a:t>
            </a:r>
            <a:r>
              <a:rPr lang="en-US" sz="3200" b="0" i="0" dirty="0">
                <a:solidFill>
                  <a:schemeClr val="accent1">
                    <a:lumMod val="50000"/>
                  </a:schemeClr>
                </a:solidFill>
                <a:effectLst/>
                <a:latin typeface="PBS Sans" panose="020B0503030404020204" pitchFamily="34" charset="0"/>
              </a:rPr>
              <a:t>​</a:t>
            </a:r>
          </a:p>
          <a:p>
            <a:pPr algn="l" rtl="0" fontAlgn="base">
              <a:buFont typeface="Arial" panose="020B0604020202020204" pitchFamily="34" charset="0"/>
              <a:buChar char="•"/>
            </a:pPr>
            <a:r>
              <a:rPr lang="en-US" sz="3200" b="0" i="0" u="none" strike="noStrike" dirty="0">
                <a:solidFill>
                  <a:schemeClr val="accent1">
                    <a:lumMod val="50000"/>
                  </a:schemeClr>
                </a:solidFill>
                <a:effectLst/>
                <a:latin typeface="PBS Sans" panose="020B0503030404020204" pitchFamily="34" charset="0"/>
              </a:rPr>
              <a:t>26 MINUTES</a:t>
            </a:r>
            <a:r>
              <a:rPr lang="en-US" sz="3200" b="0" i="0" dirty="0">
                <a:solidFill>
                  <a:schemeClr val="accent1">
                    <a:lumMod val="50000"/>
                  </a:schemeClr>
                </a:solidFill>
                <a:effectLst/>
                <a:latin typeface="PBS Sans" panose="020B0503030404020204" pitchFamily="34" charset="0"/>
              </a:rPr>
              <a:t>​</a:t>
            </a:r>
          </a:p>
          <a:p>
            <a:pPr algn="l" rtl="0" fontAlgn="base">
              <a:buFont typeface="Arial" panose="020B0604020202020204" pitchFamily="34" charset="0"/>
              <a:buChar char="•"/>
            </a:pPr>
            <a:r>
              <a:rPr lang="en-US" sz="3200" b="0" i="0" u="none" strike="noStrike" dirty="0">
                <a:solidFill>
                  <a:schemeClr val="accent1">
                    <a:lumMod val="50000"/>
                  </a:schemeClr>
                </a:solidFill>
                <a:effectLst/>
                <a:latin typeface="PBS Sans" panose="020B0503030404020204" pitchFamily="34" charset="0"/>
              </a:rPr>
              <a:t>E-DELIVERY</a:t>
            </a:r>
            <a:r>
              <a:rPr lang="en-US" sz="3200" b="0" i="0" dirty="0">
                <a:solidFill>
                  <a:schemeClr val="accent1">
                    <a:lumMod val="50000"/>
                  </a:schemeClr>
                </a:solidFill>
                <a:effectLst/>
                <a:latin typeface="PBS Sans" panose="020B0503030404020204" pitchFamily="34" charset="0"/>
              </a:rPr>
              <a:t>​</a:t>
            </a:r>
          </a:p>
          <a:p>
            <a:pPr algn="l" rtl="0" fontAlgn="base">
              <a:buFont typeface="Arial" panose="020B0604020202020204" pitchFamily="34" charset="0"/>
              <a:buChar char="•"/>
            </a:pPr>
            <a:r>
              <a:rPr lang="en-US" sz="3200" b="0" i="0" u="none" strike="noStrike" dirty="0">
                <a:solidFill>
                  <a:schemeClr val="accent1">
                    <a:lumMod val="50000"/>
                  </a:schemeClr>
                </a:solidFill>
                <a:effectLst/>
                <a:latin typeface="PBS Sans" panose="020B0503030404020204" pitchFamily="34" charset="0"/>
              </a:rPr>
              <a:t>OTHER RESOURCES</a:t>
            </a:r>
            <a:r>
              <a:rPr lang="en-US" sz="3200" b="0" i="0" dirty="0">
                <a:solidFill>
                  <a:schemeClr val="accent1">
                    <a:lumMod val="50000"/>
                  </a:schemeClr>
                </a:solidFill>
                <a:effectLst/>
                <a:latin typeface="PBS Sans" panose="020B0503030404020204" pitchFamily="34" charset="0"/>
              </a:rPr>
              <a:t>​</a:t>
            </a:r>
          </a:p>
          <a:p>
            <a:pPr algn="l" rtl="0" fontAlgn="base">
              <a:buFont typeface="Arial" panose="020B0604020202020204" pitchFamily="34" charset="0"/>
              <a:buChar char="•"/>
            </a:pPr>
            <a:r>
              <a:rPr lang="en-US" sz="3200" b="0" i="0" u="none" strike="noStrike" dirty="0">
                <a:solidFill>
                  <a:schemeClr val="accent1">
                    <a:lumMod val="50000"/>
                  </a:schemeClr>
                </a:solidFill>
                <a:effectLst/>
                <a:latin typeface="PBS Sans" panose="020B0503030404020204" pitchFamily="34" charset="0"/>
              </a:rPr>
              <a:t>DISCUSSION GUIDE</a:t>
            </a:r>
            <a:r>
              <a:rPr lang="en-US" sz="3200" b="0" i="0" dirty="0">
                <a:solidFill>
                  <a:schemeClr val="accent1">
                    <a:lumMod val="50000"/>
                  </a:schemeClr>
                </a:solidFill>
                <a:effectLst/>
                <a:latin typeface="PBS Sans" panose="020B0503030404020204" pitchFamily="34" charset="0"/>
              </a:rPr>
              <a:t>​</a:t>
            </a:r>
          </a:p>
          <a:p>
            <a:pPr algn="l" rtl="0" fontAlgn="base">
              <a:buFont typeface="Arial" panose="020B0604020202020204" pitchFamily="34" charset="0"/>
              <a:buChar char="•"/>
            </a:pPr>
            <a:r>
              <a:rPr lang="en-US" sz="3200" b="0" i="0" u="none" strike="noStrike" dirty="0">
                <a:solidFill>
                  <a:schemeClr val="accent1">
                    <a:lumMod val="50000"/>
                  </a:schemeClr>
                </a:solidFill>
                <a:effectLst/>
                <a:latin typeface="PBS Sans" panose="020B0503030404020204" pitchFamily="34" charset="0"/>
              </a:rPr>
              <a:t>PROGRAM TIE-INS</a:t>
            </a:r>
            <a:r>
              <a:rPr lang="en-US" sz="2000" b="0" i="0" dirty="0">
                <a:solidFill>
                  <a:schemeClr val="accent1">
                    <a:lumMod val="50000"/>
                  </a:schemeClr>
                </a:solidFill>
                <a:effectLst/>
                <a:latin typeface="PBS Sans" panose="020B0503030404020204" pitchFamily="34" charset="0"/>
              </a:rPr>
              <a:t>​</a:t>
            </a:r>
          </a:p>
        </p:txBody>
      </p:sp>
      <p:sp>
        <p:nvSpPr>
          <p:cNvPr id="5" name="TextBox 4">
            <a:extLst>
              <a:ext uri="{FF2B5EF4-FFF2-40B4-BE49-F238E27FC236}">
                <a16:creationId xmlns:a16="http://schemas.microsoft.com/office/drawing/2014/main" id="{C08DD0CB-C0C9-365D-ACA5-7CD6447CA777}"/>
              </a:ext>
            </a:extLst>
          </p:cNvPr>
          <p:cNvSpPr txBox="1"/>
          <p:nvPr/>
        </p:nvSpPr>
        <p:spPr>
          <a:xfrm>
            <a:off x="1878702" y="6169423"/>
            <a:ext cx="8434595" cy="707886"/>
          </a:xfrm>
          <a:prstGeom prst="rect">
            <a:avLst/>
          </a:prstGeom>
          <a:noFill/>
        </p:spPr>
        <p:txBody>
          <a:bodyPr wrap="square" rtlCol="0">
            <a:spAutoFit/>
          </a:bodyPr>
          <a:lstStyle/>
          <a:p>
            <a:pPr algn="ctr"/>
            <a:r>
              <a:rPr lang="en-US" sz="4000" b="0" i="0" dirty="0">
                <a:solidFill>
                  <a:srgbClr val="C00000"/>
                </a:solidFill>
                <a:effectLst/>
                <a:latin typeface="Calisto MT" panose="02040603050505030304" pitchFamily="18" charset="0"/>
              </a:rPr>
              <a:t>Film Related Resources</a:t>
            </a:r>
            <a:endParaRPr lang="en-US" sz="4000" dirty="0">
              <a:solidFill>
                <a:srgbClr val="C00000"/>
              </a:solidFill>
              <a:latin typeface="PBS Sans" panose="020B0503030404020204" pitchFamily="34" charset="0"/>
            </a:endParaRPr>
          </a:p>
        </p:txBody>
      </p:sp>
      <p:sp>
        <p:nvSpPr>
          <p:cNvPr id="2" name="TextBox 1">
            <a:extLst>
              <a:ext uri="{FF2B5EF4-FFF2-40B4-BE49-F238E27FC236}">
                <a16:creationId xmlns:a16="http://schemas.microsoft.com/office/drawing/2014/main" id="{A775EDD3-94C6-21B6-788B-B52C5B71054B}"/>
              </a:ext>
            </a:extLst>
          </p:cNvPr>
          <p:cNvSpPr txBox="1"/>
          <p:nvPr/>
        </p:nvSpPr>
        <p:spPr>
          <a:xfrm>
            <a:off x="234695" y="1432709"/>
            <a:ext cx="11722608" cy="1107996"/>
          </a:xfrm>
          <a:prstGeom prst="rect">
            <a:avLst/>
          </a:prstGeom>
          <a:noFill/>
        </p:spPr>
        <p:txBody>
          <a:bodyPr wrap="square">
            <a:spAutoFit/>
          </a:bodyPr>
          <a:lstStyle/>
          <a:p>
            <a:pPr algn="ctr"/>
            <a:r>
              <a:rPr lang="en-US" sz="6600" dirty="0">
                <a:solidFill>
                  <a:srgbClr val="C00000"/>
                </a:solidFill>
                <a:latin typeface="PBS Sans" panose="020B0503030404020204" pitchFamily="34" charset="0"/>
              </a:rPr>
              <a:t>Library and Museum Screeners</a:t>
            </a:r>
            <a:endParaRPr lang="en-US" sz="6600" b="0" i="0" dirty="0">
              <a:solidFill>
                <a:srgbClr val="C00000"/>
              </a:solidFill>
              <a:effectLst/>
              <a:latin typeface="PBS Sans" panose="020B0503030404020204" pitchFamily="34" charset="0"/>
            </a:endParaRPr>
          </a:p>
        </p:txBody>
      </p:sp>
      <p:sp>
        <p:nvSpPr>
          <p:cNvPr id="7" name="TextBox 6">
            <a:extLst>
              <a:ext uri="{FF2B5EF4-FFF2-40B4-BE49-F238E27FC236}">
                <a16:creationId xmlns:a16="http://schemas.microsoft.com/office/drawing/2014/main" id="{86AFA8C2-756F-822C-E82A-9D806E9AEDCA}"/>
              </a:ext>
            </a:extLst>
          </p:cNvPr>
          <p:cNvSpPr txBox="1"/>
          <p:nvPr/>
        </p:nvSpPr>
        <p:spPr>
          <a:xfrm>
            <a:off x="6484996" y="2488037"/>
            <a:ext cx="5707004" cy="2554545"/>
          </a:xfrm>
          <a:prstGeom prst="rect">
            <a:avLst/>
          </a:prstGeom>
          <a:noFill/>
        </p:spPr>
        <p:txBody>
          <a:bodyPr wrap="square">
            <a:spAutoFit/>
          </a:bodyPr>
          <a:lstStyle/>
          <a:p>
            <a:pPr algn="l" rtl="0" fontAlgn="base">
              <a:buFont typeface="Arial" panose="020B0604020202020204" pitchFamily="34" charset="0"/>
              <a:buChar char="•"/>
            </a:pPr>
            <a:r>
              <a:rPr lang="en-US" sz="3200" b="0" i="0" u="none" strike="noStrike" dirty="0">
                <a:solidFill>
                  <a:schemeClr val="accent1">
                    <a:lumMod val="50000"/>
                  </a:schemeClr>
                </a:solidFill>
                <a:effectLst/>
                <a:latin typeface="PBS Sans" panose="020B0503030404020204" pitchFamily="34" charset="0"/>
              </a:rPr>
              <a:t>MUSIC LIST</a:t>
            </a:r>
            <a:r>
              <a:rPr lang="en-US" sz="3200" b="0" i="0" dirty="0">
                <a:solidFill>
                  <a:schemeClr val="accent1">
                    <a:lumMod val="50000"/>
                  </a:schemeClr>
                </a:solidFill>
                <a:effectLst/>
                <a:latin typeface="PBS Sans" panose="020B0503030404020204" pitchFamily="34" charset="0"/>
              </a:rPr>
              <a:t>​</a:t>
            </a:r>
          </a:p>
          <a:p>
            <a:pPr algn="l" rtl="0" fontAlgn="base">
              <a:buFont typeface="Arial" panose="020B0604020202020204" pitchFamily="34" charset="0"/>
              <a:buChar char="•"/>
            </a:pPr>
            <a:r>
              <a:rPr lang="en-US" sz="3200" b="0" i="0" u="none" strike="noStrike" dirty="0">
                <a:solidFill>
                  <a:schemeClr val="accent1">
                    <a:lumMod val="50000"/>
                  </a:schemeClr>
                </a:solidFill>
                <a:effectLst/>
                <a:latin typeface="PBS Sans" panose="020B0503030404020204" pitchFamily="34" charset="0"/>
              </a:rPr>
              <a:t>RELATED  VIDEOS</a:t>
            </a:r>
            <a:r>
              <a:rPr lang="en-US" sz="3200" b="0" i="0" dirty="0">
                <a:solidFill>
                  <a:schemeClr val="accent1">
                    <a:lumMod val="50000"/>
                  </a:schemeClr>
                </a:solidFill>
                <a:effectLst/>
                <a:latin typeface="PBS Sans" panose="020B0503030404020204" pitchFamily="34" charset="0"/>
              </a:rPr>
              <a:t>​</a:t>
            </a:r>
          </a:p>
          <a:p>
            <a:pPr algn="l" rtl="0" fontAlgn="base">
              <a:buFont typeface="Arial" panose="020B0604020202020204" pitchFamily="34" charset="0"/>
              <a:buChar char="•"/>
            </a:pPr>
            <a:r>
              <a:rPr lang="en-US" sz="3200" b="0" i="0" u="none" strike="noStrike" dirty="0">
                <a:solidFill>
                  <a:schemeClr val="accent1">
                    <a:lumMod val="50000"/>
                  </a:schemeClr>
                </a:solidFill>
                <a:effectLst/>
                <a:latin typeface="PBS Sans" panose="020B0503030404020204" pitchFamily="34" charset="0"/>
              </a:rPr>
              <a:t>PRESS RELEASE SAMPLE</a:t>
            </a:r>
            <a:r>
              <a:rPr lang="en-US" sz="3200" b="0" i="0" dirty="0">
                <a:solidFill>
                  <a:schemeClr val="accent1">
                    <a:lumMod val="50000"/>
                  </a:schemeClr>
                </a:solidFill>
                <a:effectLst/>
                <a:latin typeface="PBS Sans" panose="020B0503030404020204" pitchFamily="34" charset="0"/>
              </a:rPr>
              <a:t>​</a:t>
            </a:r>
          </a:p>
          <a:p>
            <a:pPr algn="l" rtl="0" fontAlgn="base">
              <a:buFont typeface="Arial" panose="020B0604020202020204" pitchFamily="34" charset="0"/>
              <a:buChar char="•"/>
            </a:pPr>
            <a:r>
              <a:rPr lang="en-US" sz="3200" b="0" i="0" u="none" strike="noStrike" dirty="0">
                <a:solidFill>
                  <a:schemeClr val="accent1">
                    <a:lumMod val="50000"/>
                  </a:schemeClr>
                </a:solidFill>
                <a:effectLst/>
                <a:latin typeface="PBS Sans" panose="020B0503030404020204" pitchFamily="34" charset="0"/>
              </a:rPr>
              <a:t>KEY ART</a:t>
            </a:r>
            <a:r>
              <a:rPr lang="en-US" sz="3200" b="0" i="0" dirty="0">
                <a:solidFill>
                  <a:schemeClr val="accent1">
                    <a:lumMod val="50000"/>
                  </a:schemeClr>
                </a:solidFill>
                <a:effectLst/>
                <a:latin typeface="PBS Sans" panose="020B0503030404020204" pitchFamily="34" charset="0"/>
              </a:rPr>
              <a:t>​</a:t>
            </a:r>
          </a:p>
          <a:p>
            <a:pPr algn="l" rtl="0" fontAlgn="base">
              <a:buFont typeface="Arial" panose="020B0604020202020204" pitchFamily="34" charset="0"/>
              <a:buChar char="•"/>
            </a:pPr>
            <a:r>
              <a:rPr lang="en-US" sz="3200" b="0" i="0" u="none" strike="noStrike" dirty="0">
                <a:solidFill>
                  <a:schemeClr val="accent1">
                    <a:lumMod val="50000"/>
                  </a:schemeClr>
                </a:solidFill>
                <a:effectLst/>
                <a:latin typeface="PBS Sans" panose="020B0503030404020204" pitchFamily="34" charset="0"/>
              </a:rPr>
              <a:t>CURRICULUM (MARCH 2024)</a:t>
            </a:r>
            <a:endParaRPr lang="en-US" sz="3200" b="0" i="0" dirty="0">
              <a:solidFill>
                <a:schemeClr val="accent1">
                  <a:lumMod val="50000"/>
                </a:schemeClr>
              </a:solidFill>
              <a:effectLst/>
              <a:latin typeface="PBS Sans" panose="020B0503030404020204" pitchFamily="34" charset="0"/>
            </a:endParaRPr>
          </a:p>
        </p:txBody>
      </p:sp>
    </p:spTree>
    <p:extLst>
      <p:ext uri="{BB962C8B-B14F-4D97-AF65-F5344CB8AC3E}">
        <p14:creationId xmlns:p14="http://schemas.microsoft.com/office/powerpoint/2010/main" val="3397848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2" name="TextBox 1">
            <a:extLst>
              <a:ext uri="{FF2B5EF4-FFF2-40B4-BE49-F238E27FC236}">
                <a16:creationId xmlns:a16="http://schemas.microsoft.com/office/drawing/2014/main" id="{23A4C293-A036-F26B-E8B6-2A77EADC461D}"/>
              </a:ext>
            </a:extLst>
          </p:cNvPr>
          <p:cNvSpPr txBox="1"/>
          <p:nvPr/>
        </p:nvSpPr>
        <p:spPr>
          <a:xfrm>
            <a:off x="1878702" y="6077015"/>
            <a:ext cx="8434595" cy="707886"/>
          </a:xfrm>
          <a:prstGeom prst="rect">
            <a:avLst/>
          </a:prstGeom>
          <a:noFill/>
        </p:spPr>
        <p:txBody>
          <a:bodyPr wrap="square" rtlCol="0">
            <a:spAutoFit/>
          </a:bodyPr>
          <a:lstStyle/>
          <a:p>
            <a:pPr algn="ctr"/>
            <a:r>
              <a:rPr lang="en-US" sz="4000" b="0" i="0" dirty="0">
                <a:solidFill>
                  <a:srgbClr val="C00000"/>
                </a:solidFill>
                <a:effectLst/>
                <a:latin typeface="Calisto MT" panose="02040603050505030304" pitchFamily="18" charset="0"/>
              </a:rPr>
              <a:t>Discussion Guide</a:t>
            </a:r>
            <a:endParaRPr lang="en-US" sz="4000" dirty="0">
              <a:solidFill>
                <a:srgbClr val="C00000"/>
              </a:solidFill>
              <a:latin typeface="PBS Sans" panose="020B0503030404020204" pitchFamily="34" charset="0"/>
            </a:endParaRPr>
          </a:p>
        </p:txBody>
      </p:sp>
      <p:pic>
        <p:nvPicPr>
          <p:cNvPr id="2050" name="Picture 2">
            <a:extLst>
              <a:ext uri="{FF2B5EF4-FFF2-40B4-BE49-F238E27FC236}">
                <a16:creationId xmlns:a16="http://schemas.microsoft.com/office/drawing/2014/main" id="{E14C6280-EB40-F7AD-9B46-4B74AF6830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20000">
            <a:off x="7579624" y="1575879"/>
            <a:ext cx="3200400" cy="4139646"/>
          </a:xfrm>
          <a:prstGeom prst="rect">
            <a:avLst/>
          </a:prstGeom>
          <a:ln>
            <a:noFill/>
          </a:ln>
          <a:effectLst>
            <a:outerShdw blurRad="292100" dist="139700" dir="2700000" algn="tl" rotWithShape="0">
              <a:srgbClr val="333333">
                <a:alpha val="65000"/>
              </a:srgbClr>
            </a:outerShdw>
          </a:effectLst>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FB5FF6-1BCB-E206-ABE0-CFFBD3C60B40}"/>
              </a:ext>
            </a:extLst>
          </p:cNvPr>
          <p:cNvSpPr txBox="1"/>
          <p:nvPr/>
        </p:nvSpPr>
        <p:spPr>
          <a:xfrm>
            <a:off x="1258715" y="1905506"/>
            <a:ext cx="6318172" cy="3046988"/>
          </a:xfrm>
          <a:prstGeom prst="rect">
            <a:avLst/>
          </a:prstGeom>
          <a:noFill/>
        </p:spPr>
        <p:txBody>
          <a:bodyPr wrap="square">
            <a:spAutoFit/>
          </a:bodyPr>
          <a:lstStyle/>
          <a:p>
            <a:pPr algn="l" rtl="0" fontAlgn="base">
              <a:buFont typeface="Arial" panose="020B0604020202020204" pitchFamily="34" charset="0"/>
              <a:buChar char="•"/>
            </a:pPr>
            <a:r>
              <a:rPr lang="en-US" sz="3200" b="0" i="0" u="none" strike="noStrike" dirty="0">
                <a:solidFill>
                  <a:schemeClr val="accent1">
                    <a:lumMod val="50000"/>
                  </a:schemeClr>
                </a:solidFill>
                <a:effectLst/>
                <a:latin typeface="PBS Sans" panose="020B0503030404020204" pitchFamily="34" charset="0"/>
              </a:rPr>
              <a:t>PROJECT SUMMARY</a:t>
            </a:r>
            <a:r>
              <a:rPr lang="en-US" sz="3200" b="0" i="0" dirty="0">
                <a:solidFill>
                  <a:schemeClr val="accent1">
                    <a:lumMod val="50000"/>
                  </a:schemeClr>
                </a:solidFill>
                <a:effectLst/>
                <a:latin typeface="PBS Sans" panose="020B0503030404020204" pitchFamily="34" charset="0"/>
              </a:rPr>
              <a:t>​</a:t>
            </a:r>
          </a:p>
          <a:p>
            <a:pPr algn="l" rtl="0" fontAlgn="base">
              <a:buFont typeface="Arial" panose="020B0604020202020204" pitchFamily="34" charset="0"/>
              <a:buChar char="•"/>
            </a:pPr>
            <a:r>
              <a:rPr lang="en-US" sz="3200" b="0" i="0" u="none" strike="noStrike" dirty="0">
                <a:solidFill>
                  <a:schemeClr val="accent1">
                    <a:lumMod val="50000"/>
                  </a:schemeClr>
                </a:solidFill>
                <a:effectLst/>
                <a:latin typeface="PBS Sans" panose="020B0503030404020204" pitchFamily="34" charset="0"/>
              </a:rPr>
              <a:t>EPISODE SUMMARY</a:t>
            </a:r>
            <a:r>
              <a:rPr lang="en-US" sz="3200" b="0" i="0" dirty="0">
                <a:solidFill>
                  <a:schemeClr val="accent1">
                    <a:lumMod val="50000"/>
                  </a:schemeClr>
                </a:solidFill>
                <a:effectLst/>
                <a:latin typeface="PBS Sans" panose="020B0503030404020204" pitchFamily="34" charset="0"/>
              </a:rPr>
              <a:t>​</a:t>
            </a:r>
          </a:p>
          <a:p>
            <a:pPr algn="l" rtl="0" fontAlgn="base">
              <a:buFont typeface="Arial" panose="020B0604020202020204" pitchFamily="34" charset="0"/>
              <a:buChar char="•"/>
            </a:pPr>
            <a:r>
              <a:rPr lang="en-US" sz="3200" b="0" i="0" u="none" strike="noStrike" dirty="0">
                <a:solidFill>
                  <a:schemeClr val="accent1">
                    <a:lumMod val="50000"/>
                  </a:schemeClr>
                </a:solidFill>
                <a:effectLst/>
                <a:latin typeface="PBS Sans" panose="020B0503030404020204" pitchFamily="34" charset="0"/>
              </a:rPr>
              <a:t>BIOS OF CREATORS/LEADERSHIP</a:t>
            </a:r>
            <a:r>
              <a:rPr lang="en-US" sz="3200" b="0" i="0" dirty="0">
                <a:solidFill>
                  <a:schemeClr val="accent1">
                    <a:lumMod val="50000"/>
                  </a:schemeClr>
                </a:solidFill>
                <a:effectLst/>
                <a:latin typeface="PBS Sans" panose="020B0503030404020204" pitchFamily="34" charset="0"/>
              </a:rPr>
              <a:t>​</a:t>
            </a:r>
          </a:p>
          <a:p>
            <a:pPr algn="l" rtl="0" fontAlgn="base">
              <a:buFont typeface="Arial" panose="020B0604020202020204" pitchFamily="34" charset="0"/>
              <a:buChar char="•"/>
            </a:pPr>
            <a:r>
              <a:rPr lang="en-US" sz="3200" b="0" i="0" u="none" strike="noStrike" dirty="0">
                <a:solidFill>
                  <a:schemeClr val="accent1">
                    <a:lumMod val="50000"/>
                  </a:schemeClr>
                </a:solidFill>
                <a:effectLst/>
                <a:latin typeface="PBS Sans" panose="020B0503030404020204" pitchFamily="34" charset="0"/>
              </a:rPr>
              <a:t>BIOS OF FEATURED GUESTS</a:t>
            </a:r>
            <a:r>
              <a:rPr lang="en-US" sz="3200" b="0" i="0" dirty="0">
                <a:solidFill>
                  <a:schemeClr val="accent1">
                    <a:lumMod val="50000"/>
                  </a:schemeClr>
                </a:solidFill>
                <a:effectLst/>
                <a:latin typeface="PBS Sans" panose="020B0503030404020204" pitchFamily="34" charset="0"/>
              </a:rPr>
              <a:t>​</a:t>
            </a:r>
          </a:p>
          <a:p>
            <a:pPr algn="l" rtl="0" fontAlgn="base">
              <a:buFont typeface="Arial" panose="020B0604020202020204" pitchFamily="34" charset="0"/>
              <a:buChar char="•"/>
            </a:pPr>
            <a:r>
              <a:rPr lang="en-US" sz="3200" b="0" i="0" u="none" strike="noStrike" dirty="0">
                <a:solidFill>
                  <a:schemeClr val="accent1">
                    <a:lumMod val="50000"/>
                  </a:schemeClr>
                </a:solidFill>
                <a:effectLst/>
                <a:latin typeface="PBS Sans" panose="020B0503030404020204" pitchFamily="34" charset="0"/>
              </a:rPr>
              <a:t>DISCUSSION QUESTIONS</a:t>
            </a:r>
            <a:r>
              <a:rPr lang="en-US" sz="3200" b="0" i="0" dirty="0">
                <a:solidFill>
                  <a:schemeClr val="accent1">
                    <a:lumMod val="50000"/>
                  </a:schemeClr>
                </a:solidFill>
                <a:effectLst/>
                <a:latin typeface="PBS Sans" panose="020B0503030404020204" pitchFamily="34" charset="0"/>
              </a:rPr>
              <a:t>​</a:t>
            </a:r>
          </a:p>
          <a:p>
            <a:pPr algn="l" rtl="0" fontAlgn="base">
              <a:buFont typeface="Arial" panose="020B0604020202020204" pitchFamily="34" charset="0"/>
              <a:buChar char="•"/>
            </a:pPr>
            <a:r>
              <a:rPr lang="en-US" sz="3200" b="0" i="0" u="none" strike="noStrike" dirty="0">
                <a:solidFill>
                  <a:schemeClr val="accent1">
                    <a:lumMod val="50000"/>
                  </a:schemeClr>
                </a:solidFill>
                <a:effectLst/>
                <a:latin typeface="PBS Sans" panose="020B0503030404020204" pitchFamily="34" charset="0"/>
              </a:rPr>
              <a:t>POSSIBLE PROGRAM TIE IN</a:t>
            </a:r>
            <a:endParaRPr lang="en-US" sz="3200" b="0" i="0" dirty="0">
              <a:solidFill>
                <a:schemeClr val="accent1">
                  <a:lumMod val="50000"/>
                </a:schemeClr>
              </a:solidFill>
              <a:effectLst/>
              <a:latin typeface="PBS Sans" panose="020B0503030404020204" pitchFamily="34" charset="0"/>
            </a:endParaRPr>
          </a:p>
        </p:txBody>
      </p:sp>
    </p:spTree>
    <p:extLst>
      <p:ext uri="{BB962C8B-B14F-4D97-AF65-F5344CB8AC3E}">
        <p14:creationId xmlns:p14="http://schemas.microsoft.com/office/powerpoint/2010/main" val="3208867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0FBFDB3-A990-DAC5-B002-E83C5FB69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2" y="2438543"/>
            <a:ext cx="2639444" cy="3413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C065C1F-1364-886F-8D7D-D60E61F2CD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6828" y="1112069"/>
            <a:ext cx="2639444" cy="3413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A collage of a book&#10;&#10;Description automatically generated">
            <a:extLst>
              <a:ext uri="{FF2B5EF4-FFF2-40B4-BE49-F238E27FC236}">
                <a16:creationId xmlns:a16="http://schemas.microsoft.com/office/drawing/2014/main" id="{50565AB7-C0D8-15C0-CB8A-1E907768FA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8131" y="3240482"/>
            <a:ext cx="2769453" cy="3582256"/>
          </a:xfrm>
          <a:prstGeom prst="rect">
            <a:avLst/>
          </a:prstGeom>
          <a:ln>
            <a:noFill/>
          </a:ln>
          <a:effectLst>
            <a:outerShdw blurRad="292100" dist="139700" dir="2700000" algn="tl" rotWithShape="0">
              <a:srgbClr val="333333">
                <a:alpha val="65000"/>
              </a:srgbClr>
            </a:outerShdw>
          </a:effectLst>
        </p:spPr>
      </p:pic>
      <p:pic>
        <p:nvPicPr>
          <p:cNvPr id="8" name="Picture 7" descr="A collage of books&#10;&#10;Description automatically generated">
            <a:extLst>
              <a:ext uri="{FF2B5EF4-FFF2-40B4-BE49-F238E27FC236}">
                <a16:creationId xmlns:a16="http://schemas.microsoft.com/office/drawing/2014/main" id="{C45550AF-2652-B447-061D-C57B0D62F4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6237" y="1135490"/>
            <a:ext cx="2536297" cy="3281150"/>
          </a:xfrm>
          <a:prstGeom prst="rect">
            <a:avLst/>
          </a:prstGeom>
          <a:ln>
            <a:noFill/>
          </a:ln>
          <a:effectLst>
            <a:outerShdw blurRad="292100" dist="139700" dir="2700000" algn="tl" rotWithShape="0">
              <a:srgbClr val="333333">
                <a:alpha val="65000"/>
              </a:srgbClr>
            </a:outerShdw>
          </a:effectLst>
        </p:spPr>
      </p:pic>
      <p:pic>
        <p:nvPicPr>
          <p:cNvPr id="10" name="Picture 9" descr="A collage of books&#10;&#10;Description automatically generated">
            <a:extLst>
              <a:ext uri="{FF2B5EF4-FFF2-40B4-BE49-F238E27FC236}">
                <a16:creationId xmlns:a16="http://schemas.microsoft.com/office/drawing/2014/main" id="{C6E6C3CC-29A8-9645-BC97-B1C5AAB812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7065" y="1138454"/>
            <a:ext cx="2536297" cy="3281797"/>
          </a:xfrm>
          <a:prstGeom prst="rect">
            <a:avLst/>
          </a:prstGeom>
          <a:ln>
            <a:noFill/>
          </a:ln>
          <a:effectLst>
            <a:outerShdw blurRad="292100" dist="139700" dir="2700000" algn="tl" rotWithShape="0">
              <a:srgbClr val="333333">
                <a:alpha val="65000"/>
              </a:srgbClr>
            </a:outerShdw>
          </a:effectLst>
        </p:spPr>
      </p:pic>
      <p:pic>
        <p:nvPicPr>
          <p:cNvPr id="13" name="Picture 12" descr="A collage of books&#10;&#10;Description automatically generated">
            <a:extLst>
              <a:ext uri="{FF2B5EF4-FFF2-40B4-BE49-F238E27FC236}">
                <a16:creationId xmlns:a16="http://schemas.microsoft.com/office/drawing/2014/main" id="{4FCA0476-9A65-B347-656B-CD582F792D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8607" y="3222394"/>
            <a:ext cx="2769453" cy="3582128"/>
          </a:xfrm>
          <a:prstGeom prst="rect">
            <a:avLst/>
          </a:prstGeom>
          <a:ln>
            <a:noFill/>
          </a:ln>
          <a:effectLst>
            <a:outerShdw blurRad="292100" dist="139700" dir="2700000" algn="tl" rotWithShape="0">
              <a:srgbClr val="333333">
                <a:alpha val="65000"/>
              </a:srgbClr>
            </a:outerShdw>
          </a:effectLst>
        </p:spPr>
      </p:pic>
      <p:pic>
        <p:nvPicPr>
          <p:cNvPr id="17" name="Picture 16" descr="A collage of a book cover">
            <a:extLst>
              <a:ext uri="{FF2B5EF4-FFF2-40B4-BE49-F238E27FC236}">
                <a16:creationId xmlns:a16="http://schemas.microsoft.com/office/drawing/2014/main" id="{0FA39B95-0219-8718-13A0-5F7EE76208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5339" y="2438543"/>
            <a:ext cx="2497620" cy="3232828"/>
          </a:xfrm>
          <a:prstGeom prst="rect">
            <a:avLst/>
          </a:prstGeom>
          <a:ln>
            <a:noFill/>
          </a:ln>
          <a:effectLst>
            <a:outerShdw blurRad="292100" dist="139700" dir="2700000" algn="tl" rotWithShape="0">
              <a:srgbClr val="333333">
                <a:alpha val="65000"/>
              </a:srgbClr>
            </a:outerShdw>
          </a:effectLst>
        </p:spPr>
      </p:pic>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2" name="TextBox 1">
            <a:extLst>
              <a:ext uri="{FF2B5EF4-FFF2-40B4-BE49-F238E27FC236}">
                <a16:creationId xmlns:a16="http://schemas.microsoft.com/office/drawing/2014/main" id="{05F44B2A-5A70-9112-9946-FAA3594BBFE9}"/>
              </a:ext>
            </a:extLst>
          </p:cNvPr>
          <p:cNvSpPr txBox="1"/>
          <p:nvPr/>
        </p:nvSpPr>
        <p:spPr>
          <a:xfrm>
            <a:off x="1878702" y="5965817"/>
            <a:ext cx="8434595" cy="830997"/>
          </a:xfrm>
          <a:prstGeom prst="rect">
            <a:avLst/>
          </a:prstGeom>
          <a:noFill/>
        </p:spPr>
        <p:txBody>
          <a:bodyPr wrap="square" rtlCol="0">
            <a:spAutoFit/>
          </a:bodyPr>
          <a:lstStyle/>
          <a:p>
            <a:pPr algn="ctr"/>
            <a:r>
              <a:rPr lang="en-US" sz="4800" b="0" i="0" dirty="0">
                <a:solidFill>
                  <a:srgbClr val="C00000"/>
                </a:solidFill>
                <a:effectLst/>
                <a:latin typeface="Calisto MT" panose="02040603050505030304" pitchFamily="18" charset="0"/>
              </a:rPr>
              <a:t>Booklists</a:t>
            </a:r>
            <a:endParaRPr lang="en-US" sz="4800" dirty="0">
              <a:solidFill>
                <a:srgbClr val="C00000"/>
              </a:solidFill>
              <a:latin typeface="PBS Sans" panose="020B0503030404020204" pitchFamily="34" charset="0"/>
            </a:endParaRPr>
          </a:p>
        </p:txBody>
      </p:sp>
    </p:spTree>
    <p:extLst>
      <p:ext uri="{BB962C8B-B14F-4D97-AF65-F5344CB8AC3E}">
        <p14:creationId xmlns:p14="http://schemas.microsoft.com/office/powerpoint/2010/main" val="3118137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2" name="TextBox 1">
            <a:extLst>
              <a:ext uri="{FF2B5EF4-FFF2-40B4-BE49-F238E27FC236}">
                <a16:creationId xmlns:a16="http://schemas.microsoft.com/office/drawing/2014/main" id="{05F44B2A-5A70-9112-9946-FAA3594BBFE9}"/>
              </a:ext>
            </a:extLst>
          </p:cNvPr>
          <p:cNvSpPr txBox="1"/>
          <p:nvPr/>
        </p:nvSpPr>
        <p:spPr>
          <a:xfrm>
            <a:off x="1878702" y="6077015"/>
            <a:ext cx="8434595" cy="707886"/>
          </a:xfrm>
          <a:prstGeom prst="rect">
            <a:avLst/>
          </a:prstGeom>
          <a:noFill/>
        </p:spPr>
        <p:txBody>
          <a:bodyPr wrap="square" rtlCol="0">
            <a:spAutoFit/>
          </a:bodyPr>
          <a:lstStyle/>
          <a:p>
            <a:pPr algn="ctr"/>
            <a:r>
              <a:rPr lang="en-US" sz="4000" b="0" i="0" dirty="0">
                <a:solidFill>
                  <a:srgbClr val="C00000"/>
                </a:solidFill>
                <a:effectLst/>
                <a:latin typeface="Calisto MT" panose="02040603050505030304" pitchFamily="18" charset="0"/>
              </a:rPr>
              <a:t>Music List</a:t>
            </a:r>
            <a:endParaRPr lang="en-US" sz="4000" dirty="0">
              <a:solidFill>
                <a:srgbClr val="C00000"/>
              </a:solidFill>
              <a:latin typeface="PBS Sans" panose="020B0503030404020204" pitchFamily="34" charset="0"/>
            </a:endParaRPr>
          </a:p>
        </p:txBody>
      </p:sp>
      <p:pic>
        <p:nvPicPr>
          <p:cNvPr id="3074" name="Picture 2" descr="A white paper with text on it&#10;&#10;Description automatically generated">
            <a:extLst>
              <a:ext uri="{FF2B5EF4-FFF2-40B4-BE49-F238E27FC236}">
                <a16:creationId xmlns:a16="http://schemas.microsoft.com/office/drawing/2014/main" id="{76C86D78-FACB-17B9-C5D1-99072EAC2E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20000">
            <a:off x="7868334" y="1546760"/>
            <a:ext cx="3072924" cy="3975241"/>
          </a:xfrm>
          <a:prstGeom prst="rect">
            <a:avLst/>
          </a:prstGeom>
          <a:ln>
            <a:noFill/>
          </a:ln>
          <a:effectLst>
            <a:outerShdw blurRad="292100" dist="139700" dir="2700000" algn="tl" rotWithShape="0">
              <a:srgbClr val="333333">
                <a:alpha val="65000"/>
              </a:srgbClr>
            </a:outerShdw>
          </a:effectLst>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6A23A64-5258-3A7B-9D37-884023945CAB}"/>
              </a:ext>
            </a:extLst>
          </p:cNvPr>
          <p:cNvSpPr txBox="1"/>
          <p:nvPr/>
        </p:nvSpPr>
        <p:spPr>
          <a:xfrm>
            <a:off x="922201" y="2459504"/>
            <a:ext cx="6318172" cy="1938992"/>
          </a:xfrm>
          <a:prstGeom prst="rect">
            <a:avLst/>
          </a:prstGeom>
          <a:noFill/>
        </p:spPr>
        <p:txBody>
          <a:bodyPr wrap="square">
            <a:spAutoFit/>
          </a:bodyPr>
          <a:lstStyle/>
          <a:p>
            <a:pPr algn="l" rtl="0" fontAlgn="base">
              <a:buFont typeface="Arial" panose="020B0604020202020204" pitchFamily="34" charset="0"/>
              <a:buChar char="•"/>
            </a:pPr>
            <a:r>
              <a:rPr lang="en-US" sz="4000" b="0" i="0" u="none" strike="noStrike" dirty="0">
                <a:solidFill>
                  <a:schemeClr val="accent1">
                    <a:lumMod val="50000"/>
                  </a:schemeClr>
                </a:solidFill>
                <a:effectLst/>
                <a:latin typeface="PBS Sans" panose="020B0503030404020204" pitchFamily="34" charset="0"/>
              </a:rPr>
              <a:t>Possible uses</a:t>
            </a:r>
            <a:r>
              <a:rPr lang="en-US" sz="4000" b="0" i="0" dirty="0">
                <a:solidFill>
                  <a:schemeClr val="accent1">
                    <a:lumMod val="50000"/>
                  </a:schemeClr>
                </a:solidFill>
                <a:effectLst/>
                <a:latin typeface="PBS Sans" panose="020B0503030404020204" pitchFamily="34" charset="0"/>
              </a:rPr>
              <a:t>​</a:t>
            </a:r>
          </a:p>
          <a:p>
            <a:pPr algn="l" rtl="0" fontAlgn="base">
              <a:buFont typeface="Arial" panose="020B0604020202020204" pitchFamily="34" charset="0"/>
              <a:buChar char="•"/>
            </a:pPr>
            <a:r>
              <a:rPr lang="en-US" sz="4000" b="0" i="0" u="none" strike="noStrike" dirty="0">
                <a:solidFill>
                  <a:schemeClr val="accent1">
                    <a:lumMod val="50000"/>
                  </a:schemeClr>
                </a:solidFill>
                <a:effectLst/>
                <a:latin typeface="PBS Sans" panose="020B0503030404020204" pitchFamily="34" charset="0"/>
              </a:rPr>
              <a:t>How to access Spotify</a:t>
            </a:r>
            <a:r>
              <a:rPr lang="en-US" sz="4000" b="0" i="0" dirty="0">
                <a:solidFill>
                  <a:schemeClr val="accent1">
                    <a:lumMod val="50000"/>
                  </a:schemeClr>
                </a:solidFill>
                <a:effectLst/>
                <a:latin typeface="PBS Sans" panose="020B0503030404020204" pitchFamily="34" charset="0"/>
              </a:rPr>
              <a:t>​</a:t>
            </a:r>
          </a:p>
          <a:p>
            <a:pPr algn="l" rtl="0" fontAlgn="base">
              <a:buFont typeface="Arial" panose="020B0604020202020204" pitchFamily="34" charset="0"/>
              <a:buChar char="•"/>
            </a:pPr>
            <a:r>
              <a:rPr lang="en-US" sz="4000" b="0" i="0" u="none" strike="noStrike" dirty="0">
                <a:solidFill>
                  <a:schemeClr val="accent1">
                    <a:lumMod val="50000"/>
                  </a:schemeClr>
                </a:solidFill>
                <a:effectLst/>
                <a:latin typeface="PBS Sans" panose="020B0503030404020204" pitchFamily="34" charset="0"/>
              </a:rPr>
              <a:t>Three music playlist links</a:t>
            </a:r>
            <a:endParaRPr lang="en-US" sz="4000" b="0" i="0" dirty="0">
              <a:solidFill>
                <a:schemeClr val="accent1">
                  <a:lumMod val="50000"/>
                </a:schemeClr>
              </a:solidFill>
              <a:effectLst/>
              <a:latin typeface="PBS Sans" panose="020B0503030404020204" pitchFamily="34" charset="0"/>
            </a:endParaRPr>
          </a:p>
        </p:txBody>
      </p:sp>
    </p:spTree>
    <p:extLst>
      <p:ext uri="{BB962C8B-B14F-4D97-AF65-F5344CB8AC3E}">
        <p14:creationId xmlns:p14="http://schemas.microsoft.com/office/powerpoint/2010/main" val="483879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2" name="TextBox 1">
            <a:extLst>
              <a:ext uri="{FF2B5EF4-FFF2-40B4-BE49-F238E27FC236}">
                <a16:creationId xmlns:a16="http://schemas.microsoft.com/office/drawing/2014/main" id="{05F44B2A-5A70-9112-9946-FAA3594BBFE9}"/>
              </a:ext>
            </a:extLst>
          </p:cNvPr>
          <p:cNvSpPr txBox="1"/>
          <p:nvPr/>
        </p:nvSpPr>
        <p:spPr>
          <a:xfrm>
            <a:off x="1878702" y="6077015"/>
            <a:ext cx="8434595" cy="707886"/>
          </a:xfrm>
          <a:prstGeom prst="rect">
            <a:avLst/>
          </a:prstGeom>
          <a:noFill/>
        </p:spPr>
        <p:txBody>
          <a:bodyPr wrap="square" rtlCol="0">
            <a:spAutoFit/>
          </a:bodyPr>
          <a:lstStyle/>
          <a:p>
            <a:pPr algn="ctr"/>
            <a:r>
              <a:rPr lang="en-US" sz="4000" dirty="0">
                <a:solidFill>
                  <a:srgbClr val="C00000"/>
                </a:solidFill>
                <a:latin typeface="Calisto MT" panose="02040603050505030304" pitchFamily="18" charset="0"/>
              </a:rPr>
              <a:t>Dropbox Tour</a:t>
            </a:r>
            <a:endParaRPr lang="en-US" sz="4000" dirty="0">
              <a:solidFill>
                <a:srgbClr val="C00000"/>
              </a:solidFill>
              <a:latin typeface="PBS Sans" panose="020B0503030404020204" pitchFamily="34" charset="0"/>
            </a:endParaRPr>
          </a:p>
        </p:txBody>
      </p:sp>
      <p:pic>
        <p:nvPicPr>
          <p:cNvPr id="4098" name="Picture 2" descr="A book cover with a tall building&#10;&#10;Description automatically generated">
            <a:extLst>
              <a:ext uri="{FF2B5EF4-FFF2-40B4-BE49-F238E27FC236}">
                <a16:creationId xmlns:a16="http://schemas.microsoft.com/office/drawing/2014/main" id="{93B24677-415E-5C5D-8A45-28BB0993DD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2073" y="1581150"/>
            <a:ext cx="3419475" cy="36957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 screenshot of a social media account&#10;&#10;Description automatically generated">
            <a:extLst>
              <a:ext uri="{FF2B5EF4-FFF2-40B4-BE49-F238E27FC236}">
                <a16:creationId xmlns:a16="http://schemas.microsoft.com/office/drawing/2014/main" id="{16E5D39A-BC79-8C26-2A2D-9DB4A702AA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9311" y="1873899"/>
            <a:ext cx="548640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176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2" name="TextBox 1">
            <a:extLst>
              <a:ext uri="{FF2B5EF4-FFF2-40B4-BE49-F238E27FC236}">
                <a16:creationId xmlns:a16="http://schemas.microsoft.com/office/drawing/2014/main" id="{05F44B2A-5A70-9112-9946-FAA3594BBFE9}"/>
              </a:ext>
            </a:extLst>
          </p:cNvPr>
          <p:cNvSpPr txBox="1"/>
          <p:nvPr/>
        </p:nvSpPr>
        <p:spPr>
          <a:xfrm>
            <a:off x="1878702" y="6077015"/>
            <a:ext cx="8434595" cy="707886"/>
          </a:xfrm>
          <a:prstGeom prst="rect">
            <a:avLst/>
          </a:prstGeom>
          <a:noFill/>
        </p:spPr>
        <p:txBody>
          <a:bodyPr wrap="square" rtlCol="0">
            <a:spAutoFit/>
          </a:bodyPr>
          <a:lstStyle/>
          <a:p>
            <a:pPr algn="ctr"/>
            <a:r>
              <a:rPr lang="en-US" sz="4000" dirty="0">
                <a:solidFill>
                  <a:srgbClr val="C00000"/>
                </a:solidFill>
                <a:latin typeface="Calisto MT" panose="02040603050505030304" pitchFamily="18" charset="0"/>
              </a:rPr>
              <a:t>About Visions of America</a:t>
            </a:r>
            <a:endParaRPr lang="en-US" sz="4000" dirty="0">
              <a:solidFill>
                <a:srgbClr val="C00000"/>
              </a:solidFill>
              <a:latin typeface="PBS Sans" panose="020B0503030404020204" pitchFamily="34" charset="0"/>
            </a:endParaRPr>
          </a:p>
        </p:txBody>
      </p:sp>
      <p:sp>
        <p:nvSpPr>
          <p:cNvPr id="7" name="TextBox 6">
            <a:extLst>
              <a:ext uri="{FF2B5EF4-FFF2-40B4-BE49-F238E27FC236}">
                <a16:creationId xmlns:a16="http://schemas.microsoft.com/office/drawing/2014/main" id="{A14898E3-2905-D95B-1BF8-FC608FB350CE}"/>
              </a:ext>
            </a:extLst>
          </p:cNvPr>
          <p:cNvSpPr txBox="1"/>
          <p:nvPr/>
        </p:nvSpPr>
        <p:spPr>
          <a:xfrm>
            <a:off x="508192" y="1546760"/>
            <a:ext cx="11175614" cy="3970318"/>
          </a:xfrm>
          <a:prstGeom prst="rect">
            <a:avLst/>
          </a:prstGeom>
          <a:noFill/>
        </p:spPr>
        <p:txBody>
          <a:bodyPr wrap="square">
            <a:spAutoFit/>
          </a:bodyPr>
          <a:lstStyle/>
          <a:p>
            <a:pPr algn="ctr"/>
            <a:r>
              <a:rPr lang="en-US" sz="2800" dirty="0">
                <a:solidFill>
                  <a:schemeClr val="accent1">
                    <a:lumMod val="50000"/>
                  </a:schemeClr>
                </a:solidFill>
                <a:latin typeface="PBS Sans" panose="020B0503030404020204" pitchFamily="34" charset="0"/>
              </a:rPr>
              <a:t>In commemoration of the 250th anniversary of America’s independence, award-winning VISIONS OF AMERICA: All Stories, All People, All Places was created to explore the rich tapestry of our diverse nation with an interest in the stories, people and places that have contributed to the America we live in today. This is an engagement and educational initiative developed by the Institute of Museum and Library Services (IMLS) and PBS BOOKS, which has created multi-media resources (film, discussion guides, book lists, playlist, etc.) to inspire all Americans. </a:t>
            </a:r>
          </a:p>
        </p:txBody>
      </p:sp>
    </p:spTree>
    <p:extLst>
      <p:ext uri="{BB962C8B-B14F-4D97-AF65-F5344CB8AC3E}">
        <p14:creationId xmlns:p14="http://schemas.microsoft.com/office/powerpoint/2010/main" val="1512721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2" name="TextBox 1">
            <a:extLst>
              <a:ext uri="{FF2B5EF4-FFF2-40B4-BE49-F238E27FC236}">
                <a16:creationId xmlns:a16="http://schemas.microsoft.com/office/drawing/2014/main" id="{05F44B2A-5A70-9112-9946-FAA3594BBFE9}"/>
              </a:ext>
            </a:extLst>
          </p:cNvPr>
          <p:cNvSpPr txBox="1"/>
          <p:nvPr/>
        </p:nvSpPr>
        <p:spPr>
          <a:xfrm>
            <a:off x="1878702" y="6077015"/>
            <a:ext cx="8434595" cy="584775"/>
          </a:xfrm>
          <a:prstGeom prst="rect">
            <a:avLst/>
          </a:prstGeom>
          <a:noFill/>
        </p:spPr>
        <p:txBody>
          <a:bodyPr wrap="square" rtlCol="0">
            <a:spAutoFit/>
          </a:bodyPr>
          <a:lstStyle/>
          <a:p>
            <a:pPr algn="ctr"/>
            <a:r>
              <a:rPr lang="en-US" sz="3200" dirty="0">
                <a:solidFill>
                  <a:srgbClr val="C00000"/>
                </a:solidFill>
                <a:latin typeface="Calisto MT" panose="02040603050505030304" pitchFamily="18" charset="0"/>
              </a:rPr>
              <a:t>About the Institute of Museum and Library</a:t>
            </a:r>
            <a:endParaRPr lang="en-US" sz="3200" dirty="0">
              <a:solidFill>
                <a:srgbClr val="C00000"/>
              </a:solidFill>
              <a:latin typeface="PBS Sans" panose="020B0503030404020204" pitchFamily="34" charset="0"/>
            </a:endParaRPr>
          </a:p>
        </p:txBody>
      </p:sp>
      <p:sp>
        <p:nvSpPr>
          <p:cNvPr id="7" name="TextBox 6">
            <a:extLst>
              <a:ext uri="{FF2B5EF4-FFF2-40B4-BE49-F238E27FC236}">
                <a16:creationId xmlns:a16="http://schemas.microsoft.com/office/drawing/2014/main" id="{39A9BD6E-B3D2-835D-5379-8C9A6461B258}"/>
              </a:ext>
            </a:extLst>
          </p:cNvPr>
          <p:cNvSpPr txBox="1"/>
          <p:nvPr/>
        </p:nvSpPr>
        <p:spPr>
          <a:xfrm>
            <a:off x="758326" y="1512683"/>
            <a:ext cx="10675345" cy="3912481"/>
          </a:xfrm>
          <a:prstGeom prst="rect">
            <a:avLst/>
          </a:prstGeom>
          <a:noFill/>
        </p:spPr>
        <p:txBody>
          <a:bodyPr wrap="square">
            <a:spAutoFit/>
          </a:bodyPr>
          <a:lstStyle/>
          <a:p>
            <a:pPr algn="ctr">
              <a:lnSpc>
                <a:spcPct val="150000"/>
              </a:lnSpc>
            </a:pPr>
            <a:r>
              <a:rPr lang="en-US" sz="2400" dirty="0">
                <a:solidFill>
                  <a:schemeClr val="accent1">
                    <a:lumMod val="50000"/>
                  </a:schemeClr>
                </a:solidFill>
                <a:latin typeface="PBS Sans" panose="020B0503030404020204" pitchFamily="34" charset="0"/>
              </a:rPr>
              <a:t>The Institute of Museum and Library Services is the primary source of federal support for the nation’s libraries and museums. We advance, support, and empower America's museums, libraries, and related organizations through grantmaking, research, and policy development. IMLS envisions a nation where individuals and communities have access to museums and libraries to learn from and be inspired by the trusted information, ideas, and stories they contain about our diverse natural and cultural heritage. </a:t>
            </a:r>
            <a:endParaRPr lang="en-US" sz="2400" dirty="0">
              <a:solidFill>
                <a:srgbClr val="C00000"/>
              </a:solidFill>
              <a:latin typeface="PBS Sans" panose="020B0503030404020204" pitchFamily="34" charset="0"/>
            </a:endParaRPr>
          </a:p>
        </p:txBody>
      </p:sp>
    </p:spTree>
    <p:extLst>
      <p:ext uri="{BB962C8B-B14F-4D97-AF65-F5344CB8AC3E}">
        <p14:creationId xmlns:p14="http://schemas.microsoft.com/office/powerpoint/2010/main" val="4122727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2" name="TextBox 1">
            <a:extLst>
              <a:ext uri="{FF2B5EF4-FFF2-40B4-BE49-F238E27FC236}">
                <a16:creationId xmlns:a16="http://schemas.microsoft.com/office/drawing/2014/main" id="{05F44B2A-5A70-9112-9946-FAA3594BBFE9}"/>
              </a:ext>
            </a:extLst>
          </p:cNvPr>
          <p:cNvSpPr txBox="1"/>
          <p:nvPr/>
        </p:nvSpPr>
        <p:spPr>
          <a:xfrm>
            <a:off x="1878702" y="6077015"/>
            <a:ext cx="8434595" cy="707886"/>
          </a:xfrm>
          <a:prstGeom prst="rect">
            <a:avLst/>
          </a:prstGeom>
          <a:noFill/>
        </p:spPr>
        <p:txBody>
          <a:bodyPr wrap="square" rtlCol="0">
            <a:spAutoFit/>
          </a:bodyPr>
          <a:lstStyle/>
          <a:p>
            <a:pPr algn="ctr"/>
            <a:r>
              <a:rPr lang="en-US" sz="4000" dirty="0">
                <a:solidFill>
                  <a:srgbClr val="C00000"/>
                </a:solidFill>
                <a:latin typeface="Calisto MT" panose="02040603050505030304" pitchFamily="18" charset="0"/>
              </a:rPr>
              <a:t>About PBS Books</a:t>
            </a:r>
            <a:endParaRPr lang="en-US" sz="4000" dirty="0">
              <a:solidFill>
                <a:srgbClr val="C00000"/>
              </a:solidFill>
              <a:latin typeface="PBS Sans" panose="020B0503030404020204" pitchFamily="34" charset="0"/>
            </a:endParaRPr>
          </a:p>
        </p:txBody>
      </p:sp>
      <p:sp>
        <p:nvSpPr>
          <p:cNvPr id="8" name="TextBox 7">
            <a:extLst>
              <a:ext uri="{FF2B5EF4-FFF2-40B4-BE49-F238E27FC236}">
                <a16:creationId xmlns:a16="http://schemas.microsoft.com/office/drawing/2014/main" id="{D0852EA0-CA89-6C43-A4B3-0C4D1ABB3288}"/>
              </a:ext>
            </a:extLst>
          </p:cNvPr>
          <p:cNvSpPr txBox="1"/>
          <p:nvPr/>
        </p:nvSpPr>
        <p:spPr>
          <a:xfrm>
            <a:off x="366391" y="1376147"/>
            <a:ext cx="11459218" cy="4524315"/>
          </a:xfrm>
          <a:prstGeom prst="rect">
            <a:avLst/>
          </a:prstGeom>
          <a:noFill/>
        </p:spPr>
        <p:txBody>
          <a:bodyPr wrap="square">
            <a:spAutoFit/>
          </a:bodyPr>
          <a:lstStyle/>
          <a:p>
            <a:pPr algn="ctr"/>
            <a:r>
              <a:rPr lang="en-US" sz="2400" dirty="0">
                <a:solidFill>
                  <a:schemeClr val="accent1">
                    <a:lumMod val="50000"/>
                  </a:schemeClr>
                </a:solidFill>
                <a:latin typeface="PBS Sans" panose="020B0503030404020204" pitchFamily="34" charset="0"/>
              </a:rPr>
              <a:t>Started in 2014 by Detroit Public Television, PBS Books is a trusted national brand and a multiplatform initiative connecting diverse audiences to books through PBS stations and programming, daily and original content, book fairs, conferences, live performances, screenings, and other book-related events. The vision of PBS Books is to foster a community of people engaged in unique literary experiences that’s park their curiosity, promote dialogue, and inspire learning. PBS Books aims to provide context for complex issues—both national and local. In early 2019 with the support of the Knight Foundation and the Wyncote Foundation, PBS Books launched a free Library Engagement Program, which currently has more than2,000 library partners. Today, PBS Books produces regular virtual content promoting critical dialogue about current topics and critical issues in communities across the U.S. </a:t>
            </a:r>
            <a:endParaRPr lang="en-US" sz="2400" dirty="0">
              <a:solidFill>
                <a:srgbClr val="C00000"/>
              </a:solidFill>
              <a:latin typeface="PBS Sans" panose="020B0503030404020204" pitchFamily="34" charset="0"/>
            </a:endParaRPr>
          </a:p>
        </p:txBody>
      </p:sp>
    </p:spTree>
    <p:extLst>
      <p:ext uri="{BB962C8B-B14F-4D97-AF65-F5344CB8AC3E}">
        <p14:creationId xmlns:p14="http://schemas.microsoft.com/office/powerpoint/2010/main" val="3851268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2" name="TextBox 1">
            <a:extLst>
              <a:ext uri="{FF2B5EF4-FFF2-40B4-BE49-F238E27FC236}">
                <a16:creationId xmlns:a16="http://schemas.microsoft.com/office/drawing/2014/main" id="{05F44B2A-5A70-9112-9946-FAA3594BBFE9}"/>
              </a:ext>
            </a:extLst>
          </p:cNvPr>
          <p:cNvSpPr txBox="1"/>
          <p:nvPr/>
        </p:nvSpPr>
        <p:spPr>
          <a:xfrm>
            <a:off x="1878702" y="6077015"/>
            <a:ext cx="8434595" cy="646331"/>
          </a:xfrm>
          <a:prstGeom prst="rect">
            <a:avLst/>
          </a:prstGeom>
          <a:noFill/>
        </p:spPr>
        <p:txBody>
          <a:bodyPr wrap="square" rtlCol="0">
            <a:spAutoFit/>
          </a:bodyPr>
          <a:lstStyle/>
          <a:p>
            <a:pPr algn="ctr"/>
            <a:r>
              <a:rPr lang="en-US" sz="3600" dirty="0">
                <a:solidFill>
                  <a:srgbClr val="C00000"/>
                </a:solidFill>
                <a:latin typeface="Calisto MT" panose="02040603050505030304" pitchFamily="18" charset="0"/>
              </a:rPr>
              <a:t>Where to find us</a:t>
            </a:r>
            <a:endParaRPr lang="en-US" sz="3600" dirty="0">
              <a:solidFill>
                <a:srgbClr val="C00000"/>
              </a:solidFill>
              <a:latin typeface="PBS Sans" panose="020B0503030404020204" pitchFamily="34" charset="0"/>
            </a:endParaRPr>
          </a:p>
        </p:txBody>
      </p:sp>
      <p:sp>
        <p:nvSpPr>
          <p:cNvPr id="4" name="TextBox 3">
            <a:extLst>
              <a:ext uri="{FF2B5EF4-FFF2-40B4-BE49-F238E27FC236}">
                <a16:creationId xmlns:a16="http://schemas.microsoft.com/office/drawing/2014/main" id="{055F55CD-D9CF-316F-5A19-30652865214E}"/>
              </a:ext>
            </a:extLst>
          </p:cNvPr>
          <p:cNvSpPr txBox="1"/>
          <p:nvPr/>
        </p:nvSpPr>
        <p:spPr>
          <a:xfrm>
            <a:off x="2290452" y="1751840"/>
            <a:ext cx="8297310" cy="707886"/>
          </a:xfrm>
          <a:prstGeom prst="rect">
            <a:avLst/>
          </a:prstGeom>
          <a:noFill/>
        </p:spPr>
        <p:txBody>
          <a:bodyPr wrap="square" rtlCol="0">
            <a:spAutoFit/>
          </a:bodyPr>
          <a:lstStyle/>
          <a:p>
            <a:pPr algn="ctr"/>
            <a:r>
              <a:rPr lang="en-US" sz="4000" dirty="0">
                <a:solidFill>
                  <a:srgbClr val="C00000"/>
                </a:solidFill>
                <a:latin typeface="PBS Sans" panose="020B0503030404020204" pitchFamily="34" charset="0"/>
              </a:rPr>
              <a:t>visionsofamerica.org</a:t>
            </a:r>
          </a:p>
        </p:txBody>
      </p:sp>
      <p:sp>
        <p:nvSpPr>
          <p:cNvPr id="5" name="TextBox 4">
            <a:extLst>
              <a:ext uri="{FF2B5EF4-FFF2-40B4-BE49-F238E27FC236}">
                <a16:creationId xmlns:a16="http://schemas.microsoft.com/office/drawing/2014/main" id="{5CADDDE5-0140-116A-C0A4-61E4AB2C17D7}"/>
              </a:ext>
            </a:extLst>
          </p:cNvPr>
          <p:cNvSpPr txBox="1"/>
          <p:nvPr/>
        </p:nvSpPr>
        <p:spPr>
          <a:xfrm>
            <a:off x="2512149" y="3041508"/>
            <a:ext cx="7853917" cy="707886"/>
          </a:xfrm>
          <a:prstGeom prst="rect">
            <a:avLst/>
          </a:prstGeom>
          <a:noFill/>
        </p:spPr>
        <p:txBody>
          <a:bodyPr wrap="square" rtlCol="0">
            <a:spAutoFit/>
          </a:bodyPr>
          <a:lstStyle/>
          <a:p>
            <a:pPr algn="ctr"/>
            <a:r>
              <a:rPr lang="en-US" sz="4000" dirty="0">
                <a:solidFill>
                  <a:srgbClr val="C00000"/>
                </a:solidFill>
                <a:latin typeface="PBS Sans" panose="020B0503030404020204" pitchFamily="34" charset="0"/>
              </a:rPr>
              <a:t>YouTube.com/</a:t>
            </a:r>
            <a:r>
              <a:rPr lang="en-US" sz="4000" dirty="0" err="1">
                <a:solidFill>
                  <a:srgbClr val="C00000"/>
                </a:solidFill>
                <a:latin typeface="PBS Sans" panose="020B0503030404020204" pitchFamily="34" charset="0"/>
              </a:rPr>
              <a:t>pbsbooks</a:t>
            </a:r>
            <a:endParaRPr lang="en-US" sz="4000" dirty="0">
              <a:solidFill>
                <a:srgbClr val="C00000"/>
              </a:solidFill>
              <a:latin typeface="PBS Sans" panose="020B0503030404020204" pitchFamily="34" charset="0"/>
            </a:endParaRPr>
          </a:p>
        </p:txBody>
      </p:sp>
      <p:sp>
        <p:nvSpPr>
          <p:cNvPr id="8" name="TextBox 7">
            <a:extLst>
              <a:ext uri="{FF2B5EF4-FFF2-40B4-BE49-F238E27FC236}">
                <a16:creationId xmlns:a16="http://schemas.microsoft.com/office/drawing/2014/main" id="{2970F23E-D683-F395-679F-C5941950F080}"/>
              </a:ext>
            </a:extLst>
          </p:cNvPr>
          <p:cNvSpPr txBox="1"/>
          <p:nvPr/>
        </p:nvSpPr>
        <p:spPr>
          <a:xfrm>
            <a:off x="3162116" y="4331175"/>
            <a:ext cx="6553982" cy="707886"/>
          </a:xfrm>
          <a:prstGeom prst="rect">
            <a:avLst/>
          </a:prstGeom>
          <a:noFill/>
        </p:spPr>
        <p:txBody>
          <a:bodyPr wrap="square" rtlCol="0">
            <a:spAutoFit/>
          </a:bodyPr>
          <a:lstStyle/>
          <a:p>
            <a:pPr algn="ctr"/>
            <a:r>
              <a:rPr lang="en-US" sz="4000" dirty="0">
                <a:solidFill>
                  <a:srgbClr val="C00000"/>
                </a:solidFill>
                <a:latin typeface="PBS Sans" panose="020B0503030404020204" pitchFamily="34" charset="0"/>
              </a:rPr>
              <a:t>Facebook.com/pbsbooks1</a:t>
            </a:r>
          </a:p>
        </p:txBody>
      </p:sp>
    </p:spTree>
    <p:extLst>
      <p:ext uri="{BB962C8B-B14F-4D97-AF65-F5344CB8AC3E}">
        <p14:creationId xmlns:p14="http://schemas.microsoft.com/office/powerpoint/2010/main" val="3046422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close-up of a white paper&#10;&#10;Description automatically generated">
            <a:extLst>
              <a:ext uri="{FF2B5EF4-FFF2-40B4-BE49-F238E27FC236}">
                <a16:creationId xmlns:a16="http://schemas.microsoft.com/office/drawing/2014/main" id="{10C07A32-1C71-DFCB-888A-15A433973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4072034" y="5840797"/>
            <a:ext cx="4617905" cy="584775"/>
          </a:xfrm>
          <a:prstGeom prst="rect">
            <a:avLst/>
          </a:prstGeom>
          <a:noFill/>
        </p:spPr>
        <p:txBody>
          <a:bodyPr wrap="square" rtlCol="0">
            <a:spAutoFit/>
          </a:bodyPr>
          <a:lstStyle/>
          <a:p>
            <a:pPr algn="ctr"/>
            <a:r>
              <a:rPr lang="en-US" sz="3200" dirty="0">
                <a:solidFill>
                  <a:srgbClr val="C00000"/>
                </a:solidFill>
                <a:latin typeface="Calisto MT" panose="02040603050505030304" pitchFamily="18" charset="0"/>
              </a:rPr>
              <a:t>Celebrating America 250</a:t>
            </a:r>
            <a:endParaRPr lang="en-US" sz="2800" dirty="0">
              <a:solidFill>
                <a:srgbClr val="C00000"/>
              </a:solidFill>
              <a:latin typeface="Calisto MT" panose="02040603050505030304" pitchFamily="18" charset="0"/>
            </a:endParaRPr>
          </a:p>
        </p:txBody>
      </p:sp>
      <p:sp>
        <p:nvSpPr>
          <p:cNvPr id="9" name="TextBox 8">
            <a:extLst>
              <a:ext uri="{FF2B5EF4-FFF2-40B4-BE49-F238E27FC236}">
                <a16:creationId xmlns:a16="http://schemas.microsoft.com/office/drawing/2014/main" id="{60571E9A-5A81-D817-5E59-6798215E5BAF}"/>
              </a:ext>
            </a:extLst>
          </p:cNvPr>
          <p:cNvSpPr txBox="1"/>
          <p:nvPr/>
        </p:nvSpPr>
        <p:spPr>
          <a:xfrm>
            <a:off x="3713330" y="6425572"/>
            <a:ext cx="5335312" cy="369331"/>
          </a:xfrm>
          <a:prstGeom prst="rect">
            <a:avLst/>
          </a:prstGeom>
          <a:noFill/>
        </p:spPr>
        <p:txBody>
          <a:bodyPr wrap="square" rtlCol="0">
            <a:spAutoFit/>
          </a:bodyPr>
          <a:lstStyle/>
          <a:p>
            <a:pPr algn="ctr"/>
            <a:r>
              <a:rPr lang="en-US" dirty="0">
                <a:solidFill>
                  <a:schemeClr val="accent1">
                    <a:lumMod val="50000"/>
                  </a:schemeClr>
                </a:solidFill>
              </a:rPr>
              <a:t>Through Our Stories of Rich Cultural Heritage</a:t>
            </a:r>
          </a:p>
        </p:txBody>
      </p:sp>
      <p:sp>
        <p:nvSpPr>
          <p:cNvPr id="2" name="TextBox 1">
            <a:extLst>
              <a:ext uri="{FF2B5EF4-FFF2-40B4-BE49-F238E27FC236}">
                <a16:creationId xmlns:a16="http://schemas.microsoft.com/office/drawing/2014/main" id="{0352361B-D754-A9E6-FB36-758EA118C97B}"/>
              </a:ext>
            </a:extLst>
          </p:cNvPr>
          <p:cNvSpPr txBox="1"/>
          <p:nvPr/>
        </p:nvSpPr>
        <p:spPr>
          <a:xfrm>
            <a:off x="6923339" y="1899308"/>
            <a:ext cx="4660135" cy="3338286"/>
          </a:xfrm>
          <a:prstGeom prst="rect">
            <a:avLst/>
          </a:prstGeom>
          <a:noFill/>
        </p:spPr>
        <p:txBody>
          <a:bodyPr wrap="square" rtlCol="0">
            <a:spAutoFit/>
          </a:bodyPr>
          <a:lstStyle/>
          <a:p>
            <a:pPr>
              <a:lnSpc>
                <a:spcPct val="200000"/>
              </a:lnSpc>
            </a:pPr>
            <a:r>
              <a:rPr lang="en-US" dirty="0">
                <a:latin typeface="PBS Sans" panose="020B0503030404020204" pitchFamily="34" charset="0"/>
              </a:rPr>
              <a:t>PBS Books, in partnership with the Institute of Museum and Library Services (IMLS), is pleased to present “Visions of America: All Stories, All People, All Places—a celebration of the 250th anniversary of our nation's founding</a:t>
            </a:r>
          </a:p>
        </p:txBody>
      </p:sp>
      <p:pic>
        <p:nvPicPr>
          <p:cNvPr id="5" name="Picture 4" descr="A person in a suit and tie&#10;&#10;Description automatically generated">
            <a:extLst>
              <a:ext uri="{FF2B5EF4-FFF2-40B4-BE49-F238E27FC236}">
                <a16:creationId xmlns:a16="http://schemas.microsoft.com/office/drawing/2014/main" id="{4EF419BF-D8C0-4D03-3737-B32CA6DE35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986" y="1825813"/>
            <a:ext cx="6344414" cy="3568733"/>
          </a:xfrm>
          <a:prstGeom prst="rect">
            <a:avLst/>
          </a:prstGeom>
        </p:spPr>
      </p:pic>
    </p:spTree>
    <p:extLst>
      <p:ext uri="{BB962C8B-B14F-4D97-AF65-F5344CB8AC3E}">
        <p14:creationId xmlns:p14="http://schemas.microsoft.com/office/powerpoint/2010/main" val="2817942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close-up of a white paper&#10;&#10;Description automatically generated">
            <a:extLst>
              <a:ext uri="{FF2B5EF4-FFF2-40B4-BE49-F238E27FC236}">
                <a16:creationId xmlns:a16="http://schemas.microsoft.com/office/drawing/2014/main" id="{10C07A32-1C71-DFCB-888A-15A433973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385590" y="5806170"/>
            <a:ext cx="12795304"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4072034" y="5840797"/>
            <a:ext cx="4617905" cy="584775"/>
          </a:xfrm>
          <a:prstGeom prst="rect">
            <a:avLst/>
          </a:prstGeom>
          <a:noFill/>
        </p:spPr>
        <p:txBody>
          <a:bodyPr wrap="square" rtlCol="0">
            <a:spAutoFit/>
          </a:bodyPr>
          <a:lstStyle/>
          <a:p>
            <a:pPr algn="ctr"/>
            <a:r>
              <a:rPr lang="en-US" sz="3200" dirty="0">
                <a:solidFill>
                  <a:srgbClr val="C00000"/>
                </a:solidFill>
                <a:latin typeface="Calisto MT" panose="02040603050505030304" pitchFamily="18" charset="0"/>
              </a:rPr>
              <a:t>Celebrating America 250</a:t>
            </a:r>
            <a:endParaRPr lang="en-US" sz="2800" dirty="0">
              <a:solidFill>
                <a:srgbClr val="C00000"/>
              </a:solidFill>
              <a:latin typeface="Calisto MT" panose="02040603050505030304" pitchFamily="18" charset="0"/>
            </a:endParaRPr>
          </a:p>
        </p:txBody>
      </p:sp>
      <p:sp>
        <p:nvSpPr>
          <p:cNvPr id="9" name="TextBox 8">
            <a:extLst>
              <a:ext uri="{FF2B5EF4-FFF2-40B4-BE49-F238E27FC236}">
                <a16:creationId xmlns:a16="http://schemas.microsoft.com/office/drawing/2014/main" id="{60571E9A-5A81-D817-5E59-6798215E5BAF}"/>
              </a:ext>
            </a:extLst>
          </p:cNvPr>
          <p:cNvSpPr txBox="1"/>
          <p:nvPr/>
        </p:nvSpPr>
        <p:spPr>
          <a:xfrm>
            <a:off x="3713330" y="6425572"/>
            <a:ext cx="5335312" cy="369331"/>
          </a:xfrm>
          <a:prstGeom prst="rect">
            <a:avLst/>
          </a:prstGeom>
          <a:noFill/>
        </p:spPr>
        <p:txBody>
          <a:bodyPr wrap="square" rtlCol="0">
            <a:spAutoFit/>
          </a:bodyPr>
          <a:lstStyle/>
          <a:p>
            <a:pPr algn="ctr"/>
            <a:r>
              <a:rPr lang="en-US" dirty="0">
                <a:solidFill>
                  <a:schemeClr val="accent1">
                    <a:lumMod val="50000"/>
                  </a:schemeClr>
                </a:solidFill>
              </a:rPr>
              <a:t>Through Our Stories of Rich Cultural Heritage</a:t>
            </a:r>
          </a:p>
        </p:txBody>
      </p:sp>
      <p:pic>
        <p:nvPicPr>
          <p:cNvPr id="23" name="Picture 22" descr="A person in a suit and tie&#10;&#10;Description automatically generated">
            <a:extLst>
              <a:ext uri="{FF2B5EF4-FFF2-40B4-BE49-F238E27FC236}">
                <a16:creationId xmlns:a16="http://schemas.microsoft.com/office/drawing/2014/main" id="{F1D767C0-049E-B34F-78E6-D89BC39041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5803" y="1544159"/>
            <a:ext cx="2287836" cy="2859795"/>
          </a:xfrm>
          <a:prstGeom prst="rect">
            <a:avLst/>
          </a:prstGeom>
        </p:spPr>
      </p:pic>
      <p:sp>
        <p:nvSpPr>
          <p:cNvPr id="24" name="TextBox 23">
            <a:extLst>
              <a:ext uri="{FF2B5EF4-FFF2-40B4-BE49-F238E27FC236}">
                <a16:creationId xmlns:a16="http://schemas.microsoft.com/office/drawing/2014/main" id="{65ACC5C1-2C3F-B111-35E0-DA018B000D25}"/>
              </a:ext>
            </a:extLst>
          </p:cNvPr>
          <p:cNvSpPr txBox="1"/>
          <p:nvPr/>
        </p:nvSpPr>
        <p:spPr>
          <a:xfrm>
            <a:off x="976093" y="4483775"/>
            <a:ext cx="4087257" cy="400110"/>
          </a:xfrm>
          <a:prstGeom prst="rect">
            <a:avLst/>
          </a:prstGeom>
          <a:noFill/>
        </p:spPr>
        <p:txBody>
          <a:bodyPr wrap="square" rtlCol="0">
            <a:spAutoFit/>
          </a:bodyPr>
          <a:lstStyle/>
          <a:p>
            <a:pPr algn="ctr"/>
            <a:r>
              <a:rPr lang="en-US" sz="2000" dirty="0">
                <a:solidFill>
                  <a:schemeClr val="accent1">
                    <a:lumMod val="50000"/>
                  </a:schemeClr>
                </a:solidFill>
                <a:latin typeface="Calisto MT" panose="02040603050505030304" pitchFamily="18" charset="0"/>
              </a:rPr>
              <a:t>Crosby Kemper</a:t>
            </a:r>
          </a:p>
        </p:txBody>
      </p:sp>
      <p:sp>
        <p:nvSpPr>
          <p:cNvPr id="25" name="TextBox 24">
            <a:extLst>
              <a:ext uri="{FF2B5EF4-FFF2-40B4-BE49-F238E27FC236}">
                <a16:creationId xmlns:a16="http://schemas.microsoft.com/office/drawing/2014/main" id="{34ADF9C5-186A-EFF2-66BA-5AF18A572540}"/>
              </a:ext>
            </a:extLst>
          </p:cNvPr>
          <p:cNvSpPr txBox="1"/>
          <p:nvPr/>
        </p:nvSpPr>
        <p:spPr>
          <a:xfrm>
            <a:off x="1117404" y="4904833"/>
            <a:ext cx="3804636" cy="923330"/>
          </a:xfrm>
          <a:prstGeom prst="rect">
            <a:avLst/>
          </a:prstGeom>
          <a:noFill/>
        </p:spPr>
        <p:txBody>
          <a:bodyPr wrap="square" rtlCol="0">
            <a:spAutoFit/>
          </a:bodyPr>
          <a:lstStyle/>
          <a:p>
            <a:pPr algn="ctr"/>
            <a:r>
              <a:rPr lang="en-US" b="0" i="0" dirty="0">
                <a:solidFill>
                  <a:srgbClr val="C00000"/>
                </a:solidFill>
                <a:effectLst/>
                <a:latin typeface="PBS Sans" panose="020B0503030404020204" pitchFamily="34" charset="0"/>
              </a:rPr>
              <a:t>Former Director, </a:t>
            </a:r>
          </a:p>
          <a:p>
            <a:pPr algn="ctr"/>
            <a:r>
              <a:rPr lang="en-US" b="0" i="0" dirty="0">
                <a:solidFill>
                  <a:srgbClr val="C00000"/>
                </a:solidFill>
                <a:effectLst/>
                <a:latin typeface="PBS Sans" panose="020B0503030404020204" pitchFamily="34" charset="0"/>
              </a:rPr>
              <a:t>IMLS</a:t>
            </a:r>
          </a:p>
          <a:p>
            <a:endParaRPr lang="en-US" dirty="0">
              <a:latin typeface="PBS Sans" panose="020B0503030404020204" pitchFamily="34" charset="0"/>
            </a:endParaRPr>
          </a:p>
        </p:txBody>
      </p:sp>
      <p:pic>
        <p:nvPicPr>
          <p:cNvPr id="27" name="Picture 26" descr="A person smiling at camera&#10;&#10;Description automatically generated">
            <a:extLst>
              <a:ext uri="{FF2B5EF4-FFF2-40B4-BE49-F238E27FC236}">
                <a16:creationId xmlns:a16="http://schemas.microsoft.com/office/drawing/2014/main" id="{66FE07BC-F49D-984E-7B84-81FCA0A9DE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6270" y="1548629"/>
            <a:ext cx="2287835" cy="2867941"/>
          </a:xfrm>
          <a:prstGeom prst="rect">
            <a:avLst/>
          </a:prstGeom>
        </p:spPr>
      </p:pic>
      <p:sp>
        <p:nvSpPr>
          <p:cNvPr id="28" name="TextBox 27">
            <a:extLst>
              <a:ext uri="{FF2B5EF4-FFF2-40B4-BE49-F238E27FC236}">
                <a16:creationId xmlns:a16="http://schemas.microsoft.com/office/drawing/2014/main" id="{A535804D-17DE-FFED-AF04-A4A2F18C3A07}"/>
              </a:ext>
            </a:extLst>
          </p:cNvPr>
          <p:cNvSpPr txBox="1"/>
          <p:nvPr/>
        </p:nvSpPr>
        <p:spPr>
          <a:xfrm>
            <a:off x="6966560" y="4483775"/>
            <a:ext cx="4087257" cy="400110"/>
          </a:xfrm>
          <a:prstGeom prst="rect">
            <a:avLst/>
          </a:prstGeom>
          <a:noFill/>
        </p:spPr>
        <p:txBody>
          <a:bodyPr wrap="square" rtlCol="0">
            <a:spAutoFit/>
          </a:bodyPr>
          <a:lstStyle/>
          <a:p>
            <a:pPr algn="ctr"/>
            <a:r>
              <a:rPr lang="en-US" sz="2000" dirty="0">
                <a:solidFill>
                  <a:schemeClr val="accent1">
                    <a:lumMod val="50000"/>
                  </a:schemeClr>
                </a:solidFill>
                <a:latin typeface="Calisto MT" panose="02040603050505030304" pitchFamily="18" charset="0"/>
              </a:rPr>
              <a:t>Heather-Marie </a:t>
            </a:r>
            <a:r>
              <a:rPr lang="en-US" sz="2000" dirty="0" err="1">
                <a:solidFill>
                  <a:schemeClr val="accent1">
                    <a:lumMod val="50000"/>
                  </a:schemeClr>
                </a:solidFill>
                <a:latin typeface="Calisto MT" panose="02040603050505030304" pitchFamily="18" charset="0"/>
              </a:rPr>
              <a:t>Montilla</a:t>
            </a:r>
            <a:endParaRPr lang="en-US" sz="2000" dirty="0">
              <a:solidFill>
                <a:schemeClr val="accent1">
                  <a:lumMod val="50000"/>
                </a:schemeClr>
              </a:solidFill>
              <a:latin typeface="Calisto MT" panose="02040603050505030304" pitchFamily="18" charset="0"/>
            </a:endParaRPr>
          </a:p>
        </p:txBody>
      </p:sp>
      <p:sp>
        <p:nvSpPr>
          <p:cNvPr id="29" name="TextBox 28">
            <a:extLst>
              <a:ext uri="{FF2B5EF4-FFF2-40B4-BE49-F238E27FC236}">
                <a16:creationId xmlns:a16="http://schemas.microsoft.com/office/drawing/2014/main" id="{6544925E-5782-FA6B-158F-F2BD8B4A6E15}"/>
              </a:ext>
            </a:extLst>
          </p:cNvPr>
          <p:cNvSpPr txBox="1"/>
          <p:nvPr/>
        </p:nvSpPr>
        <p:spPr>
          <a:xfrm>
            <a:off x="6965036" y="4883885"/>
            <a:ext cx="3933758" cy="646331"/>
          </a:xfrm>
          <a:prstGeom prst="rect">
            <a:avLst/>
          </a:prstGeom>
          <a:noFill/>
        </p:spPr>
        <p:txBody>
          <a:bodyPr wrap="square" rtlCol="0">
            <a:spAutoFit/>
          </a:bodyPr>
          <a:lstStyle/>
          <a:p>
            <a:pPr algn="ctr"/>
            <a:r>
              <a:rPr lang="en-US" b="0" i="0" dirty="0">
                <a:solidFill>
                  <a:srgbClr val="C00000"/>
                </a:solidFill>
                <a:effectLst/>
                <a:latin typeface="PBS Sans" panose="020B0503030404020204" pitchFamily="34" charset="0"/>
              </a:rPr>
              <a:t>National Director, </a:t>
            </a:r>
          </a:p>
          <a:p>
            <a:pPr algn="ctr"/>
            <a:r>
              <a:rPr lang="en-US" b="0" i="0" dirty="0">
                <a:solidFill>
                  <a:srgbClr val="C00000"/>
                </a:solidFill>
                <a:effectLst/>
                <a:latin typeface="PBS Sans" panose="020B0503030404020204" pitchFamily="34" charset="0"/>
              </a:rPr>
              <a:t>PBS Books</a:t>
            </a:r>
          </a:p>
        </p:txBody>
      </p:sp>
    </p:spTree>
    <p:extLst>
      <p:ext uri="{BB962C8B-B14F-4D97-AF65-F5344CB8AC3E}">
        <p14:creationId xmlns:p14="http://schemas.microsoft.com/office/powerpoint/2010/main" val="2490900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white paper&#10;&#10;Description automatically generated">
            <a:extLst>
              <a:ext uri="{FF2B5EF4-FFF2-40B4-BE49-F238E27FC236}">
                <a16:creationId xmlns:a16="http://schemas.microsoft.com/office/drawing/2014/main" id="{EC8E4701-4461-603A-DD9A-A029335A0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3271942" y="6015460"/>
            <a:ext cx="5837855" cy="584775"/>
          </a:xfrm>
          <a:prstGeom prst="rect">
            <a:avLst/>
          </a:prstGeom>
          <a:noFill/>
        </p:spPr>
        <p:txBody>
          <a:bodyPr wrap="square" rtlCol="0">
            <a:spAutoFit/>
          </a:bodyPr>
          <a:lstStyle/>
          <a:p>
            <a:pPr algn="ctr"/>
            <a:r>
              <a:rPr lang="en-US" sz="3200" dirty="0">
                <a:solidFill>
                  <a:srgbClr val="C00000"/>
                </a:solidFill>
                <a:latin typeface="Calisto MT" panose="02040603050505030304" pitchFamily="18" charset="0"/>
              </a:rPr>
              <a:t>Our Founding Documents</a:t>
            </a:r>
            <a:endParaRPr lang="en-US" sz="2800" dirty="0">
              <a:solidFill>
                <a:srgbClr val="C00000"/>
              </a:solidFill>
              <a:latin typeface="Calisto MT" panose="02040603050505030304" pitchFamily="18" charset="0"/>
            </a:endParaRPr>
          </a:p>
        </p:txBody>
      </p:sp>
      <p:sp>
        <p:nvSpPr>
          <p:cNvPr id="13" name="TextBox 12">
            <a:extLst>
              <a:ext uri="{FF2B5EF4-FFF2-40B4-BE49-F238E27FC236}">
                <a16:creationId xmlns:a16="http://schemas.microsoft.com/office/drawing/2014/main" id="{496F3D9A-F05B-92FD-651B-77CBBD6BB31F}"/>
              </a:ext>
            </a:extLst>
          </p:cNvPr>
          <p:cNvSpPr txBox="1"/>
          <p:nvPr/>
        </p:nvSpPr>
        <p:spPr>
          <a:xfrm>
            <a:off x="6906504" y="1818012"/>
            <a:ext cx="5277615" cy="3372911"/>
          </a:xfrm>
          <a:prstGeom prst="rect">
            <a:avLst/>
          </a:prstGeom>
          <a:noFill/>
        </p:spPr>
        <p:txBody>
          <a:bodyPr wrap="square" rtlCol="0">
            <a:spAutoFit/>
          </a:bodyPr>
          <a:lstStyle/>
          <a:p>
            <a:pPr>
              <a:lnSpc>
                <a:spcPct val="150000"/>
              </a:lnSpc>
            </a:pPr>
            <a:r>
              <a:rPr lang="en-US" dirty="0">
                <a:latin typeface="PBS Sans" panose="020B0503030404020204" pitchFamily="34" charset="0"/>
              </a:rPr>
              <a:t>A conversation exploring America’s founding documents, its promises, American society and our crucial citizen responsibilities. Both authors of outstanding books, Allen and Levin are considered to be among the foremost thinkers about American history, especially the Constitution, as it relates to contemporary society. </a:t>
            </a:r>
          </a:p>
        </p:txBody>
      </p:sp>
      <p:pic>
        <p:nvPicPr>
          <p:cNvPr id="5" name="Picture 4" descr="A person in a suit and tie&#10;&#10;Description automatically generated">
            <a:extLst>
              <a:ext uri="{FF2B5EF4-FFF2-40B4-BE49-F238E27FC236}">
                <a16:creationId xmlns:a16="http://schemas.microsoft.com/office/drawing/2014/main" id="{ED297F3C-C7AF-A2DE-3BC9-FDE7E1E4CF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052" y="1818012"/>
            <a:ext cx="6248400" cy="3514725"/>
          </a:xfrm>
          <a:prstGeom prst="rect">
            <a:avLst/>
          </a:prstGeom>
        </p:spPr>
      </p:pic>
    </p:spTree>
    <p:extLst>
      <p:ext uri="{BB962C8B-B14F-4D97-AF65-F5344CB8AC3E}">
        <p14:creationId xmlns:p14="http://schemas.microsoft.com/office/powerpoint/2010/main" val="3944132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white paper&#10;&#10;Description automatically generated">
            <a:extLst>
              <a:ext uri="{FF2B5EF4-FFF2-40B4-BE49-F238E27FC236}">
                <a16:creationId xmlns:a16="http://schemas.microsoft.com/office/drawing/2014/main" id="{EC8E4701-4461-603A-DD9A-A029335A0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3278313" y="6015460"/>
            <a:ext cx="5837855" cy="584775"/>
          </a:xfrm>
          <a:prstGeom prst="rect">
            <a:avLst/>
          </a:prstGeom>
          <a:noFill/>
        </p:spPr>
        <p:txBody>
          <a:bodyPr wrap="square" rtlCol="0">
            <a:spAutoFit/>
          </a:bodyPr>
          <a:lstStyle/>
          <a:p>
            <a:pPr algn="ctr"/>
            <a:r>
              <a:rPr lang="en-US" sz="3200" dirty="0">
                <a:solidFill>
                  <a:srgbClr val="C00000"/>
                </a:solidFill>
                <a:latin typeface="Calisto MT" panose="02040603050505030304" pitchFamily="18" charset="0"/>
              </a:rPr>
              <a:t>Our Founding Documents</a:t>
            </a:r>
            <a:endParaRPr lang="en-US" sz="2800" dirty="0">
              <a:solidFill>
                <a:srgbClr val="C00000"/>
              </a:solidFill>
              <a:latin typeface="Calisto MT" panose="02040603050505030304" pitchFamily="18" charset="0"/>
            </a:endParaRPr>
          </a:p>
        </p:txBody>
      </p:sp>
      <p:pic>
        <p:nvPicPr>
          <p:cNvPr id="5" name="Picture 4" descr="A person in a suit and tie&#10;&#10;Description automatically generated">
            <a:extLst>
              <a:ext uri="{FF2B5EF4-FFF2-40B4-BE49-F238E27FC236}">
                <a16:creationId xmlns:a16="http://schemas.microsoft.com/office/drawing/2014/main" id="{07DF28F6-58A0-3BB0-E96B-BAAE8B64F2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209" y="1571491"/>
            <a:ext cx="2123318" cy="2654148"/>
          </a:xfrm>
          <a:prstGeom prst="rect">
            <a:avLst/>
          </a:prstGeom>
        </p:spPr>
      </p:pic>
      <p:pic>
        <p:nvPicPr>
          <p:cNvPr id="9" name="Picture 8" descr="A person in a suit and tie&#10;&#10;Description automatically generated">
            <a:extLst>
              <a:ext uri="{FF2B5EF4-FFF2-40B4-BE49-F238E27FC236}">
                <a16:creationId xmlns:a16="http://schemas.microsoft.com/office/drawing/2014/main" id="{8861B319-E98D-38EE-9E97-8109767744A8}"/>
              </a:ext>
            </a:extLst>
          </p:cNvPr>
          <p:cNvPicPr>
            <a:picLocks noChangeAspect="1"/>
          </p:cNvPicPr>
          <p:nvPr/>
        </p:nvPicPr>
        <p:blipFill rotWithShape="1">
          <a:blip r:embed="rId8">
            <a:extLst>
              <a:ext uri="{28A0092B-C50C-407E-A947-70E740481C1C}">
                <a14:useLocalDpi xmlns:a14="http://schemas.microsoft.com/office/drawing/2010/main" val="0"/>
              </a:ext>
            </a:extLst>
          </a:blip>
          <a:srcRect l="75496" r="3671" b="54155"/>
          <a:stretch/>
        </p:blipFill>
        <p:spPr>
          <a:xfrm>
            <a:off x="5023883" y="1571491"/>
            <a:ext cx="2144234" cy="2654148"/>
          </a:xfrm>
          <a:prstGeom prst="rect">
            <a:avLst/>
          </a:prstGeom>
        </p:spPr>
      </p:pic>
      <p:pic>
        <p:nvPicPr>
          <p:cNvPr id="17" name="Picture 16" descr="A person in a suit and tie&#10;&#10;Description automatically generated">
            <a:extLst>
              <a:ext uri="{FF2B5EF4-FFF2-40B4-BE49-F238E27FC236}">
                <a16:creationId xmlns:a16="http://schemas.microsoft.com/office/drawing/2014/main" id="{FE13A4B9-CA2D-C785-62C0-1D06E0A30866}"/>
              </a:ext>
            </a:extLst>
          </p:cNvPr>
          <p:cNvPicPr>
            <a:picLocks noChangeAspect="1"/>
          </p:cNvPicPr>
          <p:nvPr/>
        </p:nvPicPr>
        <p:blipFill rotWithShape="1">
          <a:blip r:embed="rId8">
            <a:extLst>
              <a:ext uri="{28A0092B-C50C-407E-A947-70E740481C1C}">
                <a14:useLocalDpi xmlns:a14="http://schemas.microsoft.com/office/drawing/2010/main" val="0"/>
              </a:ext>
            </a:extLst>
          </a:blip>
          <a:srcRect l="53631" t="55612" r="25261"/>
          <a:stretch/>
        </p:blipFill>
        <p:spPr>
          <a:xfrm>
            <a:off x="9374473" y="1567226"/>
            <a:ext cx="2247441" cy="2658413"/>
          </a:xfrm>
          <a:prstGeom prst="rect">
            <a:avLst/>
          </a:prstGeom>
        </p:spPr>
      </p:pic>
      <p:sp>
        <p:nvSpPr>
          <p:cNvPr id="18" name="TextBox 17">
            <a:extLst>
              <a:ext uri="{FF2B5EF4-FFF2-40B4-BE49-F238E27FC236}">
                <a16:creationId xmlns:a16="http://schemas.microsoft.com/office/drawing/2014/main" id="{CA7ED7B7-61C2-7D01-0EC3-F3C08D82F6E9}"/>
              </a:ext>
            </a:extLst>
          </p:cNvPr>
          <p:cNvSpPr txBox="1"/>
          <p:nvPr/>
        </p:nvSpPr>
        <p:spPr>
          <a:xfrm>
            <a:off x="-287761" y="4260266"/>
            <a:ext cx="4087257" cy="400110"/>
          </a:xfrm>
          <a:prstGeom prst="rect">
            <a:avLst/>
          </a:prstGeom>
          <a:noFill/>
        </p:spPr>
        <p:txBody>
          <a:bodyPr wrap="square" rtlCol="0">
            <a:spAutoFit/>
          </a:bodyPr>
          <a:lstStyle/>
          <a:p>
            <a:pPr algn="ctr"/>
            <a:r>
              <a:rPr lang="en-US" sz="2000" dirty="0">
                <a:solidFill>
                  <a:schemeClr val="accent1">
                    <a:lumMod val="50000"/>
                  </a:schemeClr>
                </a:solidFill>
                <a:latin typeface="Calisto MT" panose="02040603050505030304" pitchFamily="18" charset="0"/>
              </a:rPr>
              <a:t>Crosby Kemper</a:t>
            </a:r>
          </a:p>
        </p:txBody>
      </p:sp>
      <p:sp>
        <p:nvSpPr>
          <p:cNvPr id="19" name="TextBox 18">
            <a:extLst>
              <a:ext uri="{FF2B5EF4-FFF2-40B4-BE49-F238E27FC236}">
                <a16:creationId xmlns:a16="http://schemas.microsoft.com/office/drawing/2014/main" id="{19C3608C-9861-FB9B-5F41-8222166AC5A1}"/>
              </a:ext>
            </a:extLst>
          </p:cNvPr>
          <p:cNvSpPr txBox="1"/>
          <p:nvPr/>
        </p:nvSpPr>
        <p:spPr>
          <a:xfrm>
            <a:off x="4081968" y="4260266"/>
            <a:ext cx="4087257" cy="400110"/>
          </a:xfrm>
          <a:prstGeom prst="rect">
            <a:avLst/>
          </a:prstGeom>
          <a:noFill/>
        </p:spPr>
        <p:txBody>
          <a:bodyPr wrap="square" rtlCol="0">
            <a:spAutoFit/>
          </a:bodyPr>
          <a:lstStyle/>
          <a:p>
            <a:pPr algn="ctr"/>
            <a:r>
              <a:rPr lang="en-US" sz="2000" dirty="0">
                <a:solidFill>
                  <a:schemeClr val="accent1">
                    <a:lumMod val="50000"/>
                  </a:schemeClr>
                </a:solidFill>
                <a:latin typeface="Calisto MT" panose="02040603050505030304" pitchFamily="18" charset="0"/>
              </a:rPr>
              <a:t>Danielle Allen</a:t>
            </a:r>
          </a:p>
        </p:txBody>
      </p:sp>
      <p:sp>
        <p:nvSpPr>
          <p:cNvPr id="20" name="TextBox 19">
            <a:extLst>
              <a:ext uri="{FF2B5EF4-FFF2-40B4-BE49-F238E27FC236}">
                <a16:creationId xmlns:a16="http://schemas.microsoft.com/office/drawing/2014/main" id="{E3A7052A-7DC0-DC86-DBCD-EFF44FD589D2}"/>
              </a:ext>
            </a:extLst>
          </p:cNvPr>
          <p:cNvSpPr txBox="1"/>
          <p:nvPr/>
        </p:nvSpPr>
        <p:spPr>
          <a:xfrm>
            <a:off x="8454564" y="4260266"/>
            <a:ext cx="4087257" cy="400110"/>
          </a:xfrm>
          <a:prstGeom prst="rect">
            <a:avLst/>
          </a:prstGeom>
          <a:noFill/>
        </p:spPr>
        <p:txBody>
          <a:bodyPr wrap="square" rtlCol="0">
            <a:spAutoFit/>
          </a:bodyPr>
          <a:lstStyle/>
          <a:p>
            <a:pPr algn="ctr"/>
            <a:r>
              <a:rPr lang="en-US" sz="2000" dirty="0">
                <a:solidFill>
                  <a:schemeClr val="accent1">
                    <a:lumMod val="50000"/>
                  </a:schemeClr>
                </a:solidFill>
                <a:latin typeface="Calisto MT" panose="02040603050505030304" pitchFamily="18" charset="0"/>
              </a:rPr>
              <a:t>Yuval Levin</a:t>
            </a:r>
          </a:p>
        </p:txBody>
      </p:sp>
      <p:sp>
        <p:nvSpPr>
          <p:cNvPr id="23" name="TextBox 22">
            <a:extLst>
              <a:ext uri="{FF2B5EF4-FFF2-40B4-BE49-F238E27FC236}">
                <a16:creationId xmlns:a16="http://schemas.microsoft.com/office/drawing/2014/main" id="{2086969A-7927-F37D-A323-D11870002CCF}"/>
              </a:ext>
            </a:extLst>
          </p:cNvPr>
          <p:cNvSpPr txBox="1"/>
          <p:nvPr/>
        </p:nvSpPr>
        <p:spPr>
          <a:xfrm>
            <a:off x="-211012" y="4660376"/>
            <a:ext cx="3933758" cy="923330"/>
          </a:xfrm>
          <a:prstGeom prst="rect">
            <a:avLst/>
          </a:prstGeom>
          <a:noFill/>
        </p:spPr>
        <p:txBody>
          <a:bodyPr wrap="square" rtlCol="0">
            <a:spAutoFit/>
          </a:bodyPr>
          <a:lstStyle/>
          <a:p>
            <a:pPr algn="ctr"/>
            <a:r>
              <a:rPr lang="en-US" dirty="0">
                <a:solidFill>
                  <a:srgbClr val="C00000"/>
                </a:solidFill>
                <a:latin typeface="PBS Sans" panose="020B0503030404020204" pitchFamily="34" charset="0"/>
              </a:rPr>
              <a:t>Former Director, </a:t>
            </a:r>
          </a:p>
          <a:p>
            <a:pPr algn="ctr"/>
            <a:r>
              <a:rPr lang="en-US" dirty="0">
                <a:solidFill>
                  <a:srgbClr val="C00000"/>
                </a:solidFill>
                <a:latin typeface="PBS Sans" panose="020B0503030404020204" pitchFamily="34" charset="0"/>
              </a:rPr>
              <a:t>IMLS</a:t>
            </a:r>
          </a:p>
          <a:p>
            <a:pPr algn="ctr"/>
            <a:endParaRPr lang="en-US" b="0" i="0" dirty="0">
              <a:solidFill>
                <a:srgbClr val="C00000"/>
              </a:solidFill>
              <a:effectLst/>
              <a:latin typeface="PBS Sans" panose="020B0503030404020204" pitchFamily="34" charset="0"/>
            </a:endParaRPr>
          </a:p>
        </p:txBody>
      </p:sp>
      <p:sp>
        <p:nvSpPr>
          <p:cNvPr id="24" name="TextBox 23">
            <a:extLst>
              <a:ext uri="{FF2B5EF4-FFF2-40B4-BE49-F238E27FC236}">
                <a16:creationId xmlns:a16="http://schemas.microsoft.com/office/drawing/2014/main" id="{EDC92934-38F6-55C5-582F-1A6528F2EEBE}"/>
              </a:ext>
            </a:extLst>
          </p:cNvPr>
          <p:cNvSpPr txBox="1"/>
          <p:nvPr/>
        </p:nvSpPr>
        <p:spPr>
          <a:xfrm>
            <a:off x="4132399" y="4584892"/>
            <a:ext cx="3933758" cy="830997"/>
          </a:xfrm>
          <a:prstGeom prst="rect">
            <a:avLst/>
          </a:prstGeom>
          <a:noFill/>
        </p:spPr>
        <p:txBody>
          <a:bodyPr wrap="square" rtlCol="0">
            <a:spAutoFit/>
          </a:bodyPr>
          <a:lstStyle/>
          <a:p>
            <a:pPr algn="ctr"/>
            <a:r>
              <a:rPr lang="en-US" sz="1600" dirty="0">
                <a:solidFill>
                  <a:srgbClr val="C00000"/>
                </a:solidFill>
                <a:latin typeface="PBS Sans" panose="020B0503030404020204" pitchFamily="34" charset="0"/>
              </a:rPr>
              <a:t>American Classicist, </a:t>
            </a:r>
          </a:p>
          <a:p>
            <a:pPr algn="ctr"/>
            <a:r>
              <a:rPr lang="en-US" sz="1600" b="0" i="0" dirty="0">
                <a:solidFill>
                  <a:srgbClr val="C00000"/>
                </a:solidFill>
                <a:effectLst/>
                <a:latin typeface="PBS Sans" panose="020B0503030404020204" pitchFamily="34" charset="0"/>
              </a:rPr>
              <a:t>Political Scientist, </a:t>
            </a:r>
            <a:r>
              <a:rPr lang="en-US" sz="1600" dirty="0">
                <a:solidFill>
                  <a:srgbClr val="C00000"/>
                </a:solidFill>
                <a:latin typeface="PBS Sans" panose="020B0503030404020204" pitchFamily="34" charset="0"/>
              </a:rPr>
              <a:t>Professor, </a:t>
            </a:r>
          </a:p>
          <a:p>
            <a:pPr algn="ctr"/>
            <a:r>
              <a:rPr lang="en-US" sz="1600" dirty="0">
                <a:solidFill>
                  <a:srgbClr val="C00000"/>
                </a:solidFill>
                <a:latin typeface="PBS Sans" panose="020B0503030404020204" pitchFamily="34" charset="0"/>
              </a:rPr>
              <a:t>James Bryant Conant University</a:t>
            </a:r>
            <a:endParaRPr lang="en-US" sz="1600" b="0" i="0" dirty="0">
              <a:solidFill>
                <a:srgbClr val="C00000"/>
              </a:solidFill>
              <a:effectLst/>
              <a:latin typeface="PBS Sans" panose="020B0503030404020204" pitchFamily="34" charset="0"/>
            </a:endParaRPr>
          </a:p>
        </p:txBody>
      </p:sp>
      <p:sp>
        <p:nvSpPr>
          <p:cNvPr id="25" name="TextBox 24">
            <a:extLst>
              <a:ext uri="{FF2B5EF4-FFF2-40B4-BE49-F238E27FC236}">
                <a16:creationId xmlns:a16="http://schemas.microsoft.com/office/drawing/2014/main" id="{C958B734-1099-0676-FAE3-18762E0AFB5F}"/>
              </a:ext>
            </a:extLst>
          </p:cNvPr>
          <p:cNvSpPr txBox="1"/>
          <p:nvPr/>
        </p:nvSpPr>
        <p:spPr>
          <a:xfrm>
            <a:off x="8531313" y="4568160"/>
            <a:ext cx="3933758" cy="830997"/>
          </a:xfrm>
          <a:prstGeom prst="rect">
            <a:avLst/>
          </a:prstGeom>
          <a:noFill/>
        </p:spPr>
        <p:txBody>
          <a:bodyPr wrap="square" rtlCol="0">
            <a:spAutoFit/>
          </a:bodyPr>
          <a:lstStyle/>
          <a:p>
            <a:pPr algn="ctr"/>
            <a:r>
              <a:rPr lang="en-US" sz="1600" dirty="0">
                <a:solidFill>
                  <a:srgbClr val="C00000"/>
                </a:solidFill>
                <a:latin typeface="PBS Sans" panose="020B0503030404020204" pitchFamily="34" charset="0"/>
              </a:rPr>
              <a:t>American Conservative </a:t>
            </a:r>
          </a:p>
          <a:p>
            <a:pPr algn="ctr"/>
            <a:r>
              <a:rPr lang="en-US" sz="1600" dirty="0">
                <a:solidFill>
                  <a:srgbClr val="C00000"/>
                </a:solidFill>
                <a:latin typeface="PBS Sans" panose="020B0503030404020204" pitchFamily="34" charset="0"/>
              </a:rPr>
              <a:t>Political Analyst, </a:t>
            </a:r>
          </a:p>
          <a:p>
            <a:pPr algn="ctr"/>
            <a:r>
              <a:rPr lang="en-US" sz="1600" b="0" i="0" dirty="0">
                <a:solidFill>
                  <a:srgbClr val="C00000"/>
                </a:solidFill>
                <a:effectLst/>
                <a:latin typeface="PBS Sans" panose="020B0503030404020204" pitchFamily="34" charset="0"/>
              </a:rPr>
              <a:t>Academic, </a:t>
            </a:r>
            <a:r>
              <a:rPr lang="en-US" sz="1600" dirty="0">
                <a:solidFill>
                  <a:srgbClr val="C00000"/>
                </a:solidFill>
                <a:latin typeface="PBS Sans" panose="020B0503030404020204" pitchFamily="34" charset="0"/>
              </a:rPr>
              <a:t>Journalist</a:t>
            </a:r>
            <a:endParaRPr lang="en-US" sz="1600" b="0" i="0" dirty="0">
              <a:solidFill>
                <a:srgbClr val="C00000"/>
              </a:solidFill>
              <a:effectLst/>
              <a:latin typeface="PBS Sans" panose="020B0503030404020204" pitchFamily="34" charset="0"/>
            </a:endParaRPr>
          </a:p>
        </p:txBody>
      </p:sp>
    </p:spTree>
    <p:extLst>
      <p:ext uri="{BB962C8B-B14F-4D97-AF65-F5344CB8AC3E}">
        <p14:creationId xmlns:p14="http://schemas.microsoft.com/office/powerpoint/2010/main" val="2330620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white paper&#10;&#10;Description automatically generated">
            <a:extLst>
              <a:ext uri="{FF2B5EF4-FFF2-40B4-BE49-F238E27FC236}">
                <a16:creationId xmlns:a16="http://schemas.microsoft.com/office/drawing/2014/main" id="{EC8E4701-4461-603A-DD9A-A029335A0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217694" y="5806170"/>
            <a:ext cx="12627408"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3285929" y="5840797"/>
            <a:ext cx="5837855" cy="584775"/>
          </a:xfrm>
          <a:prstGeom prst="rect">
            <a:avLst/>
          </a:prstGeom>
          <a:noFill/>
        </p:spPr>
        <p:txBody>
          <a:bodyPr wrap="square" rtlCol="0">
            <a:spAutoFit/>
          </a:bodyPr>
          <a:lstStyle/>
          <a:p>
            <a:pPr algn="ctr"/>
            <a:r>
              <a:rPr lang="en-US" sz="3200" dirty="0">
                <a:solidFill>
                  <a:srgbClr val="C00000"/>
                </a:solidFill>
                <a:latin typeface="Calisto MT" panose="02040603050505030304" pitchFamily="18" charset="0"/>
              </a:rPr>
              <a:t>Jeffrey Sammons, PhD.</a:t>
            </a:r>
            <a:endParaRPr lang="en-US" sz="2800" dirty="0">
              <a:solidFill>
                <a:srgbClr val="C00000"/>
              </a:solidFill>
              <a:latin typeface="Calisto MT" panose="02040603050505030304" pitchFamily="18" charset="0"/>
            </a:endParaRPr>
          </a:p>
        </p:txBody>
      </p:sp>
      <p:sp>
        <p:nvSpPr>
          <p:cNvPr id="9" name="TextBox 8">
            <a:extLst>
              <a:ext uri="{FF2B5EF4-FFF2-40B4-BE49-F238E27FC236}">
                <a16:creationId xmlns:a16="http://schemas.microsoft.com/office/drawing/2014/main" id="{60571E9A-5A81-D817-5E59-6798215E5BAF}"/>
              </a:ext>
            </a:extLst>
          </p:cNvPr>
          <p:cNvSpPr txBox="1"/>
          <p:nvPr/>
        </p:nvSpPr>
        <p:spPr>
          <a:xfrm>
            <a:off x="3537201" y="6425572"/>
            <a:ext cx="5335312" cy="369331"/>
          </a:xfrm>
          <a:prstGeom prst="rect">
            <a:avLst/>
          </a:prstGeom>
          <a:noFill/>
        </p:spPr>
        <p:txBody>
          <a:bodyPr wrap="square" rtlCol="0">
            <a:spAutoFit/>
          </a:bodyPr>
          <a:lstStyle/>
          <a:p>
            <a:pPr algn="ctr"/>
            <a:r>
              <a:rPr lang="en-US" dirty="0">
                <a:solidFill>
                  <a:schemeClr val="accent1">
                    <a:lumMod val="50000"/>
                  </a:schemeClr>
                </a:solidFill>
                <a:latin typeface="PBS Sans" panose="020B0503030404020204" pitchFamily="34" charset="0"/>
              </a:rPr>
              <a:t>Author, Harlem’s Rattlers and the Great War</a:t>
            </a:r>
          </a:p>
        </p:txBody>
      </p:sp>
      <p:pic>
        <p:nvPicPr>
          <p:cNvPr id="5" name="Picture 4" descr="A book and a book cover&#10;&#10;Description automatically generated">
            <a:extLst>
              <a:ext uri="{FF2B5EF4-FFF2-40B4-BE49-F238E27FC236}">
                <a16:creationId xmlns:a16="http://schemas.microsoft.com/office/drawing/2014/main" id="{0B4B54C2-2078-20BA-863B-97BF074EF3F4}"/>
              </a:ext>
            </a:extLst>
          </p:cNvPr>
          <p:cNvPicPr>
            <a:picLocks noChangeAspect="1"/>
          </p:cNvPicPr>
          <p:nvPr/>
        </p:nvPicPr>
        <p:blipFill rotWithShape="1">
          <a:blip r:embed="rId7">
            <a:extLst>
              <a:ext uri="{28A0092B-C50C-407E-A947-70E740481C1C}">
                <a14:useLocalDpi xmlns:a14="http://schemas.microsoft.com/office/drawing/2010/main" val="0"/>
              </a:ext>
            </a:extLst>
          </a:blip>
          <a:srcRect r="9187" b="4789"/>
          <a:stretch/>
        </p:blipFill>
        <p:spPr>
          <a:xfrm>
            <a:off x="122411" y="1672967"/>
            <a:ext cx="6327035" cy="3731328"/>
          </a:xfrm>
          <a:prstGeom prst="rect">
            <a:avLst/>
          </a:prstGeom>
        </p:spPr>
      </p:pic>
      <p:sp>
        <p:nvSpPr>
          <p:cNvPr id="8" name="TextBox 7">
            <a:extLst>
              <a:ext uri="{FF2B5EF4-FFF2-40B4-BE49-F238E27FC236}">
                <a16:creationId xmlns:a16="http://schemas.microsoft.com/office/drawing/2014/main" id="{77A8CA25-3A8C-7477-87DE-C9D19BDDEF40}"/>
              </a:ext>
            </a:extLst>
          </p:cNvPr>
          <p:cNvSpPr txBox="1"/>
          <p:nvPr/>
        </p:nvSpPr>
        <p:spPr>
          <a:xfrm>
            <a:off x="6957604" y="1672967"/>
            <a:ext cx="4726237" cy="3737433"/>
          </a:xfrm>
          <a:prstGeom prst="rect">
            <a:avLst/>
          </a:prstGeom>
          <a:noFill/>
        </p:spPr>
        <p:txBody>
          <a:bodyPr wrap="square" rtlCol="0">
            <a:spAutoFit/>
          </a:bodyPr>
          <a:lstStyle/>
          <a:p>
            <a:pPr>
              <a:lnSpc>
                <a:spcPct val="150000"/>
              </a:lnSpc>
            </a:pPr>
            <a:r>
              <a:rPr lang="en-US" sz="2000" b="0" i="0" dirty="0">
                <a:solidFill>
                  <a:srgbClr val="333333"/>
                </a:solidFill>
                <a:effectLst/>
                <a:latin typeface="-apple-system"/>
              </a:rPr>
              <a:t>Author, Prof</a:t>
            </a:r>
            <a:r>
              <a:rPr lang="en-US" sz="2000" dirty="0">
                <a:solidFill>
                  <a:srgbClr val="333333"/>
                </a:solidFill>
                <a:latin typeface="-apple-system"/>
              </a:rPr>
              <a:t>essor Jeffrey</a:t>
            </a:r>
            <a:r>
              <a:rPr lang="en-US" sz="2000" b="0" i="0" dirty="0">
                <a:solidFill>
                  <a:srgbClr val="333333"/>
                </a:solidFill>
                <a:effectLst/>
                <a:latin typeface="-apple-system"/>
              </a:rPr>
              <a:t> Sammons, discusses his book, Harlem Rattlers and the Great War: The Undaunted 369</a:t>
            </a:r>
            <a:r>
              <a:rPr lang="en-US" sz="2000" b="0" i="0" baseline="30000" dirty="0">
                <a:solidFill>
                  <a:srgbClr val="333333"/>
                </a:solidFill>
                <a:effectLst/>
                <a:latin typeface="-apple-system"/>
              </a:rPr>
              <a:t>th</a:t>
            </a:r>
            <a:r>
              <a:rPr lang="en-US" sz="2000" b="0" i="0" dirty="0">
                <a:solidFill>
                  <a:srgbClr val="333333"/>
                </a:solidFill>
                <a:effectLst/>
                <a:latin typeface="-apple-system"/>
              </a:rPr>
              <a:t> Regiment and the African American Quest for Equality, to promote and bolster our conversation </a:t>
            </a:r>
            <a:r>
              <a:rPr lang="en-US" sz="2000" b="0" i="1" dirty="0">
                <a:solidFill>
                  <a:srgbClr val="333333"/>
                </a:solidFill>
                <a:effectLst/>
                <a:latin typeface="-apple-system"/>
              </a:rPr>
              <a:t>The 75th Anniversary of the Desegregation of the Armed Forces.</a:t>
            </a:r>
          </a:p>
          <a:p>
            <a:pPr>
              <a:lnSpc>
                <a:spcPct val="150000"/>
              </a:lnSpc>
            </a:pPr>
            <a:endParaRPr lang="en-US" sz="2000" dirty="0">
              <a:latin typeface="PBS Sans" panose="020B0503030404020204" pitchFamily="34" charset="0"/>
            </a:endParaRPr>
          </a:p>
        </p:txBody>
      </p:sp>
    </p:spTree>
    <p:extLst>
      <p:ext uri="{BB962C8B-B14F-4D97-AF65-F5344CB8AC3E}">
        <p14:creationId xmlns:p14="http://schemas.microsoft.com/office/powerpoint/2010/main" val="19847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white paper&#10;&#10;Description automatically generated">
            <a:extLst>
              <a:ext uri="{FF2B5EF4-FFF2-40B4-BE49-F238E27FC236}">
                <a16:creationId xmlns:a16="http://schemas.microsoft.com/office/drawing/2014/main" id="{EC8E4701-4461-603A-DD9A-A029335A0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90598AE3-3415-FCB8-D3E0-FB345172F441}"/>
              </a:ext>
            </a:extLst>
          </p:cNvPr>
          <p:cNvSpPr/>
          <p:nvPr/>
        </p:nvSpPr>
        <p:spPr>
          <a:xfrm>
            <a:off x="-217694" y="-41897"/>
            <a:ext cx="12627408" cy="1386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6C2D6F-63B4-B1B5-FB20-778E7D8D884C}"/>
              </a:ext>
            </a:extLst>
          </p:cNvPr>
          <p:cNvSpPr/>
          <p:nvPr/>
        </p:nvSpPr>
        <p:spPr>
          <a:xfrm>
            <a:off x="-363557" y="5806170"/>
            <a:ext cx="12773271" cy="11865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white logo&#10;&#10;Description automatically generated">
            <a:extLst>
              <a:ext uri="{FF2B5EF4-FFF2-40B4-BE49-F238E27FC236}">
                <a16:creationId xmlns:a16="http://schemas.microsoft.com/office/drawing/2014/main" id="{B2498418-7207-2039-1C97-EF54EEDD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871" y="5840797"/>
            <a:ext cx="1199738" cy="934102"/>
          </a:xfrm>
          <a:prstGeom prst="rect">
            <a:avLst/>
          </a:prstGeom>
        </p:spPr>
      </p:pic>
      <p:pic>
        <p:nvPicPr>
          <p:cNvPr id="14" name="Picture 13" descr="A logo with a white column and red and blue text&#10;&#10;Description automatically generated">
            <a:extLst>
              <a:ext uri="{FF2B5EF4-FFF2-40B4-BE49-F238E27FC236}">
                <a16:creationId xmlns:a16="http://schemas.microsoft.com/office/drawing/2014/main" id="{C7C22605-2BD2-F58A-F824-1AF30EAF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91" y="5840797"/>
            <a:ext cx="1389477" cy="93410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86139C29-2886-51BD-2574-369338850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715" y="226912"/>
            <a:ext cx="3846192" cy="1003616"/>
          </a:xfrm>
          <a:prstGeom prst="rect">
            <a:avLst/>
          </a:prstGeom>
        </p:spPr>
      </p:pic>
      <p:pic>
        <p:nvPicPr>
          <p:cNvPr id="21" name="Picture 20" descr="A qr code with black squares&#10;&#10;Description automatically generated">
            <a:extLst>
              <a:ext uri="{FF2B5EF4-FFF2-40B4-BE49-F238E27FC236}">
                <a16:creationId xmlns:a16="http://schemas.microsoft.com/office/drawing/2014/main" id="{DACDBAEF-9A98-066E-804A-B0AAE2395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90" y="160284"/>
            <a:ext cx="1070244" cy="1070244"/>
          </a:xfrm>
          <a:prstGeom prst="rect">
            <a:avLst/>
          </a:prstGeom>
        </p:spPr>
      </p:pic>
      <p:sp>
        <p:nvSpPr>
          <p:cNvPr id="22" name="TextBox 21">
            <a:extLst>
              <a:ext uri="{FF2B5EF4-FFF2-40B4-BE49-F238E27FC236}">
                <a16:creationId xmlns:a16="http://schemas.microsoft.com/office/drawing/2014/main" id="{26013DE3-B012-C73C-436F-9EE06D9D8DB8}"/>
              </a:ext>
            </a:extLst>
          </p:cNvPr>
          <p:cNvSpPr txBox="1"/>
          <p:nvPr/>
        </p:nvSpPr>
        <p:spPr>
          <a:xfrm>
            <a:off x="5489311" y="328388"/>
            <a:ext cx="3764096" cy="646331"/>
          </a:xfrm>
          <a:prstGeom prst="rect">
            <a:avLst/>
          </a:prstGeom>
          <a:noFill/>
        </p:spPr>
        <p:txBody>
          <a:bodyPr wrap="square" rtlCol="0">
            <a:spAutoFit/>
          </a:bodyPr>
          <a:lstStyle/>
          <a:p>
            <a:r>
              <a:rPr lang="en-US" sz="3600" dirty="0">
                <a:solidFill>
                  <a:schemeClr val="accent5">
                    <a:lumMod val="50000"/>
                  </a:schemeClr>
                </a:solidFill>
                <a:latin typeface="Calisto MT" panose="02040603050505030304" pitchFamily="18" charset="0"/>
              </a:rPr>
              <a:t>Discover More:</a:t>
            </a:r>
          </a:p>
        </p:txBody>
      </p:sp>
      <p:sp>
        <p:nvSpPr>
          <p:cNvPr id="7" name="TextBox 6">
            <a:extLst>
              <a:ext uri="{FF2B5EF4-FFF2-40B4-BE49-F238E27FC236}">
                <a16:creationId xmlns:a16="http://schemas.microsoft.com/office/drawing/2014/main" id="{EF1A788D-CD0E-759B-2887-8FC1DBE23212}"/>
              </a:ext>
            </a:extLst>
          </p:cNvPr>
          <p:cNvSpPr txBox="1"/>
          <p:nvPr/>
        </p:nvSpPr>
        <p:spPr>
          <a:xfrm>
            <a:off x="3285929" y="5840797"/>
            <a:ext cx="5837855" cy="584775"/>
          </a:xfrm>
          <a:prstGeom prst="rect">
            <a:avLst/>
          </a:prstGeom>
          <a:noFill/>
        </p:spPr>
        <p:txBody>
          <a:bodyPr wrap="square" rtlCol="0">
            <a:spAutoFit/>
          </a:bodyPr>
          <a:lstStyle/>
          <a:p>
            <a:pPr algn="ctr"/>
            <a:r>
              <a:rPr lang="en-US" sz="3200" dirty="0">
                <a:solidFill>
                  <a:srgbClr val="C00000"/>
                </a:solidFill>
                <a:latin typeface="Calisto MT" panose="02040603050505030304" pitchFamily="18" charset="0"/>
              </a:rPr>
              <a:t>Jeffrey Sammons, PhD.</a:t>
            </a:r>
            <a:endParaRPr lang="en-US" sz="2800" dirty="0">
              <a:solidFill>
                <a:srgbClr val="C00000"/>
              </a:solidFill>
              <a:latin typeface="Calisto MT" panose="02040603050505030304" pitchFamily="18" charset="0"/>
            </a:endParaRPr>
          </a:p>
        </p:txBody>
      </p:sp>
      <p:sp>
        <p:nvSpPr>
          <p:cNvPr id="9" name="TextBox 8">
            <a:extLst>
              <a:ext uri="{FF2B5EF4-FFF2-40B4-BE49-F238E27FC236}">
                <a16:creationId xmlns:a16="http://schemas.microsoft.com/office/drawing/2014/main" id="{60571E9A-5A81-D817-5E59-6798215E5BAF}"/>
              </a:ext>
            </a:extLst>
          </p:cNvPr>
          <p:cNvSpPr txBox="1"/>
          <p:nvPr/>
        </p:nvSpPr>
        <p:spPr>
          <a:xfrm>
            <a:off x="3537201" y="6425572"/>
            <a:ext cx="5335312" cy="369331"/>
          </a:xfrm>
          <a:prstGeom prst="rect">
            <a:avLst/>
          </a:prstGeom>
          <a:noFill/>
        </p:spPr>
        <p:txBody>
          <a:bodyPr wrap="square" rtlCol="0">
            <a:spAutoFit/>
          </a:bodyPr>
          <a:lstStyle/>
          <a:p>
            <a:pPr algn="ctr"/>
            <a:r>
              <a:rPr lang="en-US" dirty="0">
                <a:solidFill>
                  <a:schemeClr val="accent1">
                    <a:lumMod val="50000"/>
                  </a:schemeClr>
                </a:solidFill>
                <a:latin typeface="PBS Sans" panose="020B0503030404020204" pitchFamily="34" charset="0"/>
              </a:rPr>
              <a:t>Author, Harlem’s Rattlers and the Great War</a:t>
            </a:r>
          </a:p>
        </p:txBody>
      </p:sp>
      <p:pic>
        <p:nvPicPr>
          <p:cNvPr id="12" name="Picture 11" descr="A person wearing glasses and a suit&#10;&#10;Description automatically generated">
            <a:extLst>
              <a:ext uri="{FF2B5EF4-FFF2-40B4-BE49-F238E27FC236}">
                <a16:creationId xmlns:a16="http://schemas.microsoft.com/office/drawing/2014/main" id="{FD9C3E83-0EB6-E014-0EAC-0079AEE1EA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8064" y="1472308"/>
            <a:ext cx="1830686" cy="2790362"/>
          </a:xfrm>
          <a:prstGeom prst="rect">
            <a:avLst/>
          </a:prstGeom>
        </p:spPr>
      </p:pic>
      <p:pic>
        <p:nvPicPr>
          <p:cNvPr id="15" name="Picture 14" descr="A person smiling at camera&#10;&#10;Description automatically generated">
            <a:extLst>
              <a:ext uri="{FF2B5EF4-FFF2-40B4-BE49-F238E27FC236}">
                <a16:creationId xmlns:a16="http://schemas.microsoft.com/office/drawing/2014/main" id="{141EB6C6-DA26-317E-8FA1-7C192DF20C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7386" y="1472308"/>
            <a:ext cx="2228850" cy="2794000"/>
          </a:xfrm>
          <a:prstGeom prst="rect">
            <a:avLst/>
          </a:prstGeom>
        </p:spPr>
      </p:pic>
      <p:sp>
        <p:nvSpPr>
          <p:cNvPr id="17" name="TextBox 16">
            <a:extLst>
              <a:ext uri="{FF2B5EF4-FFF2-40B4-BE49-F238E27FC236}">
                <a16:creationId xmlns:a16="http://schemas.microsoft.com/office/drawing/2014/main" id="{C6E54918-F2A2-323C-30C7-27B3228A293A}"/>
              </a:ext>
            </a:extLst>
          </p:cNvPr>
          <p:cNvSpPr txBox="1"/>
          <p:nvPr/>
        </p:nvSpPr>
        <p:spPr>
          <a:xfrm>
            <a:off x="1138182" y="4363343"/>
            <a:ext cx="4087257" cy="400110"/>
          </a:xfrm>
          <a:prstGeom prst="rect">
            <a:avLst/>
          </a:prstGeom>
          <a:noFill/>
        </p:spPr>
        <p:txBody>
          <a:bodyPr wrap="square" rtlCol="0">
            <a:spAutoFit/>
          </a:bodyPr>
          <a:lstStyle/>
          <a:p>
            <a:pPr algn="ctr"/>
            <a:r>
              <a:rPr lang="en-US" sz="2000" dirty="0">
                <a:solidFill>
                  <a:schemeClr val="accent1">
                    <a:lumMod val="50000"/>
                  </a:schemeClr>
                </a:solidFill>
                <a:latin typeface="Calisto MT" panose="02040603050505030304" pitchFamily="18" charset="0"/>
              </a:rPr>
              <a:t>Heather-Marie </a:t>
            </a:r>
            <a:r>
              <a:rPr lang="en-US" sz="2000" dirty="0" err="1">
                <a:solidFill>
                  <a:schemeClr val="accent1">
                    <a:lumMod val="50000"/>
                  </a:schemeClr>
                </a:solidFill>
                <a:latin typeface="Calisto MT" panose="02040603050505030304" pitchFamily="18" charset="0"/>
              </a:rPr>
              <a:t>Montilla</a:t>
            </a:r>
            <a:endParaRPr lang="en-US" sz="2000" dirty="0">
              <a:solidFill>
                <a:schemeClr val="accent1">
                  <a:lumMod val="50000"/>
                </a:schemeClr>
              </a:solidFill>
              <a:latin typeface="Calisto MT" panose="02040603050505030304" pitchFamily="18" charset="0"/>
            </a:endParaRPr>
          </a:p>
        </p:txBody>
      </p:sp>
      <p:sp>
        <p:nvSpPr>
          <p:cNvPr id="18" name="TextBox 17">
            <a:extLst>
              <a:ext uri="{FF2B5EF4-FFF2-40B4-BE49-F238E27FC236}">
                <a16:creationId xmlns:a16="http://schemas.microsoft.com/office/drawing/2014/main" id="{6812DCC0-A0BC-59CC-B0F2-1FACB15BCFC3}"/>
              </a:ext>
            </a:extLst>
          </p:cNvPr>
          <p:cNvSpPr txBox="1"/>
          <p:nvPr/>
        </p:nvSpPr>
        <p:spPr>
          <a:xfrm>
            <a:off x="7209778" y="4363343"/>
            <a:ext cx="4087257" cy="400110"/>
          </a:xfrm>
          <a:prstGeom prst="rect">
            <a:avLst/>
          </a:prstGeom>
          <a:noFill/>
        </p:spPr>
        <p:txBody>
          <a:bodyPr wrap="square" rtlCol="0">
            <a:spAutoFit/>
          </a:bodyPr>
          <a:lstStyle/>
          <a:p>
            <a:pPr algn="ctr"/>
            <a:r>
              <a:rPr lang="en-US" sz="2000" dirty="0">
                <a:solidFill>
                  <a:schemeClr val="accent1">
                    <a:lumMod val="50000"/>
                  </a:schemeClr>
                </a:solidFill>
                <a:latin typeface="Calisto MT" panose="02040603050505030304" pitchFamily="18" charset="0"/>
              </a:rPr>
              <a:t>Jeffrey Sammons, PhD.</a:t>
            </a:r>
          </a:p>
        </p:txBody>
      </p:sp>
      <p:sp>
        <p:nvSpPr>
          <p:cNvPr id="19" name="TextBox 18">
            <a:extLst>
              <a:ext uri="{FF2B5EF4-FFF2-40B4-BE49-F238E27FC236}">
                <a16:creationId xmlns:a16="http://schemas.microsoft.com/office/drawing/2014/main" id="{B1B46B1D-EBD0-02CF-2069-873F8A56321E}"/>
              </a:ext>
            </a:extLst>
          </p:cNvPr>
          <p:cNvSpPr txBox="1"/>
          <p:nvPr/>
        </p:nvSpPr>
        <p:spPr>
          <a:xfrm>
            <a:off x="1214931" y="4765449"/>
            <a:ext cx="3933758" cy="646331"/>
          </a:xfrm>
          <a:prstGeom prst="rect">
            <a:avLst/>
          </a:prstGeom>
          <a:noFill/>
        </p:spPr>
        <p:txBody>
          <a:bodyPr wrap="square" rtlCol="0">
            <a:spAutoFit/>
          </a:bodyPr>
          <a:lstStyle/>
          <a:p>
            <a:pPr algn="ctr"/>
            <a:r>
              <a:rPr lang="en-US" b="0" i="0" dirty="0">
                <a:solidFill>
                  <a:srgbClr val="C00000"/>
                </a:solidFill>
                <a:effectLst/>
                <a:latin typeface="PBS Sans" panose="020B0503030404020204" pitchFamily="34" charset="0"/>
              </a:rPr>
              <a:t>National Director, </a:t>
            </a:r>
          </a:p>
          <a:p>
            <a:pPr algn="ctr"/>
            <a:r>
              <a:rPr lang="en-US" b="0" i="0" dirty="0">
                <a:solidFill>
                  <a:srgbClr val="C00000"/>
                </a:solidFill>
                <a:effectLst/>
                <a:latin typeface="PBS Sans" panose="020B0503030404020204" pitchFamily="34" charset="0"/>
              </a:rPr>
              <a:t>PBS Books</a:t>
            </a:r>
          </a:p>
        </p:txBody>
      </p:sp>
      <p:sp>
        <p:nvSpPr>
          <p:cNvPr id="20" name="TextBox 19">
            <a:extLst>
              <a:ext uri="{FF2B5EF4-FFF2-40B4-BE49-F238E27FC236}">
                <a16:creationId xmlns:a16="http://schemas.microsoft.com/office/drawing/2014/main" id="{748D5738-2224-2DA1-AABF-44A4CF3BD92B}"/>
              </a:ext>
            </a:extLst>
          </p:cNvPr>
          <p:cNvSpPr txBox="1"/>
          <p:nvPr/>
        </p:nvSpPr>
        <p:spPr>
          <a:xfrm>
            <a:off x="7261784" y="4783393"/>
            <a:ext cx="3933758" cy="923330"/>
          </a:xfrm>
          <a:prstGeom prst="rect">
            <a:avLst/>
          </a:prstGeom>
          <a:noFill/>
        </p:spPr>
        <p:txBody>
          <a:bodyPr wrap="square" rtlCol="0">
            <a:spAutoFit/>
          </a:bodyPr>
          <a:lstStyle/>
          <a:p>
            <a:pPr algn="ctr"/>
            <a:r>
              <a:rPr lang="en-US" dirty="0">
                <a:solidFill>
                  <a:srgbClr val="C00000"/>
                </a:solidFill>
                <a:latin typeface="PBS Sans" panose="020B0503030404020204" pitchFamily="34" charset="0"/>
              </a:rPr>
              <a:t>Professor Emeritus of History</a:t>
            </a:r>
          </a:p>
          <a:p>
            <a:pPr algn="ctr"/>
            <a:r>
              <a:rPr lang="en-US" b="0" i="0" dirty="0">
                <a:solidFill>
                  <a:srgbClr val="C00000"/>
                </a:solidFill>
                <a:effectLst/>
                <a:latin typeface="PBS Sans" panose="020B0503030404020204" pitchFamily="34" charset="0"/>
              </a:rPr>
              <a:t>New York University,</a:t>
            </a:r>
          </a:p>
          <a:p>
            <a:pPr algn="ctr"/>
            <a:r>
              <a:rPr lang="en-US" dirty="0">
                <a:solidFill>
                  <a:srgbClr val="C00000"/>
                </a:solidFill>
                <a:latin typeface="PBS Sans" panose="020B0503030404020204" pitchFamily="34" charset="0"/>
              </a:rPr>
              <a:t>Author</a:t>
            </a:r>
            <a:endParaRPr lang="en-US" b="0" i="0" dirty="0">
              <a:solidFill>
                <a:srgbClr val="C00000"/>
              </a:solidFill>
              <a:effectLst/>
              <a:latin typeface="PBS Sans" panose="020B0503030404020204" pitchFamily="34" charset="0"/>
            </a:endParaRPr>
          </a:p>
        </p:txBody>
      </p:sp>
    </p:spTree>
    <p:extLst>
      <p:ext uri="{BB962C8B-B14F-4D97-AF65-F5344CB8AC3E}">
        <p14:creationId xmlns:p14="http://schemas.microsoft.com/office/powerpoint/2010/main" val="21742771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1002</TotalTime>
  <Words>2189</Words>
  <Application>Microsoft Office PowerPoint</Application>
  <PresentationFormat>Widescreen</PresentationFormat>
  <Paragraphs>283</Paragraphs>
  <Slides>38</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-apple-system</vt:lpstr>
      <vt:lpstr>Aptos</vt:lpstr>
      <vt:lpstr>Arial</vt:lpstr>
      <vt:lpstr>Calibri</vt:lpstr>
      <vt:lpstr>Calibri Light</vt:lpstr>
      <vt:lpstr>Calisto MT</vt:lpstr>
      <vt:lpstr>PBS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Scotty Lange</dc:creator>
  <cp:lastModifiedBy>Parent-Wincel, Tamara L.</cp:lastModifiedBy>
  <cp:revision>214</cp:revision>
  <dcterms:created xsi:type="dcterms:W3CDTF">2024-04-01T12:37:42Z</dcterms:created>
  <dcterms:modified xsi:type="dcterms:W3CDTF">2024-04-03T04:02:21Z</dcterms:modified>
</cp:coreProperties>
</file>